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1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2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tags/tag3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tags/tag4.xml" ContentType="application/vnd.openxmlformats-officedocument.presentationml.tags+xml"/>
  <Override PartName="/ppt/notesSlides/notesSlide69.xml" ContentType="application/vnd.openxmlformats-officedocument.presentationml.notesSlide+xml"/>
  <Override PartName="/ppt/tags/tag5.xml" ContentType="application/vnd.openxmlformats-officedocument.presentationml.tags+xml"/>
  <Override PartName="/ppt/notesSlides/notesSlide70.xml" ContentType="application/vnd.openxmlformats-officedocument.presentationml.notesSlide+xml"/>
  <Override PartName="/ppt/tags/tag6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5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315" r:id="rId19"/>
    <p:sldId id="316" r:id="rId20"/>
    <p:sldId id="328" r:id="rId21"/>
    <p:sldId id="277" r:id="rId22"/>
    <p:sldId id="278" r:id="rId23"/>
    <p:sldId id="279" r:id="rId24"/>
    <p:sldId id="280" r:id="rId25"/>
    <p:sldId id="281" r:id="rId26"/>
    <p:sldId id="314" r:id="rId27"/>
    <p:sldId id="282" r:id="rId28"/>
    <p:sldId id="283" r:id="rId29"/>
    <p:sldId id="293" r:id="rId30"/>
    <p:sldId id="284" r:id="rId31"/>
    <p:sldId id="285" r:id="rId32"/>
    <p:sldId id="294" r:id="rId33"/>
    <p:sldId id="295" r:id="rId34"/>
    <p:sldId id="296" r:id="rId35"/>
    <p:sldId id="298" r:id="rId36"/>
    <p:sldId id="299" r:id="rId37"/>
    <p:sldId id="310" r:id="rId38"/>
    <p:sldId id="312" r:id="rId39"/>
    <p:sldId id="308" r:id="rId40"/>
    <p:sldId id="300" r:id="rId41"/>
    <p:sldId id="307" r:id="rId42"/>
    <p:sldId id="301" r:id="rId43"/>
    <p:sldId id="302" r:id="rId44"/>
    <p:sldId id="303" r:id="rId45"/>
    <p:sldId id="304" r:id="rId46"/>
    <p:sldId id="305" r:id="rId47"/>
    <p:sldId id="329" r:id="rId48"/>
    <p:sldId id="306" r:id="rId49"/>
    <p:sldId id="317" r:id="rId50"/>
    <p:sldId id="318" r:id="rId51"/>
    <p:sldId id="330" r:id="rId52"/>
    <p:sldId id="331" r:id="rId53"/>
    <p:sldId id="332" r:id="rId54"/>
    <p:sldId id="333" r:id="rId55"/>
    <p:sldId id="323" r:id="rId56"/>
    <p:sldId id="334" r:id="rId57"/>
    <p:sldId id="335" r:id="rId58"/>
    <p:sldId id="336" r:id="rId59"/>
    <p:sldId id="345" r:id="rId60"/>
    <p:sldId id="346" r:id="rId61"/>
    <p:sldId id="347" r:id="rId62"/>
    <p:sldId id="339" r:id="rId63"/>
    <p:sldId id="348" r:id="rId64"/>
    <p:sldId id="340" r:id="rId65"/>
    <p:sldId id="349" r:id="rId66"/>
    <p:sldId id="350" r:id="rId67"/>
    <p:sldId id="351" r:id="rId68"/>
    <p:sldId id="352" r:id="rId69"/>
    <p:sldId id="353" r:id="rId70"/>
    <p:sldId id="354" r:id="rId71"/>
    <p:sldId id="355" r:id="rId72"/>
    <p:sldId id="341" r:id="rId73"/>
    <p:sldId id="342" r:id="rId74"/>
    <p:sldId id="343" r:id="rId75"/>
    <p:sldId id="344" r:id="rId7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9F5FA-3E1F-42CC-BEA4-36719AFC84F4}" type="datetimeFigureOut">
              <a:rPr lang="fr-FR" smtClean="0"/>
              <a:pPr/>
              <a:t>19/01/2021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460D0-9939-424F-BE12-C75ED846D98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77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B114C-C2E2-4F90-88D1-A5220A17CAB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5A1E32-0383-45D0-8D79-BDE1D1DB300E}" type="slidenum">
              <a:rPr lang="fr-FR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643F1-AE6D-480B-BEDE-684E28652EB7}" type="slidenum">
              <a:rPr lang="fr-FR" altLang="fr-FR"/>
              <a:pPr/>
              <a:t>33</a:t>
            </a:fld>
            <a:endParaRPr lang="fr-FR" altLang="fr-FR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DB61E4-ACB5-428F-872D-E4FADB273966}" type="slidenum">
              <a:rPr lang="fr-FR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D0D59-3B37-432C-9B40-56F8F44C0E0D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E8B80-E7C9-4C2C-8A3C-620E7681CF4B}" type="slidenum">
              <a:rPr lang="fr-FR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B114C-C2E2-4F90-88D1-A5220A17CAB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C9E7A-F0AA-4CBF-95A5-AD7D5515C3E7}" type="slidenum">
              <a:rPr lang="fr-FR">
                <a:latin typeface="Arial" pitchFamily="34" charset="0"/>
              </a:rPr>
              <a:pPr/>
              <a:t>51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6BED69-6430-41CB-98CC-134530957317}" type="slidenum">
              <a:rPr lang="fr-FR">
                <a:latin typeface="Arial" pitchFamily="34" charset="0"/>
              </a:rPr>
              <a:pPr/>
              <a:t>52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9607E2-D93F-4139-883F-1AF7090C3EAA}" type="slidenum">
              <a:rPr lang="fr-FR">
                <a:latin typeface="Arial" pitchFamily="34" charset="0"/>
              </a:rPr>
              <a:pPr/>
              <a:t>53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E1B8F7-B71E-4512-92E5-DD6410430B10}" type="slidenum">
              <a:rPr lang="fr-FR">
                <a:latin typeface="Arial" pitchFamily="34" charset="0"/>
              </a:rPr>
              <a:pPr/>
              <a:t>54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55283D-17C7-4870-A2A6-1D546102D22B}" type="slidenum">
              <a:rPr lang="fr-FR">
                <a:latin typeface="Arial" pitchFamily="34" charset="0"/>
              </a:rPr>
              <a:pPr/>
              <a:t>56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33B38D-31E6-402C-AE2C-C38414A0D4B6}" type="slidenum">
              <a:rPr lang="fr-FR">
                <a:latin typeface="Arial" pitchFamily="34" charset="0"/>
              </a:rPr>
              <a:pPr/>
              <a:t>57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B61366-70F3-4394-A537-D5EEF0B676B2}" type="slidenum">
              <a:rPr lang="fr-FR">
                <a:latin typeface="Arial" pitchFamily="34" charset="0"/>
              </a:rPr>
              <a:pPr/>
              <a:t>58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6D4C99-F1B7-4E59-A135-3001D1A69239}" type="slidenum">
              <a:rPr lang="fr-FR">
                <a:latin typeface="Arial" pitchFamily="34" charset="0"/>
              </a:rPr>
              <a:pPr/>
              <a:t>59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C75CA0-ADED-4B42-A8FB-38801E8CB67D}" type="slidenum">
              <a:rPr lang="fr-FR">
                <a:latin typeface="Arial" pitchFamily="34" charset="0"/>
              </a:rPr>
              <a:pPr/>
              <a:t>60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7B41D7-B3BB-410B-AE82-C0D84ACD4F80}" type="slidenum">
              <a:rPr lang="fr-FR">
                <a:latin typeface="Arial" pitchFamily="34" charset="0"/>
              </a:rPr>
              <a:pPr/>
              <a:t>61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62</a:t>
            </a:fld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7B09BE-6335-4416-8C05-9EA030ED67E3}" type="slidenum">
              <a:rPr lang="fr-FR">
                <a:latin typeface="Arial" pitchFamily="34" charset="0"/>
              </a:rPr>
              <a:pPr/>
              <a:t>63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64</a:t>
            </a:fld>
            <a:endParaRPr 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75B36F-99C2-4B10-8C5D-192E79A19350}" type="slidenum">
              <a:rPr lang="fr-FR">
                <a:latin typeface="Arial" pitchFamily="34" charset="0"/>
              </a:rPr>
              <a:pPr/>
              <a:t>65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ECC516-FFEC-449B-9C29-FA57C7825C0B}" type="slidenum">
              <a:rPr lang="fr-FR">
                <a:latin typeface="Arial" pitchFamily="34" charset="0"/>
              </a:rPr>
              <a:pPr/>
              <a:t>66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00853E-5B72-4BA2-A719-D81DF89574B4}" type="slidenum">
              <a:rPr lang="fr-FR">
                <a:latin typeface="Arial" pitchFamily="34" charset="0"/>
              </a:rPr>
              <a:pPr/>
              <a:t>67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63A967-B4A0-494C-B29A-1DD7E552BE70}" type="slidenum">
              <a:rPr lang="fr-FR">
                <a:latin typeface="Arial" pitchFamily="34" charset="0"/>
              </a:rPr>
              <a:pPr/>
              <a:t>68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D43144-DC38-403E-92C1-AB767B0EC0B4}" type="slidenum">
              <a:rPr lang="fr-FR">
                <a:latin typeface="Arial" pitchFamily="34" charset="0"/>
              </a:rPr>
              <a:pPr/>
              <a:t>69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CA636-9FEF-48AB-B808-DA31A4017B22}" type="slidenum">
              <a:rPr lang="fr-FR">
                <a:latin typeface="Arial" pitchFamily="34" charset="0"/>
              </a:rPr>
              <a:pPr/>
              <a:t>70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3A6DFE-BED2-4ECF-A50F-4D45C4DA3402}" type="slidenum">
              <a:rPr lang="fr-FR">
                <a:latin typeface="Arial" pitchFamily="34" charset="0"/>
              </a:rPr>
              <a:pPr/>
              <a:t>71</a:t>
            </a:fld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72</a:t>
            </a:fld>
            <a:endParaRPr lang="fr-F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73</a:t>
            </a:fld>
            <a:endParaRPr lang="fr-F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74</a:t>
            </a:fld>
            <a:endParaRPr lang="fr-F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75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60D0-9939-424F-BE12-C75ED846D98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16CE479-1A1B-4F3B-9E61-2A5135CCA21D}" type="datetimeFigureOut">
              <a:rPr lang="fr-FR" smtClean="0"/>
              <a:pPr/>
              <a:t>19/01/2021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7C392C-C18B-4DCD-9348-878FC12023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E479-1A1B-4F3B-9E61-2A5135CCA21D}" type="datetimeFigureOut">
              <a:rPr lang="fr-FR" smtClean="0"/>
              <a:pPr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92C-C18B-4DCD-9348-878FC12023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E479-1A1B-4F3B-9E61-2A5135CCA21D}" type="datetimeFigureOut">
              <a:rPr lang="fr-FR" smtClean="0"/>
              <a:pPr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92C-C18B-4DCD-9348-878FC12023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6CE479-1A1B-4F3B-9E61-2A5135CCA21D}" type="datetimeFigureOut">
              <a:rPr lang="fr-FR" smtClean="0"/>
              <a:pPr/>
              <a:t>19/01/2021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7C392C-C18B-4DCD-9348-878FC12023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16CE479-1A1B-4F3B-9E61-2A5135CCA21D}" type="datetimeFigureOut">
              <a:rPr lang="fr-FR" smtClean="0"/>
              <a:pPr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7C392C-C18B-4DCD-9348-878FC12023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E479-1A1B-4F3B-9E61-2A5135CCA21D}" type="datetimeFigureOut">
              <a:rPr lang="fr-FR" smtClean="0"/>
              <a:pPr/>
              <a:t>19/01/2021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92C-C18B-4DCD-9348-878FC12023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E479-1A1B-4F3B-9E61-2A5135CCA21D}" type="datetimeFigureOut">
              <a:rPr lang="fr-FR" smtClean="0"/>
              <a:pPr/>
              <a:t>19/01/2021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92C-C18B-4DCD-9348-878FC12023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6CE479-1A1B-4F3B-9E61-2A5135CCA21D}" type="datetimeFigureOut">
              <a:rPr lang="fr-FR" smtClean="0"/>
              <a:pPr/>
              <a:t>19/01/2021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7C392C-C18B-4DCD-9348-878FC12023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CE479-1A1B-4F3B-9E61-2A5135CCA21D}" type="datetimeFigureOut">
              <a:rPr lang="fr-FR" smtClean="0"/>
              <a:pPr/>
              <a:t>19/01/2021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392C-C18B-4DCD-9348-878FC12023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6CE479-1A1B-4F3B-9E61-2A5135CCA21D}" type="datetimeFigureOut">
              <a:rPr lang="fr-FR" smtClean="0"/>
              <a:pPr/>
              <a:t>19/01/2021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7C392C-C18B-4DCD-9348-878FC12023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6CE479-1A1B-4F3B-9E61-2A5135CCA21D}" type="datetimeFigureOut">
              <a:rPr lang="fr-FR" smtClean="0"/>
              <a:pPr/>
              <a:t>19/01/2021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7C392C-C18B-4DCD-9348-878FC12023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6CE479-1A1B-4F3B-9E61-2A5135CCA21D}" type="datetimeFigureOut">
              <a:rPr lang="fr-FR" smtClean="0"/>
              <a:pPr/>
              <a:t>19/01/2021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7C392C-C18B-4DCD-9348-878FC12023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ir.com/doc/abonne/base/DefensesAntiInfectieusesAppRespiratoire.asp#pamp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spir.com/doc/abonne/base/TumorNecrosisFactor.asp" TargetMode="External"/><Relationship Id="rId5" Type="http://schemas.openxmlformats.org/officeDocument/2006/relationships/hyperlink" Target="http://www.respir.com/doc/abonne/base/Cytokines.asp#IL-12" TargetMode="External"/><Relationship Id="rId4" Type="http://schemas.openxmlformats.org/officeDocument/2006/relationships/hyperlink" Target="http://www.respir.com/doc/abonne/base/Cytokines.asp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4744" y="2357430"/>
            <a:ext cx="3190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Immunité Innée</a:t>
            </a:r>
            <a:endParaRPr lang="fr-FR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0232" y="3500438"/>
            <a:ext cx="4326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Cellules et Molécules</a:t>
            </a:r>
            <a:endParaRPr lang="fr-FR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554" y="642918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Cellules NK</a:t>
            </a:r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428737"/>
            <a:ext cx="7643866" cy="364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r-BE" sz="2400" b="1" dirty="0" smtClean="0">
                <a:latin typeface="Arial" pitchFamily="34" charset="0"/>
                <a:cs typeface="Arial" pitchFamily="34" charset="0"/>
              </a:rPr>
              <a:t>Cellules de la lignée lymphoïde mais qui ne sont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fr-BE" sz="2400" b="1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r-BE" sz="2400" b="1" dirty="0" smtClean="0">
                <a:latin typeface="Arial" pitchFamily="34" charset="0"/>
                <a:cs typeface="Arial" pitchFamily="34" charset="0"/>
              </a:rPr>
              <a:t> ni B (pas d’</a:t>
            </a:r>
            <a:r>
              <a:rPr lang="fr-BE" sz="2400" b="1" dirty="0" err="1" smtClean="0">
                <a:latin typeface="Arial" pitchFamily="34" charset="0"/>
                <a:cs typeface="Arial" pitchFamily="34" charset="0"/>
              </a:rPr>
              <a:t>Ig</a:t>
            </a:r>
            <a:r>
              <a:rPr lang="fr-BE" sz="2400" b="1" dirty="0" smtClean="0">
                <a:latin typeface="Arial" pitchFamily="34" charset="0"/>
                <a:cs typeface="Arial" pitchFamily="34" charset="0"/>
              </a:rPr>
              <a:t> de membrane ou cytoplasmique)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fr-BE" sz="2400" b="1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r-BE" sz="2400" b="1" dirty="0" smtClean="0">
                <a:latin typeface="Arial" pitchFamily="34" charset="0"/>
                <a:cs typeface="Arial" pitchFamily="34" charset="0"/>
              </a:rPr>
              <a:t>ni T (pas de TCR)</a:t>
            </a:r>
            <a:endParaRPr lang="fr-BE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670" y="500042"/>
            <a:ext cx="6646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Quel type de cellules reconnaissent les NK?</a:t>
            </a:r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92880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fr-BE" sz="2400" b="1" dirty="0" smtClean="0">
                <a:latin typeface="Arial" pitchFamily="34" charset="0"/>
                <a:cs typeface="Arial" pitchFamily="34" charset="0"/>
              </a:rPr>
              <a:t>Cellules infectées</a:t>
            </a:r>
          </a:p>
          <a:p>
            <a:endParaRPr lang="fr-BE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BE" sz="2400" b="1" dirty="0" smtClean="0">
                <a:latin typeface="Arial" pitchFamily="34" charset="0"/>
                <a:cs typeface="Arial" pitchFamily="34" charset="0"/>
              </a:rPr>
              <a:t>*Cellules tumorales</a:t>
            </a:r>
          </a:p>
          <a:p>
            <a:endParaRPr lang="fr-BE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BE" sz="2400" b="1" dirty="0" smtClean="0">
                <a:latin typeface="Arial" pitchFamily="34" charset="0"/>
                <a:cs typeface="Arial" pitchFamily="34" charset="0"/>
              </a:rPr>
              <a:t>*Parasites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4546" y="285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B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moléculaire de la discrimination par les cellules NK</a:t>
            </a:r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1643050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BE" sz="2400" b="1" dirty="0" smtClean="0">
                <a:latin typeface="Arial" pitchFamily="34" charset="0"/>
                <a:cs typeface="Arial" pitchFamily="34" charset="0"/>
              </a:rPr>
              <a:t>comment reconnaître une cellule transformée ou infectée par un virus quand on n’a pas de TCR? </a:t>
            </a:r>
          </a:p>
          <a:p>
            <a:pPr algn="just">
              <a:lnSpc>
                <a:spcPct val="150000"/>
              </a:lnSpc>
            </a:pPr>
            <a:endParaRPr lang="fr-BE" sz="2400" b="1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fr-BE" sz="2400" b="1" dirty="0" smtClean="0">
                <a:latin typeface="Arial" pitchFamily="34" charset="0"/>
                <a:cs typeface="Arial" pitchFamily="34" charset="0"/>
              </a:rPr>
              <a:t>*première piste : la cellule NK reconnaît une sorte de PAMP à la surface de ces cellules...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57422" y="4572008"/>
            <a:ext cx="5864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2000" b="1" dirty="0">
                <a:latin typeface="Arial" pitchFamily="34" charset="0"/>
                <a:cs typeface="Arial" pitchFamily="34" charset="0"/>
              </a:rPr>
              <a:t>20 ans de recherche,  jamais rien trouvé de tel!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928662" y="4643446"/>
            <a:ext cx="1219200" cy="381000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85720" y="521495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fr-BE" sz="2400" b="1" dirty="0" smtClean="0">
                <a:latin typeface="Arial" pitchFamily="34" charset="0"/>
                <a:cs typeface="Arial" pitchFamily="34" charset="0"/>
              </a:rPr>
              <a:t>*deuxième piste : la cellule NK perçoit </a:t>
            </a:r>
            <a:r>
              <a:rPr lang="fr-BE" sz="2400" b="1" i="1" dirty="0" smtClean="0">
                <a:latin typeface="Arial" pitchFamily="34" charset="0"/>
                <a:cs typeface="Arial" pitchFamily="34" charset="0"/>
              </a:rPr>
              <a:t>l’absence</a:t>
            </a:r>
            <a:r>
              <a:rPr lang="fr-BE" sz="2400" b="1" dirty="0" smtClean="0">
                <a:latin typeface="Arial" pitchFamily="34" charset="0"/>
                <a:cs typeface="Arial" pitchFamily="34" charset="0"/>
              </a:rPr>
              <a:t> d’une structure </a:t>
            </a:r>
            <a:r>
              <a:rPr lang="fr-BE" sz="2400" b="1" i="1" dirty="0" smtClean="0">
                <a:latin typeface="Arial" pitchFamily="34" charset="0"/>
                <a:cs typeface="Arial" pitchFamily="34" charset="0"/>
              </a:rPr>
              <a:t>normalement</a:t>
            </a:r>
            <a:r>
              <a:rPr lang="fr-BE" sz="2400" b="1" dirty="0" smtClean="0">
                <a:latin typeface="Arial" pitchFamily="34" charset="0"/>
                <a:cs typeface="Arial" pitchFamily="34" charset="0"/>
              </a:rPr>
              <a:t> présente sur les cellules de l’organisme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Mes documents\Cours d'immunologie générale\K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50112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28662" y="500042"/>
            <a:ext cx="7095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 récepteurs KIR (Killer </a:t>
            </a:r>
            <a:r>
              <a:rPr lang="fr-BE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Inhibitory</a:t>
            </a:r>
            <a:r>
              <a:rPr lang="fr-B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BE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Receptors</a:t>
            </a:r>
            <a:r>
              <a:rPr lang="fr-BE" dirty="0" smtClean="0"/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501122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BE" sz="2400" b="1" dirty="0" smtClean="0">
                <a:latin typeface="Arial" pitchFamily="34" charset="0"/>
                <a:cs typeface="Arial" pitchFamily="34" charset="0"/>
              </a:rPr>
              <a:t>La perte des molécules MHC est un moyen fréquemment utilisé par les cellules tumorales ou par les cellules infectées par des virus pour échapper au contrôle des lymphocytes T cytotoxiques CD8</a:t>
            </a:r>
            <a:r>
              <a:rPr lang="fr-BE" sz="2400" b="1" baseline="30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fr-BE" sz="2400" b="1" dirty="0" smtClean="0">
                <a:latin typeface="Arial" pitchFamily="34" charset="0"/>
                <a:cs typeface="Arial" pitchFamily="34" charset="0"/>
              </a:rPr>
              <a:t>...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3643314"/>
            <a:ext cx="821537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BE" sz="2400" b="1" dirty="0" smtClean="0">
                <a:latin typeface="Arial" pitchFamily="34" charset="0"/>
                <a:cs typeface="Arial" pitchFamily="34" charset="0"/>
              </a:rPr>
              <a:t>cela rend les cellules en question plus sensibles à l’activité des NK. L’évolution a conservé les NK aux côtés des lymphocytes T cytotoxiques pour contrecarrer les mécanismes d’échappement des virus...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7358114" cy="619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7643866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500043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Définition: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c’est l’ensemble des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réponses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immunitaires qui s’exercent de façon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IMMEDIATE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lors de l’exposition de l’organisme à une substance étrangère. Ces réponses s’exercent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SANS NECESSITE PREALABLE DE RECONNAÎTRE DE FACON SPECIFIQUE LA SUBSTANCE ETRANGERE</a:t>
            </a: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Immunité non spécifique = Immunité naturell</a:t>
            </a:r>
            <a:r>
              <a:rPr lang="fr-FR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71472" y="4929198"/>
            <a:ext cx="7924800" cy="584775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3200" b="1" dirty="0">
                <a:solidFill>
                  <a:srgbClr val="800080"/>
                </a:solidFill>
              </a:rPr>
              <a:t>1</a:t>
            </a:r>
            <a:r>
              <a:rPr lang="fr-FR" sz="3200" b="1" baseline="30000" dirty="0">
                <a:solidFill>
                  <a:srgbClr val="800080"/>
                </a:solidFill>
              </a:rPr>
              <a:t>ère</a:t>
            </a:r>
            <a:r>
              <a:rPr lang="fr-FR" sz="3200" b="1" dirty="0">
                <a:solidFill>
                  <a:srgbClr val="800080"/>
                </a:solidFill>
              </a:rPr>
              <a:t> ligne de défense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7786742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85918" y="3143248"/>
            <a:ext cx="3786214" cy="12858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2400" b="1" dirty="0">
                <a:solidFill>
                  <a:schemeClr val="bg1"/>
                </a:solidFill>
              </a:rPr>
              <a:t>Immunité innée</a:t>
            </a: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42910" y="357166"/>
            <a:ext cx="6144186" cy="3287172"/>
            <a:chOff x="1923" y="102"/>
            <a:chExt cx="3718" cy="1572"/>
          </a:xfrm>
        </p:grpSpPr>
        <p:sp>
          <p:nvSpPr>
            <p:cNvPr id="5" name="AutoShape 17"/>
            <p:cNvSpPr>
              <a:spLocks noChangeArrowheads="1"/>
            </p:cNvSpPr>
            <p:nvPr/>
          </p:nvSpPr>
          <p:spPr bwMode="auto">
            <a:xfrm>
              <a:off x="4833" y="120"/>
              <a:ext cx="454" cy="363"/>
            </a:xfrm>
            <a:prstGeom prst="irregularSeal1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" name="Group 18"/>
            <p:cNvGrpSpPr>
              <a:grpSpLocks noChangeAspect="1"/>
            </p:cNvGrpSpPr>
            <p:nvPr/>
          </p:nvGrpSpPr>
          <p:grpSpPr bwMode="auto">
            <a:xfrm>
              <a:off x="4828" y="573"/>
              <a:ext cx="813" cy="179"/>
              <a:chOff x="3422" y="1040"/>
              <a:chExt cx="658" cy="151"/>
            </a:xfrm>
          </p:grpSpPr>
          <p:sp>
            <p:nvSpPr>
              <p:cNvPr id="17" name="Freeform 19"/>
              <p:cNvSpPr>
                <a:spLocks noChangeAspect="1"/>
              </p:cNvSpPr>
              <p:nvPr/>
            </p:nvSpPr>
            <p:spPr bwMode="auto">
              <a:xfrm>
                <a:off x="3422" y="1076"/>
                <a:ext cx="364" cy="115"/>
              </a:xfrm>
              <a:custGeom>
                <a:avLst/>
                <a:gdLst/>
                <a:ahLst/>
                <a:cxnLst>
                  <a:cxn ang="0">
                    <a:pos x="3" y="102"/>
                  </a:cxn>
                  <a:cxn ang="0">
                    <a:pos x="10" y="94"/>
                  </a:cxn>
                  <a:cxn ang="0">
                    <a:pos x="20" y="83"/>
                  </a:cxn>
                  <a:cxn ang="0">
                    <a:pos x="39" y="65"/>
                  </a:cxn>
                  <a:cxn ang="0">
                    <a:pos x="61" y="47"/>
                  </a:cxn>
                  <a:cxn ang="0">
                    <a:pos x="76" y="36"/>
                  </a:cxn>
                  <a:cxn ang="0">
                    <a:pos x="90" y="28"/>
                  </a:cxn>
                  <a:cxn ang="0">
                    <a:pos x="104" y="21"/>
                  </a:cxn>
                  <a:cxn ang="0">
                    <a:pos x="117" y="15"/>
                  </a:cxn>
                  <a:cxn ang="0">
                    <a:pos x="131" y="11"/>
                  </a:cxn>
                  <a:cxn ang="0">
                    <a:pos x="145" y="8"/>
                  </a:cxn>
                  <a:cxn ang="0">
                    <a:pos x="166" y="4"/>
                  </a:cxn>
                  <a:cxn ang="0">
                    <a:pos x="194" y="1"/>
                  </a:cxn>
                  <a:cxn ang="0">
                    <a:pos x="213" y="0"/>
                  </a:cxn>
                  <a:cxn ang="0">
                    <a:pos x="226" y="0"/>
                  </a:cxn>
                  <a:cxn ang="0">
                    <a:pos x="245" y="2"/>
                  </a:cxn>
                  <a:cxn ang="0">
                    <a:pos x="269" y="6"/>
                  </a:cxn>
                  <a:cxn ang="0">
                    <a:pos x="294" y="9"/>
                  </a:cxn>
                  <a:cxn ang="0">
                    <a:pos x="314" y="11"/>
                  </a:cxn>
                  <a:cxn ang="0">
                    <a:pos x="340" y="11"/>
                  </a:cxn>
                  <a:cxn ang="0">
                    <a:pos x="377" y="12"/>
                  </a:cxn>
                  <a:cxn ang="0">
                    <a:pos x="395" y="12"/>
                  </a:cxn>
                  <a:cxn ang="0">
                    <a:pos x="409" y="13"/>
                  </a:cxn>
                  <a:cxn ang="0">
                    <a:pos x="419" y="15"/>
                  </a:cxn>
                  <a:cxn ang="0">
                    <a:pos x="423" y="17"/>
                  </a:cxn>
                  <a:cxn ang="0">
                    <a:pos x="420" y="20"/>
                  </a:cxn>
                  <a:cxn ang="0">
                    <a:pos x="413" y="24"/>
                  </a:cxn>
                  <a:cxn ang="0">
                    <a:pos x="400" y="28"/>
                  </a:cxn>
                  <a:cxn ang="0">
                    <a:pos x="385" y="33"/>
                  </a:cxn>
                  <a:cxn ang="0">
                    <a:pos x="350" y="43"/>
                  </a:cxn>
                  <a:cxn ang="0">
                    <a:pos x="316" y="55"/>
                  </a:cxn>
                  <a:cxn ang="0">
                    <a:pos x="301" y="62"/>
                  </a:cxn>
                  <a:cxn ang="0">
                    <a:pos x="284" y="69"/>
                  </a:cxn>
                  <a:cxn ang="0">
                    <a:pos x="250" y="86"/>
                  </a:cxn>
                  <a:cxn ang="0">
                    <a:pos x="225" y="99"/>
                  </a:cxn>
                  <a:cxn ang="0">
                    <a:pos x="207" y="106"/>
                  </a:cxn>
                  <a:cxn ang="0">
                    <a:pos x="190" y="112"/>
                  </a:cxn>
                  <a:cxn ang="0">
                    <a:pos x="173" y="116"/>
                  </a:cxn>
                  <a:cxn ang="0">
                    <a:pos x="156" y="120"/>
                  </a:cxn>
                  <a:cxn ang="0">
                    <a:pos x="129" y="124"/>
                  </a:cxn>
                  <a:cxn ang="0">
                    <a:pos x="95" y="126"/>
                  </a:cxn>
                  <a:cxn ang="0">
                    <a:pos x="66" y="127"/>
                  </a:cxn>
                  <a:cxn ang="0">
                    <a:pos x="54" y="126"/>
                  </a:cxn>
                  <a:cxn ang="0">
                    <a:pos x="33" y="124"/>
                  </a:cxn>
                  <a:cxn ang="0">
                    <a:pos x="14" y="122"/>
                  </a:cxn>
                  <a:cxn ang="0">
                    <a:pos x="7" y="119"/>
                  </a:cxn>
                  <a:cxn ang="0">
                    <a:pos x="2" y="116"/>
                  </a:cxn>
                  <a:cxn ang="0">
                    <a:pos x="0" y="112"/>
                  </a:cxn>
                  <a:cxn ang="0">
                    <a:pos x="1" y="106"/>
                  </a:cxn>
                </a:cxnLst>
                <a:rect l="0" t="0" r="r" b="b"/>
                <a:pathLst>
                  <a:path w="424" h="128">
                    <a:moveTo>
                      <a:pt x="1" y="106"/>
                    </a:moveTo>
                    <a:lnTo>
                      <a:pt x="3" y="102"/>
                    </a:lnTo>
                    <a:lnTo>
                      <a:pt x="6" y="98"/>
                    </a:lnTo>
                    <a:lnTo>
                      <a:pt x="10" y="94"/>
                    </a:lnTo>
                    <a:lnTo>
                      <a:pt x="14" y="88"/>
                    </a:lnTo>
                    <a:lnTo>
                      <a:pt x="20" y="83"/>
                    </a:lnTo>
                    <a:lnTo>
                      <a:pt x="25" y="77"/>
                    </a:lnTo>
                    <a:lnTo>
                      <a:pt x="39" y="65"/>
                    </a:lnTo>
                    <a:lnTo>
                      <a:pt x="53" y="53"/>
                    </a:lnTo>
                    <a:lnTo>
                      <a:pt x="61" y="47"/>
                    </a:lnTo>
                    <a:lnTo>
                      <a:pt x="68" y="42"/>
                    </a:lnTo>
                    <a:lnTo>
                      <a:pt x="76" y="36"/>
                    </a:lnTo>
                    <a:lnTo>
                      <a:pt x="83" y="32"/>
                    </a:lnTo>
                    <a:lnTo>
                      <a:pt x="90" y="28"/>
                    </a:lnTo>
                    <a:lnTo>
                      <a:pt x="97" y="24"/>
                    </a:lnTo>
                    <a:lnTo>
                      <a:pt x="104" y="21"/>
                    </a:lnTo>
                    <a:lnTo>
                      <a:pt x="110" y="18"/>
                    </a:lnTo>
                    <a:lnTo>
                      <a:pt x="117" y="15"/>
                    </a:lnTo>
                    <a:lnTo>
                      <a:pt x="124" y="13"/>
                    </a:lnTo>
                    <a:lnTo>
                      <a:pt x="131" y="11"/>
                    </a:lnTo>
                    <a:lnTo>
                      <a:pt x="138" y="9"/>
                    </a:lnTo>
                    <a:lnTo>
                      <a:pt x="145" y="8"/>
                    </a:lnTo>
                    <a:lnTo>
                      <a:pt x="152" y="6"/>
                    </a:lnTo>
                    <a:lnTo>
                      <a:pt x="166" y="4"/>
                    </a:lnTo>
                    <a:lnTo>
                      <a:pt x="180" y="3"/>
                    </a:lnTo>
                    <a:lnTo>
                      <a:pt x="194" y="1"/>
                    </a:lnTo>
                    <a:lnTo>
                      <a:pt x="207" y="0"/>
                    </a:lnTo>
                    <a:lnTo>
                      <a:pt x="213" y="0"/>
                    </a:lnTo>
                    <a:lnTo>
                      <a:pt x="220" y="0"/>
                    </a:lnTo>
                    <a:lnTo>
                      <a:pt x="226" y="0"/>
                    </a:lnTo>
                    <a:lnTo>
                      <a:pt x="232" y="1"/>
                    </a:lnTo>
                    <a:lnTo>
                      <a:pt x="245" y="2"/>
                    </a:lnTo>
                    <a:lnTo>
                      <a:pt x="256" y="3"/>
                    </a:lnTo>
                    <a:lnTo>
                      <a:pt x="269" y="6"/>
                    </a:lnTo>
                    <a:lnTo>
                      <a:pt x="281" y="7"/>
                    </a:lnTo>
                    <a:lnTo>
                      <a:pt x="294" y="9"/>
                    </a:lnTo>
                    <a:lnTo>
                      <a:pt x="307" y="10"/>
                    </a:lnTo>
                    <a:lnTo>
                      <a:pt x="314" y="11"/>
                    </a:lnTo>
                    <a:lnTo>
                      <a:pt x="322" y="11"/>
                    </a:lnTo>
                    <a:lnTo>
                      <a:pt x="340" y="11"/>
                    </a:lnTo>
                    <a:lnTo>
                      <a:pt x="359" y="12"/>
                    </a:lnTo>
                    <a:lnTo>
                      <a:pt x="377" y="12"/>
                    </a:lnTo>
                    <a:lnTo>
                      <a:pt x="386" y="12"/>
                    </a:lnTo>
                    <a:lnTo>
                      <a:pt x="395" y="12"/>
                    </a:lnTo>
                    <a:lnTo>
                      <a:pt x="402" y="13"/>
                    </a:lnTo>
                    <a:lnTo>
                      <a:pt x="409" y="13"/>
                    </a:lnTo>
                    <a:lnTo>
                      <a:pt x="415" y="14"/>
                    </a:lnTo>
                    <a:lnTo>
                      <a:pt x="419" y="15"/>
                    </a:lnTo>
                    <a:lnTo>
                      <a:pt x="422" y="16"/>
                    </a:lnTo>
                    <a:lnTo>
                      <a:pt x="423" y="17"/>
                    </a:lnTo>
                    <a:lnTo>
                      <a:pt x="422" y="19"/>
                    </a:lnTo>
                    <a:lnTo>
                      <a:pt x="420" y="20"/>
                    </a:lnTo>
                    <a:lnTo>
                      <a:pt x="417" y="22"/>
                    </a:lnTo>
                    <a:lnTo>
                      <a:pt x="413" y="24"/>
                    </a:lnTo>
                    <a:lnTo>
                      <a:pt x="407" y="26"/>
                    </a:lnTo>
                    <a:lnTo>
                      <a:pt x="400" y="28"/>
                    </a:lnTo>
                    <a:lnTo>
                      <a:pt x="393" y="31"/>
                    </a:lnTo>
                    <a:lnTo>
                      <a:pt x="385" y="33"/>
                    </a:lnTo>
                    <a:lnTo>
                      <a:pt x="368" y="38"/>
                    </a:lnTo>
                    <a:lnTo>
                      <a:pt x="350" y="43"/>
                    </a:lnTo>
                    <a:lnTo>
                      <a:pt x="332" y="49"/>
                    </a:lnTo>
                    <a:lnTo>
                      <a:pt x="316" y="55"/>
                    </a:lnTo>
                    <a:lnTo>
                      <a:pt x="308" y="58"/>
                    </a:lnTo>
                    <a:lnTo>
                      <a:pt x="301" y="62"/>
                    </a:lnTo>
                    <a:lnTo>
                      <a:pt x="292" y="65"/>
                    </a:lnTo>
                    <a:lnTo>
                      <a:pt x="284" y="69"/>
                    </a:lnTo>
                    <a:lnTo>
                      <a:pt x="267" y="78"/>
                    </a:lnTo>
                    <a:lnTo>
                      <a:pt x="250" y="86"/>
                    </a:lnTo>
                    <a:lnTo>
                      <a:pt x="233" y="95"/>
                    </a:lnTo>
                    <a:lnTo>
                      <a:pt x="225" y="99"/>
                    </a:lnTo>
                    <a:lnTo>
                      <a:pt x="216" y="102"/>
                    </a:lnTo>
                    <a:lnTo>
                      <a:pt x="207" y="106"/>
                    </a:lnTo>
                    <a:lnTo>
                      <a:pt x="198" y="109"/>
                    </a:lnTo>
                    <a:lnTo>
                      <a:pt x="190" y="112"/>
                    </a:lnTo>
                    <a:lnTo>
                      <a:pt x="182" y="114"/>
                    </a:lnTo>
                    <a:lnTo>
                      <a:pt x="173" y="116"/>
                    </a:lnTo>
                    <a:lnTo>
                      <a:pt x="165" y="118"/>
                    </a:lnTo>
                    <a:lnTo>
                      <a:pt x="156" y="120"/>
                    </a:lnTo>
                    <a:lnTo>
                      <a:pt x="147" y="121"/>
                    </a:lnTo>
                    <a:lnTo>
                      <a:pt x="129" y="124"/>
                    </a:lnTo>
                    <a:lnTo>
                      <a:pt x="112" y="125"/>
                    </a:lnTo>
                    <a:lnTo>
                      <a:pt x="95" y="126"/>
                    </a:lnTo>
                    <a:lnTo>
                      <a:pt x="79" y="127"/>
                    </a:lnTo>
                    <a:lnTo>
                      <a:pt x="66" y="127"/>
                    </a:lnTo>
                    <a:lnTo>
                      <a:pt x="59" y="126"/>
                    </a:lnTo>
                    <a:lnTo>
                      <a:pt x="54" y="126"/>
                    </a:lnTo>
                    <a:lnTo>
                      <a:pt x="43" y="125"/>
                    </a:lnTo>
                    <a:lnTo>
                      <a:pt x="33" y="124"/>
                    </a:lnTo>
                    <a:lnTo>
                      <a:pt x="23" y="123"/>
                    </a:lnTo>
                    <a:lnTo>
                      <a:pt x="14" y="122"/>
                    </a:lnTo>
                    <a:lnTo>
                      <a:pt x="10" y="120"/>
                    </a:lnTo>
                    <a:lnTo>
                      <a:pt x="7" y="119"/>
                    </a:lnTo>
                    <a:lnTo>
                      <a:pt x="4" y="118"/>
                    </a:lnTo>
                    <a:lnTo>
                      <a:pt x="2" y="116"/>
                    </a:lnTo>
                    <a:lnTo>
                      <a:pt x="1" y="114"/>
                    </a:lnTo>
                    <a:lnTo>
                      <a:pt x="0" y="112"/>
                    </a:lnTo>
                    <a:lnTo>
                      <a:pt x="0" y="109"/>
                    </a:lnTo>
                    <a:lnTo>
                      <a:pt x="1" y="106"/>
                    </a:lnTo>
                  </a:path>
                </a:pathLst>
              </a:custGeom>
              <a:solidFill>
                <a:srgbClr val="FFEECD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Freeform 20"/>
              <p:cNvSpPr>
                <a:spLocks noChangeAspect="1"/>
              </p:cNvSpPr>
              <p:nvPr/>
            </p:nvSpPr>
            <p:spPr bwMode="auto">
              <a:xfrm>
                <a:off x="3424" y="1040"/>
                <a:ext cx="656" cy="131"/>
              </a:xfrm>
              <a:custGeom>
                <a:avLst/>
                <a:gdLst/>
                <a:ahLst/>
                <a:cxnLst>
                  <a:cxn ang="0">
                    <a:pos x="7" y="125"/>
                  </a:cxn>
                  <a:cxn ang="0">
                    <a:pos x="17" y="107"/>
                  </a:cxn>
                  <a:cxn ang="0">
                    <a:pos x="27" y="89"/>
                  </a:cxn>
                  <a:cxn ang="0">
                    <a:pos x="40" y="75"/>
                  </a:cxn>
                  <a:cxn ang="0">
                    <a:pos x="57" y="63"/>
                  </a:cxn>
                  <a:cxn ang="0">
                    <a:pos x="78" y="54"/>
                  </a:cxn>
                  <a:cxn ang="0">
                    <a:pos x="99" y="48"/>
                  </a:cxn>
                  <a:cxn ang="0">
                    <a:pos x="116" y="44"/>
                  </a:cxn>
                  <a:cxn ang="0">
                    <a:pos x="121" y="43"/>
                  </a:cxn>
                  <a:cxn ang="0">
                    <a:pos x="125" y="44"/>
                  </a:cxn>
                  <a:cxn ang="0">
                    <a:pos x="127" y="46"/>
                  </a:cxn>
                  <a:cxn ang="0">
                    <a:pos x="132" y="50"/>
                  </a:cxn>
                  <a:cxn ang="0">
                    <a:pos x="137" y="53"/>
                  </a:cxn>
                  <a:cxn ang="0">
                    <a:pos x="142" y="53"/>
                  </a:cxn>
                  <a:cxn ang="0">
                    <a:pos x="149" y="53"/>
                  </a:cxn>
                  <a:cxn ang="0">
                    <a:pos x="164" y="50"/>
                  </a:cxn>
                  <a:cxn ang="0">
                    <a:pos x="187" y="44"/>
                  </a:cxn>
                  <a:cxn ang="0">
                    <a:pos x="213" y="39"/>
                  </a:cxn>
                  <a:cxn ang="0">
                    <a:pos x="237" y="34"/>
                  </a:cxn>
                  <a:cxn ang="0">
                    <a:pos x="274" y="30"/>
                  </a:cxn>
                  <a:cxn ang="0">
                    <a:pos x="299" y="28"/>
                  </a:cxn>
                  <a:cxn ang="0">
                    <a:pos x="321" y="28"/>
                  </a:cxn>
                  <a:cxn ang="0">
                    <a:pos x="335" y="30"/>
                  </a:cxn>
                  <a:cxn ang="0">
                    <a:pos x="346" y="33"/>
                  </a:cxn>
                  <a:cxn ang="0">
                    <a:pos x="357" y="39"/>
                  </a:cxn>
                  <a:cxn ang="0">
                    <a:pos x="365" y="46"/>
                  </a:cxn>
                  <a:cxn ang="0">
                    <a:pos x="374" y="49"/>
                  </a:cxn>
                  <a:cxn ang="0">
                    <a:pos x="383" y="52"/>
                  </a:cxn>
                  <a:cxn ang="0">
                    <a:pos x="396" y="55"/>
                  </a:cxn>
                  <a:cxn ang="0">
                    <a:pos x="410" y="56"/>
                  </a:cxn>
                  <a:cxn ang="0">
                    <a:pos x="424" y="55"/>
                  </a:cxn>
                  <a:cxn ang="0">
                    <a:pos x="438" y="53"/>
                  </a:cxn>
                  <a:cxn ang="0">
                    <a:pos x="447" y="49"/>
                  </a:cxn>
                  <a:cxn ang="0">
                    <a:pos x="458" y="45"/>
                  </a:cxn>
                  <a:cxn ang="0">
                    <a:pos x="477" y="36"/>
                  </a:cxn>
                  <a:cxn ang="0">
                    <a:pos x="494" y="28"/>
                  </a:cxn>
                  <a:cxn ang="0">
                    <a:pos x="505" y="24"/>
                  </a:cxn>
                  <a:cxn ang="0">
                    <a:pos x="516" y="21"/>
                  </a:cxn>
                  <a:cxn ang="0">
                    <a:pos x="526" y="20"/>
                  </a:cxn>
                  <a:cxn ang="0">
                    <a:pos x="535" y="20"/>
                  </a:cxn>
                  <a:cxn ang="0">
                    <a:pos x="544" y="22"/>
                  </a:cxn>
                  <a:cxn ang="0">
                    <a:pos x="556" y="26"/>
                  </a:cxn>
                  <a:cxn ang="0">
                    <a:pos x="573" y="32"/>
                  </a:cxn>
                  <a:cxn ang="0">
                    <a:pos x="583" y="35"/>
                  </a:cxn>
                  <a:cxn ang="0">
                    <a:pos x="593" y="36"/>
                  </a:cxn>
                  <a:cxn ang="0">
                    <a:pos x="616" y="37"/>
                  </a:cxn>
                  <a:cxn ang="0">
                    <a:pos x="643" y="36"/>
                  </a:cxn>
                  <a:cxn ang="0">
                    <a:pos x="667" y="34"/>
                  </a:cxn>
                  <a:cxn ang="0">
                    <a:pos x="688" y="31"/>
                  </a:cxn>
                  <a:cxn ang="0">
                    <a:pos x="696" y="29"/>
                  </a:cxn>
                  <a:cxn ang="0">
                    <a:pos x="705" y="23"/>
                  </a:cxn>
                  <a:cxn ang="0">
                    <a:pos x="713" y="17"/>
                  </a:cxn>
                  <a:cxn ang="0">
                    <a:pos x="720" y="10"/>
                  </a:cxn>
                  <a:cxn ang="0">
                    <a:pos x="729" y="6"/>
                  </a:cxn>
                  <a:cxn ang="0">
                    <a:pos x="747" y="3"/>
                  </a:cxn>
                  <a:cxn ang="0">
                    <a:pos x="760" y="0"/>
                  </a:cxn>
                </a:cxnLst>
                <a:rect l="0" t="0" r="r" b="b"/>
                <a:pathLst>
                  <a:path w="764" h="146">
                    <a:moveTo>
                      <a:pt x="0" y="145"/>
                    </a:moveTo>
                    <a:lnTo>
                      <a:pt x="7" y="125"/>
                    </a:lnTo>
                    <a:lnTo>
                      <a:pt x="12" y="116"/>
                    </a:lnTo>
                    <a:lnTo>
                      <a:pt x="17" y="107"/>
                    </a:lnTo>
                    <a:lnTo>
                      <a:pt x="22" y="98"/>
                    </a:lnTo>
                    <a:lnTo>
                      <a:pt x="27" y="89"/>
                    </a:lnTo>
                    <a:lnTo>
                      <a:pt x="33" y="82"/>
                    </a:lnTo>
                    <a:lnTo>
                      <a:pt x="40" y="75"/>
                    </a:lnTo>
                    <a:lnTo>
                      <a:pt x="48" y="69"/>
                    </a:lnTo>
                    <a:lnTo>
                      <a:pt x="57" y="63"/>
                    </a:lnTo>
                    <a:lnTo>
                      <a:pt x="67" y="58"/>
                    </a:lnTo>
                    <a:lnTo>
                      <a:pt x="78" y="54"/>
                    </a:lnTo>
                    <a:lnTo>
                      <a:pt x="89" y="51"/>
                    </a:lnTo>
                    <a:lnTo>
                      <a:pt x="99" y="48"/>
                    </a:lnTo>
                    <a:lnTo>
                      <a:pt x="109" y="45"/>
                    </a:lnTo>
                    <a:lnTo>
                      <a:pt x="116" y="44"/>
                    </a:lnTo>
                    <a:lnTo>
                      <a:pt x="119" y="43"/>
                    </a:lnTo>
                    <a:lnTo>
                      <a:pt x="121" y="43"/>
                    </a:lnTo>
                    <a:lnTo>
                      <a:pt x="123" y="43"/>
                    </a:lnTo>
                    <a:lnTo>
                      <a:pt x="125" y="44"/>
                    </a:lnTo>
                    <a:lnTo>
                      <a:pt x="126" y="45"/>
                    </a:lnTo>
                    <a:lnTo>
                      <a:pt x="127" y="46"/>
                    </a:lnTo>
                    <a:lnTo>
                      <a:pt x="130" y="48"/>
                    </a:lnTo>
                    <a:lnTo>
                      <a:pt x="132" y="50"/>
                    </a:lnTo>
                    <a:lnTo>
                      <a:pt x="134" y="52"/>
                    </a:lnTo>
                    <a:lnTo>
                      <a:pt x="137" y="53"/>
                    </a:lnTo>
                    <a:lnTo>
                      <a:pt x="139" y="53"/>
                    </a:lnTo>
                    <a:lnTo>
                      <a:pt x="142" y="53"/>
                    </a:lnTo>
                    <a:lnTo>
                      <a:pt x="145" y="53"/>
                    </a:lnTo>
                    <a:lnTo>
                      <a:pt x="149" y="53"/>
                    </a:lnTo>
                    <a:lnTo>
                      <a:pt x="154" y="52"/>
                    </a:lnTo>
                    <a:lnTo>
                      <a:pt x="164" y="50"/>
                    </a:lnTo>
                    <a:lnTo>
                      <a:pt x="175" y="47"/>
                    </a:lnTo>
                    <a:lnTo>
                      <a:pt x="187" y="44"/>
                    </a:lnTo>
                    <a:lnTo>
                      <a:pt x="199" y="41"/>
                    </a:lnTo>
                    <a:lnTo>
                      <a:pt x="213" y="39"/>
                    </a:lnTo>
                    <a:lnTo>
                      <a:pt x="225" y="36"/>
                    </a:lnTo>
                    <a:lnTo>
                      <a:pt x="237" y="34"/>
                    </a:lnTo>
                    <a:lnTo>
                      <a:pt x="262" y="31"/>
                    </a:lnTo>
                    <a:lnTo>
                      <a:pt x="274" y="30"/>
                    </a:lnTo>
                    <a:lnTo>
                      <a:pt x="287" y="29"/>
                    </a:lnTo>
                    <a:lnTo>
                      <a:pt x="299" y="28"/>
                    </a:lnTo>
                    <a:lnTo>
                      <a:pt x="312" y="28"/>
                    </a:lnTo>
                    <a:lnTo>
                      <a:pt x="321" y="28"/>
                    </a:lnTo>
                    <a:lnTo>
                      <a:pt x="331" y="29"/>
                    </a:lnTo>
                    <a:lnTo>
                      <a:pt x="335" y="30"/>
                    </a:lnTo>
                    <a:lnTo>
                      <a:pt x="340" y="31"/>
                    </a:lnTo>
                    <a:lnTo>
                      <a:pt x="346" y="33"/>
                    </a:lnTo>
                    <a:lnTo>
                      <a:pt x="352" y="36"/>
                    </a:lnTo>
                    <a:lnTo>
                      <a:pt x="357" y="39"/>
                    </a:lnTo>
                    <a:lnTo>
                      <a:pt x="362" y="43"/>
                    </a:lnTo>
                    <a:lnTo>
                      <a:pt x="365" y="46"/>
                    </a:lnTo>
                    <a:lnTo>
                      <a:pt x="370" y="48"/>
                    </a:lnTo>
                    <a:lnTo>
                      <a:pt x="374" y="49"/>
                    </a:lnTo>
                    <a:lnTo>
                      <a:pt x="376" y="50"/>
                    </a:lnTo>
                    <a:lnTo>
                      <a:pt x="383" y="52"/>
                    </a:lnTo>
                    <a:lnTo>
                      <a:pt x="389" y="53"/>
                    </a:lnTo>
                    <a:lnTo>
                      <a:pt x="396" y="55"/>
                    </a:lnTo>
                    <a:lnTo>
                      <a:pt x="402" y="56"/>
                    </a:lnTo>
                    <a:lnTo>
                      <a:pt x="410" y="56"/>
                    </a:lnTo>
                    <a:lnTo>
                      <a:pt x="417" y="56"/>
                    </a:lnTo>
                    <a:lnTo>
                      <a:pt x="424" y="55"/>
                    </a:lnTo>
                    <a:lnTo>
                      <a:pt x="433" y="54"/>
                    </a:lnTo>
                    <a:lnTo>
                      <a:pt x="438" y="53"/>
                    </a:lnTo>
                    <a:lnTo>
                      <a:pt x="443" y="51"/>
                    </a:lnTo>
                    <a:lnTo>
                      <a:pt x="447" y="49"/>
                    </a:lnTo>
                    <a:lnTo>
                      <a:pt x="454" y="47"/>
                    </a:lnTo>
                    <a:lnTo>
                      <a:pt x="458" y="45"/>
                    </a:lnTo>
                    <a:lnTo>
                      <a:pt x="465" y="42"/>
                    </a:lnTo>
                    <a:lnTo>
                      <a:pt x="477" y="36"/>
                    </a:lnTo>
                    <a:lnTo>
                      <a:pt x="488" y="31"/>
                    </a:lnTo>
                    <a:lnTo>
                      <a:pt x="494" y="28"/>
                    </a:lnTo>
                    <a:lnTo>
                      <a:pt x="500" y="26"/>
                    </a:lnTo>
                    <a:lnTo>
                      <a:pt x="505" y="24"/>
                    </a:lnTo>
                    <a:lnTo>
                      <a:pt x="511" y="22"/>
                    </a:lnTo>
                    <a:lnTo>
                      <a:pt x="516" y="21"/>
                    </a:lnTo>
                    <a:lnTo>
                      <a:pt x="521" y="20"/>
                    </a:lnTo>
                    <a:lnTo>
                      <a:pt x="526" y="20"/>
                    </a:lnTo>
                    <a:lnTo>
                      <a:pt x="531" y="20"/>
                    </a:lnTo>
                    <a:lnTo>
                      <a:pt x="535" y="20"/>
                    </a:lnTo>
                    <a:lnTo>
                      <a:pt x="539" y="21"/>
                    </a:lnTo>
                    <a:lnTo>
                      <a:pt x="544" y="22"/>
                    </a:lnTo>
                    <a:lnTo>
                      <a:pt x="548" y="23"/>
                    </a:lnTo>
                    <a:lnTo>
                      <a:pt x="556" y="26"/>
                    </a:lnTo>
                    <a:lnTo>
                      <a:pt x="565" y="29"/>
                    </a:lnTo>
                    <a:lnTo>
                      <a:pt x="573" y="32"/>
                    </a:lnTo>
                    <a:lnTo>
                      <a:pt x="578" y="34"/>
                    </a:lnTo>
                    <a:lnTo>
                      <a:pt x="583" y="35"/>
                    </a:lnTo>
                    <a:lnTo>
                      <a:pt x="588" y="36"/>
                    </a:lnTo>
                    <a:lnTo>
                      <a:pt x="593" y="36"/>
                    </a:lnTo>
                    <a:lnTo>
                      <a:pt x="604" y="37"/>
                    </a:lnTo>
                    <a:lnTo>
                      <a:pt x="616" y="37"/>
                    </a:lnTo>
                    <a:lnTo>
                      <a:pt x="630" y="37"/>
                    </a:lnTo>
                    <a:lnTo>
                      <a:pt x="643" y="36"/>
                    </a:lnTo>
                    <a:lnTo>
                      <a:pt x="656" y="35"/>
                    </a:lnTo>
                    <a:lnTo>
                      <a:pt x="667" y="34"/>
                    </a:lnTo>
                    <a:lnTo>
                      <a:pt x="678" y="33"/>
                    </a:lnTo>
                    <a:lnTo>
                      <a:pt x="688" y="31"/>
                    </a:lnTo>
                    <a:lnTo>
                      <a:pt x="692" y="30"/>
                    </a:lnTo>
                    <a:lnTo>
                      <a:pt x="696" y="29"/>
                    </a:lnTo>
                    <a:lnTo>
                      <a:pt x="702" y="26"/>
                    </a:lnTo>
                    <a:lnTo>
                      <a:pt x="705" y="23"/>
                    </a:lnTo>
                    <a:lnTo>
                      <a:pt x="710" y="20"/>
                    </a:lnTo>
                    <a:lnTo>
                      <a:pt x="713" y="17"/>
                    </a:lnTo>
                    <a:lnTo>
                      <a:pt x="716" y="13"/>
                    </a:lnTo>
                    <a:lnTo>
                      <a:pt x="720" y="10"/>
                    </a:lnTo>
                    <a:lnTo>
                      <a:pt x="724" y="8"/>
                    </a:lnTo>
                    <a:lnTo>
                      <a:pt x="729" y="6"/>
                    </a:lnTo>
                    <a:lnTo>
                      <a:pt x="735" y="5"/>
                    </a:lnTo>
                    <a:lnTo>
                      <a:pt x="747" y="3"/>
                    </a:lnTo>
                    <a:lnTo>
                      <a:pt x="757" y="1"/>
                    </a:lnTo>
                    <a:lnTo>
                      <a:pt x="760" y="0"/>
                    </a:lnTo>
                    <a:lnTo>
                      <a:pt x="763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Oval 21"/>
              <p:cNvSpPr>
                <a:spLocks noChangeAspect="1" noChangeArrowheads="1"/>
              </p:cNvSpPr>
              <p:nvPr/>
            </p:nvSpPr>
            <p:spPr bwMode="auto">
              <a:xfrm rot="20880000">
                <a:off x="3535" y="1108"/>
                <a:ext cx="52" cy="5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" name="Oval 22"/>
              <p:cNvSpPr>
                <a:spLocks noChangeAspect="1" noChangeArrowheads="1"/>
              </p:cNvSpPr>
              <p:nvPr/>
            </p:nvSpPr>
            <p:spPr bwMode="auto">
              <a:xfrm rot="15480000">
                <a:off x="3442" y="1145"/>
                <a:ext cx="20" cy="34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7" name="AutoShape 42"/>
            <p:cNvSpPr>
              <a:spLocks noChangeArrowheads="1"/>
            </p:cNvSpPr>
            <p:nvPr/>
          </p:nvSpPr>
          <p:spPr bwMode="auto">
            <a:xfrm rot="7875196">
              <a:off x="3406" y="812"/>
              <a:ext cx="1315" cy="409"/>
            </a:xfrm>
            <a:prstGeom prst="curvedUpArrow">
              <a:avLst>
                <a:gd name="adj1" fmla="val 64303"/>
                <a:gd name="adj2" fmla="val 128606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AutoShape 43"/>
            <p:cNvSpPr>
              <a:spLocks noChangeArrowheads="1"/>
            </p:cNvSpPr>
            <p:nvPr/>
          </p:nvSpPr>
          <p:spPr bwMode="auto">
            <a:xfrm>
              <a:off x="3198" y="1162"/>
              <a:ext cx="181" cy="272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AutoShape 44"/>
            <p:cNvSpPr>
              <a:spLocks noChangeArrowheads="1"/>
            </p:cNvSpPr>
            <p:nvPr/>
          </p:nvSpPr>
          <p:spPr bwMode="auto">
            <a:xfrm>
              <a:off x="4558" y="1207"/>
              <a:ext cx="182" cy="272"/>
            </a:xfrm>
            <a:prstGeom prst="pentagon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AutoShape 46"/>
            <p:cNvSpPr>
              <a:spLocks noChangeArrowheads="1"/>
            </p:cNvSpPr>
            <p:nvPr/>
          </p:nvSpPr>
          <p:spPr bwMode="auto">
            <a:xfrm>
              <a:off x="4195" y="1207"/>
              <a:ext cx="182" cy="27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1923" y="102"/>
              <a:ext cx="2327" cy="397"/>
            </a:xfrm>
            <a:prstGeom prst="rect">
              <a:avLst/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rgbClr val="C00000"/>
                  </a:solidFill>
                </a:rPr>
                <a:t>Reconnaissance </a:t>
              </a:r>
            </a:p>
            <a:p>
              <a:r>
                <a:rPr lang="fr-FR" sz="2400" b="1" dirty="0">
                  <a:solidFill>
                    <a:srgbClr val="C00000"/>
                  </a:solidFill>
                </a:rPr>
                <a:t>de motifs universels</a:t>
              </a:r>
            </a:p>
          </p:txBody>
        </p:sp>
        <p:sp>
          <p:nvSpPr>
            <p:cNvPr id="12" name="AutoShape 52"/>
            <p:cNvSpPr>
              <a:spLocks noChangeArrowheads="1"/>
            </p:cNvSpPr>
            <p:nvPr/>
          </p:nvSpPr>
          <p:spPr bwMode="auto">
            <a:xfrm>
              <a:off x="5152" y="912"/>
              <a:ext cx="131" cy="5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53"/>
            <p:cNvSpPr>
              <a:spLocks noChangeArrowheads="1"/>
            </p:cNvSpPr>
            <p:nvPr/>
          </p:nvSpPr>
          <p:spPr bwMode="auto">
            <a:xfrm>
              <a:off x="5288" y="1048"/>
              <a:ext cx="131" cy="5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AutoShape 54"/>
            <p:cNvSpPr>
              <a:spLocks noChangeArrowheads="1"/>
            </p:cNvSpPr>
            <p:nvPr/>
          </p:nvSpPr>
          <p:spPr bwMode="auto">
            <a:xfrm>
              <a:off x="5086" y="1076"/>
              <a:ext cx="131" cy="5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AutoShape 56"/>
            <p:cNvSpPr>
              <a:spLocks noChangeArrowheads="1"/>
            </p:cNvSpPr>
            <p:nvPr/>
          </p:nvSpPr>
          <p:spPr bwMode="auto">
            <a:xfrm>
              <a:off x="5429" y="940"/>
              <a:ext cx="131" cy="5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AutoShape 57"/>
            <p:cNvSpPr>
              <a:spLocks noChangeArrowheads="1"/>
            </p:cNvSpPr>
            <p:nvPr/>
          </p:nvSpPr>
          <p:spPr bwMode="auto">
            <a:xfrm>
              <a:off x="5280" y="824"/>
              <a:ext cx="131" cy="5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" name="AutoShape 49"/>
          <p:cNvSpPr>
            <a:spLocks noChangeArrowheads="1"/>
          </p:cNvSpPr>
          <p:nvPr/>
        </p:nvSpPr>
        <p:spPr bwMode="auto">
          <a:xfrm>
            <a:off x="1857356" y="4214818"/>
            <a:ext cx="647700" cy="1152525"/>
          </a:xfrm>
          <a:prstGeom prst="lightningBol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Text Box 47"/>
          <p:cNvSpPr txBox="1">
            <a:spLocks noChangeArrowheads="1"/>
          </p:cNvSpPr>
          <p:nvPr/>
        </p:nvSpPr>
        <p:spPr bwMode="auto">
          <a:xfrm>
            <a:off x="1142976" y="5357826"/>
            <a:ext cx="5214974" cy="1200329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Senseurs microbiens=</a:t>
            </a:r>
          </a:p>
          <a:p>
            <a:pPr algn="just"/>
            <a:r>
              <a:rPr lang="fr-FR" sz="2400" b="1" dirty="0">
                <a:solidFill>
                  <a:srgbClr val="C00000"/>
                </a:solidFill>
              </a:rPr>
              <a:t>RECEPTEURS </a:t>
            </a:r>
          </a:p>
          <a:p>
            <a:pPr algn="just"/>
            <a:r>
              <a:rPr lang="fr-FR" sz="2400" b="1" dirty="0">
                <a:solidFill>
                  <a:srgbClr val="C00000"/>
                </a:solidFill>
              </a:rPr>
              <a:t>(perception de l’infection</a:t>
            </a:r>
            <a:r>
              <a:rPr lang="fr-FR" sz="2400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909638" y="280988"/>
            <a:ext cx="7110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altLang="fr-FR" sz="2800" b="1" dirty="0">
                <a:solidFill>
                  <a:srgbClr val="CC0099"/>
                </a:solidFill>
              </a:rPr>
              <a:t>=&gt; Reconnaissance  de motifs universels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57224" y="1142984"/>
            <a:ext cx="24657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fr-FR" altLang="fr-FR" sz="2400" b="1" dirty="0">
              <a:solidFill>
                <a:schemeClr val="accent2"/>
              </a:solidFill>
            </a:endParaRPr>
          </a:p>
          <a:p>
            <a:pPr algn="l"/>
            <a:r>
              <a:rPr lang="fr-FR" altLang="fr-FR" sz="2400" b="1" dirty="0">
                <a:solidFill>
                  <a:schemeClr val="accent2">
                    <a:lumMod val="75000"/>
                  </a:schemeClr>
                </a:solidFill>
              </a:rPr>
              <a:t>Microorganismes </a:t>
            </a:r>
          </a:p>
          <a:p>
            <a:pPr algn="l"/>
            <a:r>
              <a:rPr lang="fr-FR" altLang="fr-FR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533525"/>
            <a:ext cx="2111384" cy="323839"/>
          </a:xfrm>
          <a:prstGeom prst="leftRightArrow">
            <a:avLst>
              <a:gd name="adj1" fmla="val 50000"/>
              <a:gd name="adj2" fmla="val 705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75300" y="1474788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altLang="fr-FR" sz="2400" b="1" dirty="0">
                <a:solidFill>
                  <a:schemeClr val="accent2">
                    <a:lumMod val="75000"/>
                  </a:schemeClr>
                </a:solidFill>
              </a:rPr>
              <a:t>Récepteurs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28662" y="2143116"/>
            <a:ext cx="28472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altLang="fr-FR" sz="2400" b="1" dirty="0" err="1">
                <a:solidFill>
                  <a:srgbClr val="C00000"/>
                </a:solidFill>
              </a:rPr>
              <a:t>PAMPs</a:t>
            </a:r>
            <a:endParaRPr lang="fr-FR" altLang="fr-FR" sz="2400" b="1" dirty="0">
              <a:solidFill>
                <a:srgbClr val="C00000"/>
              </a:solidFill>
            </a:endParaRPr>
          </a:p>
          <a:p>
            <a:r>
              <a:rPr lang="fr-FR" altLang="fr-FR" sz="2400" b="1" dirty="0" err="1"/>
              <a:t>Pathogen</a:t>
            </a:r>
            <a:r>
              <a:rPr lang="fr-FR" altLang="fr-FR" sz="2400" b="1" dirty="0"/>
              <a:t>-</a:t>
            </a:r>
            <a:r>
              <a:rPr lang="fr-FR" altLang="fr-FR" sz="2400" b="1" dirty="0" err="1"/>
              <a:t>associated</a:t>
            </a:r>
            <a:endParaRPr lang="fr-FR" altLang="fr-FR" sz="2400" b="1" dirty="0"/>
          </a:p>
          <a:p>
            <a:r>
              <a:rPr lang="fr-FR" altLang="fr-FR" sz="2400" b="1" dirty="0" err="1"/>
              <a:t>molecular</a:t>
            </a:r>
            <a:r>
              <a:rPr lang="fr-FR" altLang="fr-FR" sz="2400" b="1" dirty="0"/>
              <a:t> patterns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72132" y="2071678"/>
            <a:ext cx="27655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altLang="fr-FR" sz="2400" b="1" dirty="0" err="1">
                <a:solidFill>
                  <a:srgbClr val="C00000"/>
                </a:solidFill>
              </a:rPr>
              <a:t>PRRs</a:t>
            </a:r>
            <a:endParaRPr lang="fr-FR" altLang="fr-FR" sz="2400" b="1" dirty="0">
              <a:solidFill>
                <a:srgbClr val="C00000"/>
              </a:solidFill>
            </a:endParaRPr>
          </a:p>
          <a:p>
            <a:r>
              <a:rPr lang="fr-FR" altLang="fr-FR" sz="2400" b="1" dirty="0"/>
              <a:t>Pattern-recognition </a:t>
            </a:r>
          </a:p>
          <a:p>
            <a:r>
              <a:rPr lang="fr-FR" altLang="fr-FR" sz="2400" b="1" dirty="0" err="1"/>
              <a:t>receptors</a:t>
            </a:r>
            <a:endParaRPr lang="fr-FR" alt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928670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Caractéristiques :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•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Produits uniquement par les micro‐organismes,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•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Motifs structuraux très conservés entre micro‐organismes d'une classe donnée,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(motifs répandus, invariants et communs à de nombreux micro‐organismes)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•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Rôle essentiel dans la physiologie et la survie des micro‐organismes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(mutations importantes improbables  peu de possibilités d'échappement au système immunitaire)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2976" y="285728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Pathogen</a:t>
            </a:r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‐</a:t>
            </a:r>
            <a:r>
              <a:rPr lang="fr-FR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Associated</a:t>
            </a:r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Molecular</a:t>
            </a:r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Patterns (</a:t>
            </a:r>
            <a:r>
              <a:rPr lang="fr-FR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PAMPs</a:t>
            </a:r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7422" y="285728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Pattern Recognition </a:t>
            </a:r>
            <a:r>
              <a:rPr lang="fr-FR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Receptor</a:t>
            </a:r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(PRR)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714348" y="1071546"/>
            <a:ext cx="735811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 Récepteurs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Scavengers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 Récepteurs du complément</a:t>
            </a:r>
          </a:p>
          <a:p>
            <a:pPr algn="just">
              <a:spcBef>
                <a:spcPct val="50000"/>
              </a:spcBef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Lectines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de type C</a:t>
            </a:r>
          </a:p>
          <a:p>
            <a:pPr algn="just">
              <a:spcBef>
                <a:spcPct val="50000"/>
              </a:spcBef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- Récepteurs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Toll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TLRs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14612" y="428604"/>
            <a:ext cx="325602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dirty="0" err="1">
                <a:solidFill>
                  <a:srgbClr val="C00000"/>
                </a:solidFill>
              </a:rPr>
              <a:t>Lectines</a:t>
            </a:r>
            <a:r>
              <a:rPr lang="fr-FR" sz="3200" b="1" dirty="0">
                <a:solidFill>
                  <a:srgbClr val="C00000"/>
                </a:solidFill>
              </a:rPr>
              <a:t> de type C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0825" y="957263"/>
            <a:ext cx="83439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fr-FR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Lectines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membranaires caractérisées par un domaine de reconnaissance des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carbohydrates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 CRD «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carbohydrate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recognition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domain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»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77813" y="2447925"/>
            <a:ext cx="83804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fr-FR" sz="2400" b="1" dirty="0">
                <a:latin typeface="Arial" pitchFamily="34" charset="0"/>
                <a:cs typeface="Arial" pitchFamily="34" charset="0"/>
              </a:rPr>
              <a:t>- Réagissent avec des motifs comportant un mannose,  un galactose ou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fucose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, Ca2+ dépendant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17500" y="3452813"/>
            <a:ext cx="785824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buFontTx/>
              <a:buChar char="-"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 Reconnaissent antigènes du soi et des pathogènes</a:t>
            </a:r>
          </a:p>
          <a:p>
            <a:pPr algn="just"/>
            <a:r>
              <a:rPr lang="fr-FR" sz="2400" b="1" dirty="0">
                <a:latin typeface="Arial" pitchFamily="34" charset="0"/>
                <a:cs typeface="Arial" pitchFamily="34" charset="0"/>
              </a:rPr>
              <a:t>(glycolipides et glycoprotéines)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7813" y="4479925"/>
            <a:ext cx="83804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fr-FR" sz="2400" b="1" dirty="0">
                <a:solidFill>
                  <a:srgbClr val="3333CC"/>
                </a:solidFill>
              </a:rPr>
              <a:t>- </a:t>
            </a:r>
            <a:r>
              <a:rPr lang="fr-FR" sz="2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Favorisent phagocytose et présentation antigénique (Macrophages et cellules dendritiques)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1625" y="5603875"/>
            <a:ext cx="843211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buFontTx/>
              <a:buChar char="-"/>
            </a:pPr>
            <a:r>
              <a:rPr lang="fr-FR" sz="2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Régulation de la signalisation, de l’adhésion cellulaire, </a:t>
            </a:r>
          </a:p>
          <a:p>
            <a:pPr algn="just"/>
            <a:r>
              <a:rPr lang="fr-FR" sz="2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de la migration cellulaire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39527" y="0"/>
            <a:ext cx="7924800" cy="1143000"/>
          </a:xfrm>
        </p:spPr>
        <p:txBody>
          <a:bodyPr anchor="ctr" anchorCtr="0"/>
          <a:lstStyle/>
          <a:p>
            <a:pPr algn="ctr"/>
            <a:r>
              <a:rPr lang="en-US" sz="2400" cap="none" dirty="0" err="1" smtClean="0"/>
              <a:t>Exemples</a:t>
            </a:r>
            <a:r>
              <a:rPr lang="en-US" sz="2400" cap="none" dirty="0" smtClean="0"/>
              <a:t> de PRR</a:t>
            </a:r>
            <a:br>
              <a:rPr lang="en-US" sz="2400" cap="none" dirty="0" smtClean="0"/>
            </a:br>
            <a:r>
              <a:rPr lang="en-US" sz="2400" cap="none" dirty="0" err="1" smtClean="0"/>
              <a:t>Mannan</a:t>
            </a:r>
            <a:r>
              <a:rPr lang="en-US" sz="2400" cap="none" dirty="0" smtClean="0"/>
              <a:t> Binding </a:t>
            </a:r>
            <a:r>
              <a:rPr lang="en-US" sz="2400" cap="none" dirty="0" err="1" smtClean="0"/>
              <a:t>Lectin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ou</a:t>
            </a:r>
            <a:r>
              <a:rPr lang="en-US" sz="2400" cap="none" dirty="0" smtClean="0"/>
              <a:t> MBL</a:t>
            </a:r>
            <a:endParaRPr lang="en-US" sz="2400" cap="non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2808312" cy="240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285860"/>
            <a:ext cx="4922652" cy="521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28184" y="1556792"/>
            <a:ext cx="1224136" cy="1656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27" y="1958564"/>
            <a:ext cx="936104" cy="94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70"/>
            <a:ext cx="23907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6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00298" y="357166"/>
            <a:ext cx="3256021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3200" b="1" dirty="0" err="1">
                <a:solidFill>
                  <a:srgbClr val="C00000"/>
                </a:solidFill>
              </a:rPr>
              <a:t>Lectines</a:t>
            </a:r>
            <a:r>
              <a:rPr lang="fr-FR" sz="3200" b="1" dirty="0">
                <a:solidFill>
                  <a:srgbClr val="C00000"/>
                </a:solidFill>
              </a:rPr>
              <a:t> de type C</a:t>
            </a:r>
          </a:p>
          <a:p>
            <a:pPr algn="ctr"/>
            <a:r>
              <a:rPr lang="fr-FR" sz="3200" b="1" dirty="0">
                <a:solidFill>
                  <a:srgbClr val="0070C0"/>
                </a:solidFill>
              </a:rPr>
              <a:t>EXEMPLES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163" y="1633538"/>
            <a:ext cx="8704627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fr-FR" sz="2400" b="1" dirty="0">
                <a:latin typeface="Arial" pitchFamily="34" charset="0"/>
                <a:cs typeface="Arial" pitchFamily="34" charset="0"/>
              </a:rPr>
              <a:t>+ Récepteurs au mannose</a:t>
            </a:r>
          </a:p>
          <a:p>
            <a:pPr algn="just"/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400" b="1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Dectine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: récepteur au b-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glucan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(paroi des champignons)</a:t>
            </a:r>
          </a:p>
          <a:p>
            <a:pPr algn="just"/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400" b="1" dirty="0">
                <a:latin typeface="Arial" pitchFamily="34" charset="0"/>
                <a:cs typeface="Arial" pitchFamily="34" charset="0"/>
              </a:rPr>
              <a:t>+ DC- SIGN:  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 ICAM-2 exprimé par les cellules endothéliales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 ICAM-3 exprimé par les lymphocytes T</a:t>
            </a:r>
          </a:p>
          <a:p>
            <a:pPr lvl="1" algn="just">
              <a:buFont typeface="Wingdings" pitchFamily="2" charset="2"/>
              <a:buNone/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lvl="1" algn="l">
              <a:buFont typeface="Wingdings" pitchFamily="2" charset="2"/>
              <a:buNone/>
            </a:pPr>
            <a:endParaRPr lang="fr-FR" sz="2400" b="1" i="1" dirty="0">
              <a:solidFill>
                <a:srgbClr val="FF0000"/>
              </a:solidFill>
            </a:endParaRPr>
          </a:p>
          <a:p>
            <a:pPr algn="l"/>
            <a:endParaRPr lang="fr-FR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6" y="428604"/>
            <a:ext cx="628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 récepteurs 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TLR « </a:t>
            </a:r>
            <a:r>
              <a:rPr lang="fr-FR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Toll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receptors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»</a:t>
            </a:r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142984"/>
            <a:ext cx="259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Caractéristiques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5720" y="2143116"/>
            <a:ext cx="885828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buFontTx/>
              <a:buAutoNum type="arabicParenR"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Récepteurs transmembranaires</a:t>
            </a:r>
          </a:p>
          <a:p>
            <a:pPr marL="457200" indent="-457200" algn="l">
              <a:buFontTx/>
              <a:buAutoNum type="arabicParenR"/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AutoNum type="arabicParenR"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11 récepteurs identifiés avec des fonctions distinctes</a:t>
            </a:r>
          </a:p>
          <a:p>
            <a:pPr marL="457200" indent="-457200" algn="l"/>
            <a:r>
              <a:rPr lang="fr-FR" sz="2400" b="1" dirty="0">
                <a:latin typeface="Arial" pitchFamily="34" charset="0"/>
                <a:cs typeface="Arial" pitchFamily="34" charset="0"/>
              </a:rPr>
              <a:t>(10 chez l ’homme)</a:t>
            </a:r>
          </a:p>
          <a:p>
            <a:pPr marL="457200" indent="-457200" algn="l">
              <a:buFontTx/>
              <a:buAutoNum type="arabicParenR"/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457200" indent="-457200" algn="l"/>
            <a:r>
              <a:rPr lang="fr-FR" sz="2400" b="1" dirty="0">
                <a:latin typeface="Arial" pitchFamily="34" charset="0"/>
                <a:cs typeface="Arial" pitchFamily="34" charset="0"/>
              </a:rPr>
              <a:t>3)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Reconnaisance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de plusieurs ligands différents </a:t>
            </a:r>
          </a:p>
          <a:p>
            <a:pPr marL="457200" indent="-457200" algn="l"/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457200" indent="-457200" algn="l"/>
            <a:r>
              <a:rPr lang="fr-FR" sz="2400" b="1" dirty="0">
                <a:latin typeface="Arial" pitchFamily="34" charset="0"/>
                <a:cs typeface="Arial" pitchFamily="34" charset="0"/>
              </a:rPr>
              <a:t>4) Certains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TLRs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nécessitent des protéines accessoires </a:t>
            </a:r>
          </a:p>
          <a:p>
            <a:pPr marL="457200" indent="-457200" algn="l"/>
            <a:r>
              <a:rPr lang="fr-FR" sz="2400" b="1" dirty="0">
                <a:latin typeface="Arial" pitchFamily="34" charset="0"/>
                <a:cs typeface="Arial" pitchFamily="34" charset="0"/>
              </a:rPr>
              <a:t>  pour reconnaître le ligand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(LPS/LPB puis CD14 pour le TLR4 </a:t>
            </a:r>
          </a:p>
          <a:p>
            <a:pPr marL="457200" indent="-457200" algn="l"/>
            <a:r>
              <a:rPr lang="fr-FR" sz="2000" b="1" dirty="0">
                <a:latin typeface="Arial" pitchFamily="34" charset="0"/>
                <a:cs typeface="Arial" pitchFamily="34" charset="0"/>
              </a:rPr>
              <a:t>associé à MD2)</a:t>
            </a:r>
          </a:p>
          <a:p>
            <a:pPr marL="457200" indent="-457200" algn="l"/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457200" indent="-457200" algn="l"/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3"/>
            <a:ext cx="807249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71802" y="571480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structure (ex : TLR)</a:t>
            </a:r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66"/>
            <a:ext cx="678661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76600" y="157163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altLang="fr-FR" sz="2400" dirty="0"/>
              <a:t>La famille des TLR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0034" y="1000108"/>
            <a:ext cx="760573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388938">
              <a:lnSpc>
                <a:spcPct val="125000"/>
              </a:lnSpc>
            </a:pPr>
            <a:r>
              <a:rPr lang="fr-FR" alt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Monotype Sorts" pitchFamily="2" charset="2"/>
              </a:rPr>
              <a:t></a:t>
            </a: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 Protéines transmembranaires</a:t>
            </a:r>
          </a:p>
          <a:p>
            <a:pPr algn="just" defTabSz="388938">
              <a:lnSpc>
                <a:spcPct val="125000"/>
              </a:lnSpc>
            </a:pP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	1 domaine extracellulaire riche en leucine (LRR)</a:t>
            </a:r>
          </a:p>
          <a:p>
            <a:pPr algn="just" defTabSz="388938">
              <a:lnSpc>
                <a:spcPct val="125000"/>
              </a:lnSpc>
            </a:pP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	1 domaine riche en cystéine</a:t>
            </a:r>
          </a:p>
          <a:p>
            <a:pPr algn="just" defTabSz="388938">
              <a:lnSpc>
                <a:spcPct val="125000"/>
              </a:lnSpc>
            </a:pP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	1 domaine </a:t>
            </a:r>
            <a:r>
              <a:rPr lang="fr-FR" altLang="fr-FR" sz="2000" b="1" dirty="0" err="1">
                <a:latin typeface="Arial" pitchFamily="34" charset="0"/>
                <a:cs typeface="Arial" pitchFamily="34" charset="0"/>
              </a:rPr>
              <a:t>transmenbranaire</a:t>
            </a:r>
            <a:endParaRPr lang="fr-FR" altLang="fr-FR" sz="2000" b="1" dirty="0">
              <a:latin typeface="Arial" pitchFamily="34" charset="0"/>
              <a:cs typeface="Arial" pitchFamily="34" charset="0"/>
            </a:endParaRPr>
          </a:p>
          <a:p>
            <a:pPr algn="just" defTabSz="388938">
              <a:lnSpc>
                <a:spcPct val="125000"/>
              </a:lnSpc>
            </a:pP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	1 domaine </a:t>
            </a:r>
            <a:r>
              <a:rPr lang="fr-FR" altLang="fr-FR" sz="2000" b="1" dirty="0" err="1">
                <a:latin typeface="Arial" pitchFamily="34" charset="0"/>
                <a:cs typeface="Arial" pitchFamily="34" charset="0"/>
              </a:rPr>
              <a:t>intracytoplasmique</a:t>
            </a: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fr-FR" altLang="fr-FR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 </a:t>
            </a: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IL-1 R)</a:t>
            </a:r>
          </a:p>
          <a:p>
            <a:pPr algn="just" defTabSz="388938">
              <a:lnSpc>
                <a:spcPct val="125000"/>
              </a:lnSpc>
            </a:pP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		</a:t>
            </a:r>
            <a:r>
              <a:rPr lang="fr-FR" altLang="fr-FR" sz="2000" b="1" dirty="0" err="1">
                <a:latin typeface="Arial" pitchFamily="34" charset="0"/>
                <a:cs typeface="Arial" pitchFamily="34" charset="0"/>
              </a:rPr>
              <a:t>Toll</a:t>
            </a: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/IL-1 </a:t>
            </a:r>
            <a:r>
              <a:rPr lang="fr-FR" altLang="fr-FR" sz="2000" b="1" dirty="0" err="1">
                <a:latin typeface="Arial" pitchFamily="34" charset="0"/>
                <a:cs typeface="Arial" pitchFamily="34" charset="0"/>
              </a:rPr>
              <a:t>receptor</a:t>
            </a: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000" b="1" dirty="0" err="1">
                <a:latin typeface="Arial" pitchFamily="34" charset="0"/>
                <a:cs typeface="Arial" pitchFamily="34" charset="0"/>
              </a:rPr>
              <a:t>homology</a:t>
            </a: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000" b="1" dirty="0" err="1">
                <a:latin typeface="Arial" pitchFamily="34" charset="0"/>
                <a:cs typeface="Arial" pitchFamily="34" charset="0"/>
              </a:rPr>
              <a:t>domain</a:t>
            </a: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 (TIR)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389039" y="3786190"/>
            <a:ext cx="875496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88938">
              <a:lnSpc>
                <a:spcPct val="125000"/>
              </a:lnSpc>
            </a:pPr>
            <a:r>
              <a:rPr lang="fr-FR" alt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Monotype Sorts" pitchFamily="2" charset="2"/>
              </a:rPr>
              <a:t></a:t>
            </a:r>
            <a:r>
              <a:rPr lang="fr-FR" altLang="fr-FR" sz="2000" b="1" dirty="0">
                <a:latin typeface="Arial" pitchFamily="34" charset="0"/>
                <a:cs typeface="Arial" pitchFamily="34" charset="0"/>
                <a:sym typeface="Monotype Sorts" pitchFamily="2" charset="2"/>
              </a:rPr>
              <a:t> localisation :</a:t>
            </a:r>
          </a:p>
          <a:p>
            <a:pPr algn="l" defTabSz="388938">
              <a:lnSpc>
                <a:spcPct val="125000"/>
              </a:lnSpc>
            </a:pPr>
            <a:r>
              <a:rPr lang="fr-FR" altLang="fr-FR" sz="2000" b="1" dirty="0">
                <a:latin typeface="Arial" pitchFamily="34" charset="0"/>
                <a:cs typeface="Arial" pitchFamily="34" charset="0"/>
                <a:sym typeface="Monotype Sorts" pitchFamily="2" charset="2"/>
              </a:rPr>
              <a:t>	</a:t>
            </a: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sur leucocytes circulants</a:t>
            </a:r>
          </a:p>
          <a:p>
            <a:pPr algn="l" defTabSz="388938">
              <a:lnSpc>
                <a:spcPct val="125000"/>
              </a:lnSpc>
            </a:pP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		monocyte/macrophage, cellules dendritiques, LB</a:t>
            </a:r>
          </a:p>
          <a:p>
            <a:pPr algn="l" defTabSz="388938">
              <a:lnSpc>
                <a:spcPct val="125000"/>
              </a:lnSpc>
            </a:pP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	sur cellules non immunitaires</a:t>
            </a:r>
          </a:p>
          <a:p>
            <a:pPr algn="l" defTabSz="388938">
              <a:lnSpc>
                <a:spcPct val="125000"/>
              </a:lnSpc>
            </a:pP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		adipocytes, cellules épithéliales intestinales, cellules endothéliales dermique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5720" y="785794"/>
            <a:ext cx="85725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88938">
              <a:lnSpc>
                <a:spcPct val="125000"/>
              </a:lnSpc>
            </a:pPr>
            <a:r>
              <a:rPr lang="fr-FR" alt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Monotype Sorts" pitchFamily="2" charset="2"/>
              </a:rPr>
              <a:t></a:t>
            </a:r>
            <a:r>
              <a:rPr lang="fr-FR" altLang="fr-FR" sz="2400" b="1" dirty="0">
                <a:latin typeface="Arial" pitchFamily="34" charset="0"/>
                <a:cs typeface="Arial" pitchFamily="34" charset="0"/>
              </a:rPr>
              <a:t> Les TLR induisent des mécanismes de </a:t>
            </a:r>
            <a:r>
              <a:rPr lang="fr-FR" altLang="fr-FR" sz="2400" b="1" dirty="0" smtClean="0">
                <a:latin typeface="Arial" pitchFamily="34" charset="0"/>
                <a:cs typeface="Arial" pitchFamily="34" charset="0"/>
              </a:rPr>
              <a:t>défense réponse </a:t>
            </a:r>
            <a:r>
              <a:rPr lang="fr-FR" altLang="fr-FR" sz="2400" b="1" dirty="0">
                <a:latin typeface="Arial" pitchFamily="34" charset="0"/>
                <a:cs typeface="Arial" pitchFamily="34" charset="0"/>
              </a:rPr>
              <a:t>adaptée au </a:t>
            </a:r>
            <a:r>
              <a:rPr lang="fr-FR" altLang="fr-FR" sz="2400" b="1" dirty="0" smtClean="0">
                <a:latin typeface="Arial" pitchFamily="34" charset="0"/>
                <a:cs typeface="Arial" pitchFamily="34" charset="0"/>
              </a:rPr>
              <a:t>pathogène production </a:t>
            </a:r>
            <a:r>
              <a:rPr lang="fr-FR" altLang="fr-FR" sz="2400" b="1" dirty="0">
                <a:latin typeface="Arial" pitchFamily="34" charset="0"/>
                <a:cs typeface="Arial" pitchFamily="34" charset="0"/>
              </a:rPr>
              <a:t>de médiateurs (</a:t>
            </a:r>
            <a:r>
              <a:rPr lang="fr-FR" altLang="fr-FR" sz="2400" b="1" dirty="0" err="1">
                <a:latin typeface="Arial" pitchFamily="34" charset="0"/>
                <a:cs typeface="Arial" pitchFamily="34" charset="0"/>
              </a:rPr>
              <a:t>TNFa</a:t>
            </a:r>
            <a:r>
              <a:rPr lang="fr-FR" altLang="fr-FR" sz="2400" b="1" dirty="0">
                <a:latin typeface="Arial" pitchFamily="34" charset="0"/>
                <a:cs typeface="Arial" pitchFamily="34" charset="0"/>
              </a:rPr>
              <a:t>, IL-12)	,  production de NO</a:t>
            </a:r>
          </a:p>
          <a:p>
            <a:pPr algn="l" defTabSz="388938">
              <a:lnSpc>
                <a:spcPct val="125000"/>
              </a:lnSpc>
            </a:pPr>
            <a:r>
              <a:rPr lang="fr-FR" altLang="fr-FR" sz="2400" b="1" dirty="0">
                <a:latin typeface="Arial" pitchFamily="34" charset="0"/>
                <a:cs typeface="Arial" pitchFamily="34" charset="0"/>
              </a:rPr>
              <a:t>induction des molécules de </a:t>
            </a:r>
            <a:r>
              <a:rPr lang="fr-FR" altLang="fr-FR" sz="2400" b="1" dirty="0" err="1">
                <a:latin typeface="Arial" pitchFamily="34" charset="0"/>
                <a:cs typeface="Arial" pitchFamily="34" charset="0"/>
              </a:rPr>
              <a:t>co</a:t>
            </a:r>
            <a:r>
              <a:rPr lang="fr-FR" altLang="fr-FR" sz="2400" b="1" dirty="0">
                <a:latin typeface="Arial" pitchFamily="34" charset="0"/>
                <a:cs typeface="Arial" pitchFamily="34" charset="0"/>
              </a:rPr>
              <a:t>-stimulation, maturation et activation des </a:t>
            </a:r>
            <a:r>
              <a:rPr lang="fr-FR" altLang="fr-FR" sz="2400" b="1" dirty="0" smtClean="0">
                <a:latin typeface="Arial" pitchFamily="34" charset="0"/>
                <a:cs typeface="Arial" pitchFamily="34" charset="0"/>
              </a:rPr>
              <a:t> cellules </a:t>
            </a:r>
            <a:r>
              <a:rPr lang="fr-FR" altLang="fr-FR" sz="2400" b="1" dirty="0">
                <a:latin typeface="Arial" pitchFamily="34" charset="0"/>
                <a:cs typeface="Arial" pitchFamily="34" charset="0"/>
              </a:rPr>
              <a:t>présentatrices d’antigènes (Cellules dendritiques, Macrophages</a:t>
            </a:r>
            <a:r>
              <a:rPr lang="fr-FR" altLang="fr-FR" sz="2400" dirty="0"/>
              <a:t>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9"/>
          <p:cNvGrpSpPr>
            <a:grpSpLocks/>
          </p:cNvGrpSpPr>
          <p:nvPr/>
        </p:nvGrpSpPr>
        <p:grpSpPr bwMode="auto">
          <a:xfrm>
            <a:off x="6451600" y="4000500"/>
            <a:ext cx="2290763" cy="1731963"/>
            <a:chOff x="7407895" y="3392665"/>
            <a:chExt cx="2289728" cy="1731907"/>
          </a:xfrm>
        </p:grpSpPr>
        <p:pic>
          <p:nvPicPr>
            <p:cNvPr id="12322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  <a:grayscl/>
            </a:blip>
            <a:srcRect/>
            <a:stretch>
              <a:fillRect/>
            </a:stretch>
          </p:blipFill>
          <p:spPr bwMode="auto">
            <a:xfrm rot="-3933302">
              <a:off x="7419857" y="3412243"/>
              <a:ext cx="947839" cy="97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3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  <a:grayscl/>
            </a:blip>
            <a:srcRect/>
            <a:stretch>
              <a:fillRect/>
            </a:stretch>
          </p:blipFill>
          <p:spPr bwMode="auto">
            <a:xfrm rot="-640437">
              <a:off x="8530784" y="3392665"/>
              <a:ext cx="1166839" cy="119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4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  <a:grayscl/>
            </a:blip>
            <a:srcRect/>
            <a:stretch>
              <a:fillRect/>
            </a:stretch>
          </p:blipFill>
          <p:spPr bwMode="auto">
            <a:xfrm rot="-4799493">
              <a:off x="8295030" y="4468692"/>
              <a:ext cx="647705" cy="664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" name="Image 35" descr="bacter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 rot="483608">
            <a:off x="167409" y="2096211"/>
            <a:ext cx="2568931" cy="2568932"/>
          </a:xfrm>
          <a:prstGeom prst="rect">
            <a:avLst/>
          </a:prstGeom>
        </p:spPr>
      </p:pic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733973" flipH="1">
            <a:off x="2690663" y="1137019"/>
            <a:ext cx="3196154" cy="518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Rectangle 2"/>
          <p:cNvSpPr>
            <a:spLocks noRot="1" noChangeArrowheads="1"/>
          </p:cNvSpPr>
          <p:nvPr/>
        </p:nvSpPr>
        <p:spPr bwMode="auto">
          <a:xfrm>
            <a:off x="228600" y="260350"/>
            <a:ext cx="8915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Palatino Linotype" pitchFamily="18" charset="0"/>
              </a:rPr>
              <a:t>TLR et microbiologie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41300" y="2563813"/>
            <a:ext cx="335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i="1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BACTERIES</a:t>
            </a:r>
            <a:r>
              <a:rPr lang="fr-FR">
                <a:solidFill>
                  <a:srgbClr val="3366CC"/>
                </a:solidFill>
                <a:latin typeface="Calibri" pitchFamily="34" charset="0"/>
              </a:rPr>
              <a:t>		TLR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067425" y="5302250"/>
            <a:ext cx="2790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>
                <a:solidFill>
                  <a:srgbClr val="3366CC"/>
                </a:solidFill>
                <a:latin typeface="Calibri" pitchFamily="34" charset="0"/>
              </a:rPr>
              <a:t> TLR 		</a:t>
            </a:r>
            <a:r>
              <a:rPr lang="fr-FR" sz="2000" b="1" i="1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VIRUS</a:t>
            </a:r>
            <a:endParaRPr lang="fr-FR" sz="2000">
              <a:solidFill>
                <a:srgbClr val="3366CC"/>
              </a:solidFill>
              <a:latin typeface="Calibri" pitchFamily="34" charset="0"/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H="1">
            <a:off x="1920875" y="2779713"/>
            <a:ext cx="1012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6750050" y="5500688"/>
            <a:ext cx="1012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fr-FR" sz="2000">
              <a:latin typeface="+mn-lt"/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464050" y="1844675"/>
            <a:ext cx="300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3366CC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4464050" y="2233613"/>
            <a:ext cx="326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3366CC"/>
                </a:solidFill>
                <a:latin typeface="Calibri" pitchFamily="34" charset="0"/>
              </a:rPr>
              <a:t>2	(Bactéries Gram +)…</a:t>
            </a: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4464050" y="2563813"/>
            <a:ext cx="357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3366CC"/>
                </a:solidFill>
                <a:latin typeface="Calibri" pitchFamily="34" charset="0"/>
              </a:rPr>
              <a:t>4	(LPS : bactéries Gram -)</a:t>
            </a: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4464050" y="292417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3366CC"/>
                </a:solidFill>
                <a:latin typeface="Calibri" pitchFamily="34" charset="0"/>
              </a:rPr>
              <a:t>5	Flagelline…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4464050" y="3284538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3366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4464050" y="3633788"/>
            <a:ext cx="3563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3366CC"/>
                </a:solidFill>
                <a:latin typeface="Calibri" pitchFamily="34" charset="0"/>
              </a:rPr>
              <a:t>9</a:t>
            </a:r>
            <a:r>
              <a:rPr lang="fr-FR">
                <a:latin typeface="Calibri" pitchFamily="34" charset="0"/>
              </a:rPr>
              <a:t>	</a:t>
            </a:r>
            <a:r>
              <a:rPr lang="fr-FR">
                <a:solidFill>
                  <a:srgbClr val="3366CC"/>
                </a:solidFill>
                <a:latin typeface="Calibri" pitchFamily="34" charset="0"/>
              </a:rPr>
              <a:t>CpG ADN </a:t>
            </a:r>
          </a:p>
        </p:txBody>
      </p:sp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1335088" y="4975225"/>
            <a:ext cx="398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3366CC"/>
                </a:solidFill>
                <a:latin typeface="Calibri" pitchFamily="34" charset="0"/>
              </a:rPr>
              <a:t>ARN double brin…		3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/>
        </p:nvSpPr>
        <p:spPr bwMode="auto">
          <a:xfrm>
            <a:off x="1335088" y="5335588"/>
            <a:ext cx="398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3366CC"/>
                </a:solidFill>
                <a:latin typeface="Calibri" pitchFamily="34" charset="0"/>
              </a:rPr>
              <a:t>ARN viral simple brin…		7</a:t>
            </a:r>
          </a:p>
        </p:txBody>
      </p:sp>
      <p:sp>
        <p:nvSpPr>
          <p:cNvPr id="14351" name="Text Box 16"/>
          <p:cNvSpPr txBox="1">
            <a:spLocks noChangeArrowheads="1"/>
          </p:cNvSpPr>
          <p:nvPr/>
        </p:nvSpPr>
        <p:spPr bwMode="auto">
          <a:xfrm>
            <a:off x="4978400" y="5648325"/>
            <a:ext cx="31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3366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353" name="Line 19"/>
          <p:cNvSpPr>
            <a:spLocks noChangeShapeType="1"/>
          </p:cNvSpPr>
          <p:nvPr/>
        </p:nvSpPr>
        <p:spPr bwMode="auto">
          <a:xfrm>
            <a:off x="3840163" y="2779713"/>
            <a:ext cx="62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14354" name="Line 20"/>
          <p:cNvSpPr>
            <a:spLocks noChangeShapeType="1"/>
          </p:cNvSpPr>
          <p:nvPr/>
        </p:nvSpPr>
        <p:spPr bwMode="auto">
          <a:xfrm flipV="1">
            <a:off x="3840163" y="2420938"/>
            <a:ext cx="62388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14355" name="Line 21"/>
          <p:cNvSpPr>
            <a:spLocks noChangeShapeType="1"/>
          </p:cNvSpPr>
          <p:nvPr/>
        </p:nvSpPr>
        <p:spPr bwMode="auto">
          <a:xfrm flipV="1">
            <a:off x="3840163" y="2132013"/>
            <a:ext cx="62388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14356" name="Line 22"/>
          <p:cNvSpPr>
            <a:spLocks noChangeShapeType="1"/>
          </p:cNvSpPr>
          <p:nvPr/>
        </p:nvSpPr>
        <p:spPr bwMode="auto">
          <a:xfrm>
            <a:off x="3840163" y="2779713"/>
            <a:ext cx="6238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14357" name="Line 23"/>
          <p:cNvSpPr>
            <a:spLocks noChangeShapeType="1"/>
          </p:cNvSpPr>
          <p:nvPr/>
        </p:nvSpPr>
        <p:spPr bwMode="auto">
          <a:xfrm>
            <a:off x="3840163" y="2779713"/>
            <a:ext cx="623887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14358" name="Line 24"/>
          <p:cNvSpPr>
            <a:spLocks noChangeShapeType="1"/>
          </p:cNvSpPr>
          <p:nvPr/>
        </p:nvSpPr>
        <p:spPr bwMode="auto">
          <a:xfrm>
            <a:off x="3840163" y="2779713"/>
            <a:ext cx="6238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14359" name="Line 26"/>
          <p:cNvSpPr>
            <a:spLocks noChangeShapeType="1"/>
          </p:cNvSpPr>
          <p:nvPr/>
        </p:nvSpPr>
        <p:spPr bwMode="auto">
          <a:xfrm flipH="1">
            <a:off x="5580063" y="5589588"/>
            <a:ext cx="62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60" name="Line 27"/>
          <p:cNvSpPr>
            <a:spLocks noChangeShapeType="1"/>
          </p:cNvSpPr>
          <p:nvPr/>
        </p:nvSpPr>
        <p:spPr bwMode="auto">
          <a:xfrm flipH="1" flipV="1">
            <a:off x="5580063" y="5300663"/>
            <a:ext cx="6238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61" name="Line 28"/>
          <p:cNvSpPr>
            <a:spLocks noChangeShapeType="1"/>
          </p:cNvSpPr>
          <p:nvPr/>
        </p:nvSpPr>
        <p:spPr bwMode="auto">
          <a:xfrm flipH="1">
            <a:off x="5580063" y="5589588"/>
            <a:ext cx="6238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63" name="Line 30"/>
          <p:cNvSpPr>
            <a:spLocks noChangeShapeType="1"/>
          </p:cNvSpPr>
          <p:nvPr/>
        </p:nvSpPr>
        <p:spPr bwMode="auto">
          <a:xfrm>
            <a:off x="4932363" y="2420938"/>
            <a:ext cx="390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14364" name="Line 31"/>
          <p:cNvSpPr>
            <a:spLocks noChangeShapeType="1"/>
          </p:cNvSpPr>
          <p:nvPr/>
        </p:nvSpPr>
        <p:spPr bwMode="auto">
          <a:xfrm>
            <a:off x="4932363" y="2779713"/>
            <a:ext cx="390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14365" name="Line 32"/>
          <p:cNvSpPr>
            <a:spLocks noChangeShapeType="1"/>
          </p:cNvSpPr>
          <p:nvPr/>
        </p:nvSpPr>
        <p:spPr bwMode="auto">
          <a:xfrm>
            <a:off x="4932363" y="3068638"/>
            <a:ext cx="390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14366" name="Line 33"/>
          <p:cNvSpPr>
            <a:spLocks noChangeShapeType="1"/>
          </p:cNvSpPr>
          <p:nvPr/>
        </p:nvSpPr>
        <p:spPr bwMode="auto">
          <a:xfrm flipH="1" flipV="1">
            <a:off x="4016375" y="5191125"/>
            <a:ext cx="390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 sz="2000">
              <a:latin typeface="+mn-lt"/>
            </a:endParaRPr>
          </a:p>
        </p:txBody>
      </p:sp>
      <p:sp>
        <p:nvSpPr>
          <p:cNvPr id="14367" name="Line 34"/>
          <p:cNvSpPr>
            <a:spLocks noChangeShapeType="1"/>
          </p:cNvSpPr>
          <p:nvPr/>
        </p:nvSpPr>
        <p:spPr bwMode="auto">
          <a:xfrm flipH="1" flipV="1">
            <a:off x="4016375" y="5551488"/>
            <a:ext cx="390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 sz="2000">
              <a:latin typeface="+mn-lt"/>
            </a:endParaRPr>
          </a:p>
        </p:txBody>
      </p:sp>
      <p:sp>
        <p:nvSpPr>
          <p:cNvPr id="3" name="Line 32"/>
          <p:cNvSpPr>
            <a:spLocks noChangeShapeType="1"/>
          </p:cNvSpPr>
          <p:nvPr/>
        </p:nvSpPr>
        <p:spPr bwMode="auto">
          <a:xfrm>
            <a:off x="4932363" y="3789363"/>
            <a:ext cx="390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fr-FR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3" grpId="0"/>
      <p:bldP spid="14344" grpId="0"/>
      <p:bldP spid="14345" grpId="0"/>
      <p:bldP spid="14346" grpId="0"/>
      <p:bldP spid="14347" grpId="0"/>
      <p:bldP spid="14348" grpId="0"/>
      <p:bldP spid="14349" grpId="0"/>
      <p:bldP spid="14350" grpId="0"/>
      <p:bldP spid="14351" grpId="0"/>
      <p:bldP spid="14359" grpId="0" animBg="1"/>
      <p:bldP spid="14360" grpId="0" animBg="1"/>
      <p:bldP spid="1436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67" name="Rectangle 43"/>
          <p:cNvSpPr>
            <a:spLocks noChangeArrowheads="1"/>
          </p:cNvSpPr>
          <p:nvPr/>
        </p:nvSpPr>
        <p:spPr bwMode="auto">
          <a:xfrm>
            <a:off x="177800" y="6256338"/>
            <a:ext cx="8894763" cy="20637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66" name="Rectangle 42"/>
          <p:cNvSpPr>
            <a:spLocks noChangeArrowheads="1"/>
          </p:cNvSpPr>
          <p:nvPr/>
        </p:nvSpPr>
        <p:spPr bwMode="auto">
          <a:xfrm>
            <a:off x="163513" y="5818188"/>
            <a:ext cx="8894762" cy="20637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65" name="Rectangle 41"/>
          <p:cNvSpPr>
            <a:spLocks noChangeArrowheads="1"/>
          </p:cNvSpPr>
          <p:nvPr/>
        </p:nvSpPr>
        <p:spPr bwMode="auto">
          <a:xfrm>
            <a:off x="149225" y="5108575"/>
            <a:ext cx="8894763" cy="20637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64" name="Rectangle 40"/>
          <p:cNvSpPr>
            <a:spLocks noChangeArrowheads="1"/>
          </p:cNvSpPr>
          <p:nvPr/>
        </p:nvSpPr>
        <p:spPr bwMode="auto">
          <a:xfrm>
            <a:off x="134938" y="4670425"/>
            <a:ext cx="8894762" cy="20637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63" name="Rectangle 39"/>
          <p:cNvSpPr>
            <a:spLocks noChangeArrowheads="1"/>
          </p:cNvSpPr>
          <p:nvPr/>
        </p:nvSpPr>
        <p:spPr bwMode="auto">
          <a:xfrm>
            <a:off x="134938" y="3975100"/>
            <a:ext cx="8894762" cy="2063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62" name="Rectangle 38"/>
          <p:cNvSpPr>
            <a:spLocks noChangeArrowheads="1"/>
          </p:cNvSpPr>
          <p:nvPr/>
        </p:nvSpPr>
        <p:spPr bwMode="auto">
          <a:xfrm>
            <a:off x="114300" y="3551238"/>
            <a:ext cx="8894763" cy="2063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61" name="Rectangle 37"/>
          <p:cNvSpPr>
            <a:spLocks noChangeArrowheads="1"/>
          </p:cNvSpPr>
          <p:nvPr/>
        </p:nvSpPr>
        <p:spPr bwMode="auto">
          <a:xfrm>
            <a:off x="71438" y="2579688"/>
            <a:ext cx="8894762" cy="206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60" name="Rectangle 36"/>
          <p:cNvSpPr>
            <a:spLocks noChangeArrowheads="1"/>
          </p:cNvSpPr>
          <p:nvPr/>
        </p:nvSpPr>
        <p:spPr bwMode="auto">
          <a:xfrm>
            <a:off x="71438" y="2165350"/>
            <a:ext cx="8894762" cy="206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59" name="Rectangle 35"/>
          <p:cNvSpPr>
            <a:spLocks noChangeArrowheads="1"/>
          </p:cNvSpPr>
          <p:nvPr/>
        </p:nvSpPr>
        <p:spPr bwMode="auto">
          <a:xfrm>
            <a:off x="85725" y="1293813"/>
            <a:ext cx="8894763" cy="206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58" name="Rectangle 34"/>
          <p:cNvSpPr>
            <a:spLocks noChangeArrowheads="1"/>
          </p:cNvSpPr>
          <p:nvPr/>
        </p:nvSpPr>
        <p:spPr bwMode="auto">
          <a:xfrm>
            <a:off x="76200" y="1727200"/>
            <a:ext cx="8894763" cy="206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2143125" y="6985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1400"/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1333500" y="58738"/>
            <a:ext cx="646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CC0099"/>
                </a:solidFill>
              </a:rPr>
              <a:t>Reconnaissance des composants microbiens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412750" y="914400"/>
            <a:ext cx="99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00"/>
                </a:solidFill>
              </a:rPr>
              <a:t>Bactéries</a:t>
            </a:r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200025" y="1266825"/>
            <a:ext cx="186213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 dirty="0"/>
              <a:t>LPS</a:t>
            </a:r>
          </a:p>
          <a:p>
            <a:r>
              <a:rPr lang="fr-FR" sz="1400" b="1" dirty="0" err="1"/>
              <a:t>Diacyl</a:t>
            </a:r>
            <a:r>
              <a:rPr lang="fr-FR" sz="1400" b="1" dirty="0"/>
              <a:t> lipopeptides</a:t>
            </a:r>
          </a:p>
          <a:p>
            <a:r>
              <a:rPr lang="fr-FR" sz="1400" b="1" dirty="0" err="1"/>
              <a:t>Triacyl</a:t>
            </a:r>
            <a:r>
              <a:rPr lang="fr-FR" sz="1400" b="1" dirty="0"/>
              <a:t> lipopeptides</a:t>
            </a:r>
          </a:p>
          <a:p>
            <a:r>
              <a:rPr lang="fr-FR" sz="1400" b="1" dirty="0"/>
              <a:t>LTA</a:t>
            </a:r>
          </a:p>
          <a:p>
            <a:r>
              <a:rPr lang="fr-FR" sz="1400" b="1" dirty="0"/>
              <a:t>Peptidoglycane</a:t>
            </a:r>
          </a:p>
          <a:p>
            <a:r>
              <a:rPr lang="fr-FR" sz="1400" b="1" dirty="0" err="1"/>
              <a:t>Lipoarabinomannan</a:t>
            </a:r>
            <a:endParaRPr lang="fr-FR" sz="1400" b="1" dirty="0"/>
          </a:p>
          <a:p>
            <a:r>
              <a:rPr lang="fr-FR" sz="1400" b="1" dirty="0" err="1"/>
              <a:t>Flagelline</a:t>
            </a:r>
            <a:endParaRPr lang="fr-FR" sz="1400" b="1" dirty="0"/>
          </a:p>
          <a:p>
            <a:r>
              <a:rPr lang="fr-FR" sz="1400" b="1" dirty="0" err="1"/>
              <a:t>CpGDNA</a:t>
            </a:r>
            <a:endParaRPr lang="fr-FR" sz="1400" b="1" dirty="0"/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3471863" y="1252538"/>
            <a:ext cx="2576512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/>
              <a:t>Gram –</a:t>
            </a:r>
          </a:p>
          <a:p>
            <a:r>
              <a:rPr lang="fr-FR" sz="1400" b="1"/>
              <a:t>Mycoplasmes</a:t>
            </a:r>
          </a:p>
          <a:p>
            <a:r>
              <a:rPr lang="fr-FR" sz="1400" b="1"/>
              <a:t>Bactéries et mycobactéries</a:t>
            </a:r>
          </a:p>
          <a:p>
            <a:r>
              <a:rPr lang="fr-FR" sz="1400" b="1"/>
              <a:t>Streptocoques groupe B</a:t>
            </a:r>
          </a:p>
          <a:p>
            <a:r>
              <a:rPr lang="fr-FR" sz="1400" b="1"/>
              <a:t>Gram +</a:t>
            </a:r>
          </a:p>
          <a:p>
            <a:r>
              <a:rPr lang="fr-FR" sz="1400" b="1"/>
              <a:t>Mycobactéries</a:t>
            </a:r>
          </a:p>
          <a:p>
            <a:r>
              <a:rPr lang="fr-FR" sz="1400" b="1"/>
              <a:t>Bactéries flagellés</a:t>
            </a:r>
          </a:p>
          <a:p>
            <a:r>
              <a:rPr lang="fr-FR" sz="1400" b="1"/>
              <a:t>Bactéries et Mycobactéries</a:t>
            </a: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422275" y="551542"/>
            <a:ext cx="1165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b="1" dirty="0"/>
              <a:t>Composants</a:t>
            </a: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4240213" y="546100"/>
            <a:ext cx="857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 dirty="0"/>
              <a:t>Espèces</a:t>
            </a:r>
          </a:p>
        </p:txBody>
      </p:sp>
      <p:sp>
        <p:nvSpPr>
          <p:cNvPr id="231434" name="Text Box 10"/>
          <p:cNvSpPr txBox="1">
            <a:spLocks noChangeArrowheads="1"/>
          </p:cNvSpPr>
          <p:nvPr/>
        </p:nvSpPr>
        <p:spPr bwMode="auto">
          <a:xfrm>
            <a:off x="7386638" y="555625"/>
            <a:ext cx="608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 dirty="0" err="1"/>
              <a:t>TLRs</a:t>
            </a:r>
            <a:endParaRPr lang="fr-FR" sz="1400" b="1" dirty="0"/>
          </a:p>
        </p:txBody>
      </p:sp>
      <p:sp>
        <p:nvSpPr>
          <p:cNvPr id="231435" name="Text Box 11"/>
          <p:cNvSpPr txBox="1">
            <a:spLocks noChangeArrowheads="1"/>
          </p:cNvSpPr>
          <p:nvPr/>
        </p:nvSpPr>
        <p:spPr bwMode="auto">
          <a:xfrm>
            <a:off x="7131050" y="1249363"/>
            <a:ext cx="116363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/>
              <a:t>TLR4</a:t>
            </a:r>
          </a:p>
          <a:p>
            <a:r>
              <a:rPr lang="fr-FR" sz="1400" b="1"/>
              <a:t>TLR6/TLR2</a:t>
            </a:r>
          </a:p>
          <a:p>
            <a:r>
              <a:rPr lang="fr-FR" sz="1400" b="1"/>
              <a:t>TLR1/TLR2</a:t>
            </a:r>
          </a:p>
          <a:p>
            <a:r>
              <a:rPr lang="fr-FR" sz="1400" b="1"/>
              <a:t>TLR2</a:t>
            </a:r>
          </a:p>
          <a:p>
            <a:r>
              <a:rPr lang="fr-FR" sz="1400" b="1"/>
              <a:t>TLR2</a:t>
            </a:r>
          </a:p>
          <a:p>
            <a:r>
              <a:rPr lang="fr-FR" sz="1400" b="1"/>
              <a:t>TLR2</a:t>
            </a:r>
          </a:p>
          <a:p>
            <a:r>
              <a:rPr lang="fr-FR" sz="1400" b="1"/>
              <a:t>TLR5</a:t>
            </a:r>
          </a:p>
          <a:p>
            <a:r>
              <a:rPr lang="fr-FR" sz="1400" b="1"/>
              <a:t>TLR9</a:t>
            </a:r>
          </a:p>
        </p:txBody>
      </p:sp>
      <p:sp>
        <p:nvSpPr>
          <p:cNvPr id="231436" name="Text Box 12"/>
          <p:cNvSpPr txBox="1">
            <a:spLocks noChangeArrowheads="1"/>
          </p:cNvSpPr>
          <p:nvPr/>
        </p:nvSpPr>
        <p:spPr bwMode="auto">
          <a:xfrm>
            <a:off x="333375" y="3198813"/>
            <a:ext cx="123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00"/>
                </a:solidFill>
              </a:rPr>
              <a:t>Champignons</a:t>
            </a:r>
          </a:p>
        </p:txBody>
      </p:sp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174625" y="3494088"/>
            <a:ext cx="1758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/>
              <a:t>Zymosan</a:t>
            </a:r>
          </a:p>
          <a:p>
            <a:r>
              <a:rPr lang="fr-FR" sz="1400" b="1"/>
              <a:t>Mannan</a:t>
            </a:r>
          </a:p>
          <a:p>
            <a:r>
              <a:rPr lang="fr-FR" sz="1400" b="1"/>
              <a:t>Phospholipomannan</a:t>
            </a:r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4087813" y="3494088"/>
            <a:ext cx="13287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 i="1" dirty="0"/>
              <a:t>S. </a:t>
            </a:r>
            <a:r>
              <a:rPr lang="fr-FR" sz="1400" b="1" i="1" dirty="0" err="1"/>
              <a:t>Cerevisiae</a:t>
            </a:r>
            <a:endParaRPr lang="fr-FR" sz="1400" b="1" i="1" dirty="0"/>
          </a:p>
          <a:p>
            <a:r>
              <a:rPr lang="fr-FR" sz="1400" b="1" i="1" dirty="0"/>
              <a:t>C. </a:t>
            </a:r>
            <a:r>
              <a:rPr lang="fr-FR" sz="1400" b="1" i="1" dirty="0" err="1"/>
              <a:t>Albicans</a:t>
            </a:r>
            <a:endParaRPr lang="fr-FR" sz="1400" b="1" i="1" dirty="0"/>
          </a:p>
          <a:p>
            <a:r>
              <a:rPr lang="fr-FR" sz="1400" b="1" i="1" dirty="0"/>
              <a:t>C. </a:t>
            </a:r>
            <a:r>
              <a:rPr lang="fr-FR" sz="1400" b="1" i="1" dirty="0" err="1"/>
              <a:t>albicans</a:t>
            </a:r>
            <a:endParaRPr lang="fr-FR" sz="1400" b="1" i="1" dirty="0"/>
          </a:p>
        </p:txBody>
      </p:sp>
      <p:sp>
        <p:nvSpPr>
          <p:cNvPr id="231439" name="Text Box 15"/>
          <p:cNvSpPr txBox="1">
            <a:spLocks noChangeArrowheads="1"/>
          </p:cNvSpPr>
          <p:nvPr/>
        </p:nvSpPr>
        <p:spPr bwMode="auto">
          <a:xfrm>
            <a:off x="7213600" y="3494088"/>
            <a:ext cx="11636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/>
              <a:t>TLR6/TLR2</a:t>
            </a:r>
          </a:p>
          <a:p>
            <a:r>
              <a:rPr lang="fr-FR" sz="1400" b="1"/>
              <a:t>TLR2</a:t>
            </a:r>
          </a:p>
          <a:p>
            <a:r>
              <a:rPr lang="fr-FR" sz="1400" b="1"/>
              <a:t>TLR4</a:t>
            </a:r>
          </a:p>
        </p:txBody>
      </p:sp>
      <p:sp>
        <p:nvSpPr>
          <p:cNvPr id="231440" name="Text Box 16"/>
          <p:cNvSpPr txBox="1">
            <a:spLocks noChangeArrowheads="1"/>
          </p:cNvSpPr>
          <p:nvPr/>
        </p:nvSpPr>
        <p:spPr bwMode="auto">
          <a:xfrm>
            <a:off x="549275" y="4348163"/>
            <a:ext cx="969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00"/>
                </a:solidFill>
              </a:rPr>
              <a:t>Parasites</a:t>
            </a: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69850" y="4643438"/>
            <a:ext cx="24447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/>
              <a:t>Glycoinositolphospholipides</a:t>
            </a:r>
          </a:p>
          <a:p>
            <a:r>
              <a:rPr lang="fr-FR" sz="1400" b="1"/>
              <a:t>Hemozoine</a:t>
            </a:r>
          </a:p>
          <a:p>
            <a:r>
              <a:rPr lang="fr-FR" sz="1400" b="1"/>
              <a:t>Profiline</a:t>
            </a:r>
          </a:p>
        </p:txBody>
      </p:sp>
      <p:sp>
        <p:nvSpPr>
          <p:cNvPr id="231442" name="Text Box 18"/>
          <p:cNvSpPr txBox="1">
            <a:spLocks noChangeArrowheads="1"/>
          </p:cNvSpPr>
          <p:nvPr/>
        </p:nvSpPr>
        <p:spPr bwMode="auto">
          <a:xfrm>
            <a:off x="4162425" y="4600575"/>
            <a:ext cx="13239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 i="1"/>
              <a:t>T. Cruzi</a:t>
            </a:r>
          </a:p>
          <a:p>
            <a:r>
              <a:rPr lang="fr-FR" sz="1400" b="1" i="1"/>
              <a:t>P. falciparum</a:t>
            </a:r>
          </a:p>
          <a:p>
            <a:r>
              <a:rPr lang="fr-FR" sz="1400" b="1" i="1"/>
              <a:t>T. gondii</a:t>
            </a:r>
          </a:p>
        </p:txBody>
      </p:sp>
      <p:sp>
        <p:nvSpPr>
          <p:cNvPr id="231443" name="Text Box 19"/>
          <p:cNvSpPr txBox="1">
            <a:spLocks noChangeArrowheads="1"/>
          </p:cNvSpPr>
          <p:nvPr/>
        </p:nvSpPr>
        <p:spPr bwMode="auto">
          <a:xfrm>
            <a:off x="7585075" y="4614863"/>
            <a:ext cx="736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/>
              <a:t>TLR4</a:t>
            </a:r>
          </a:p>
          <a:p>
            <a:r>
              <a:rPr lang="fr-FR" sz="1400" b="1"/>
              <a:t>TLR9</a:t>
            </a:r>
          </a:p>
          <a:p>
            <a:r>
              <a:rPr lang="fr-FR" sz="1400" b="1"/>
              <a:t>TLR11</a:t>
            </a:r>
          </a:p>
        </p:txBody>
      </p:sp>
      <p:sp>
        <p:nvSpPr>
          <p:cNvPr id="231444" name="Text Box 20"/>
          <p:cNvSpPr txBox="1">
            <a:spLocks noChangeArrowheads="1"/>
          </p:cNvSpPr>
          <p:nvPr/>
        </p:nvSpPr>
        <p:spPr bwMode="auto">
          <a:xfrm>
            <a:off x="563563" y="5427663"/>
            <a:ext cx="61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00"/>
                </a:solidFill>
              </a:rPr>
              <a:t>Virus</a:t>
            </a:r>
          </a:p>
        </p:txBody>
      </p:sp>
      <p:sp>
        <p:nvSpPr>
          <p:cNvPr id="231445" name="Text Box 21"/>
          <p:cNvSpPr txBox="1">
            <a:spLocks noChangeArrowheads="1"/>
          </p:cNvSpPr>
          <p:nvPr/>
        </p:nvSpPr>
        <p:spPr bwMode="auto">
          <a:xfrm>
            <a:off x="141288" y="5768975"/>
            <a:ext cx="1920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/>
              <a:t>ADN</a:t>
            </a:r>
          </a:p>
          <a:p>
            <a:r>
              <a:rPr lang="fr-FR" sz="1400" b="1"/>
              <a:t>ARNdb</a:t>
            </a:r>
          </a:p>
          <a:p>
            <a:r>
              <a:rPr lang="fr-FR" sz="1400" b="1"/>
              <a:t>ARNss</a:t>
            </a:r>
          </a:p>
          <a:p>
            <a:r>
              <a:rPr lang="fr-FR" sz="1400" b="1"/>
              <a:t>Protéine d’enveloppe</a:t>
            </a:r>
          </a:p>
        </p:txBody>
      </p:sp>
      <p:sp>
        <p:nvSpPr>
          <p:cNvPr id="231446" name="Text Box 22"/>
          <p:cNvSpPr txBox="1">
            <a:spLocks noChangeArrowheads="1"/>
          </p:cNvSpPr>
          <p:nvPr/>
        </p:nvSpPr>
        <p:spPr bwMode="auto">
          <a:xfrm>
            <a:off x="3263900" y="5768975"/>
            <a:ext cx="3054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/>
              <a:t>Virus (HSV, CMV)</a:t>
            </a:r>
          </a:p>
          <a:p>
            <a:r>
              <a:rPr lang="fr-FR" sz="1400" b="1"/>
              <a:t>Virus (rotavirus) </a:t>
            </a:r>
          </a:p>
          <a:p>
            <a:r>
              <a:rPr lang="fr-FR" sz="1400" b="1"/>
              <a:t>Virus ARN (HCV, HIV) </a:t>
            </a:r>
            <a:r>
              <a:rPr lang="fr-FR" sz="1400" b="1">
                <a:solidFill>
                  <a:srgbClr val="FF0000"/>
                </a:solidFill>
              </a:rPr>
              <a:t>imiquimod</a:t>
            </a:r>
          </a:p>
          <a:p>
            <a:r>
              <a:rPr lang="fr-FR" sz="1400" b="1"/>
              <a:t>RSV</a:t>
            </a:r>
          </a:p>
        </p:txBody>
      </p:sp>
      <p:sp>
        <p:nvSpPr>
          <p:cNvPr id="231447" name="Text Box 23"/>
          <p:cNvSpPr txBox="1">
            <a:spLocks noChangeArrowheads="1"/>
          </p:cNvSpPr>
          <p:nvPr/>
        </p:nvSpPr>
        <p:spPr bwMode="auto">
          <a:xfrm>
            <a:off x="7288213" y="5768975"/>
            <a:ext cx="1412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b="1"/>
              <a:t>TLR9</a:t>
            </a:r>
          </a:p>
          <a:p>
            <a:r>
              <a:rPr lang="fr-FR" sz="1400" b="1"/>
              <a:t>TLR3</a:t>
            </a:r>
          </a:p>
          <a:p>
            <a:r>
              <a:rPr lang="fr-FR" sz="1400" b="1"/>
              <a:t>TLR7 et TLR8</a:t>
            </a:r>
          </a:p>
          <a:p>
            <a:r>
              <a:rPr lang="fr-FR" sz="1400" b="1"/>
              <a:t>TLR4</a:t>
            </a:r>
          </a:p>
        </p:txBody>
      </p:sp>
      <p:sp>
        <p:nvSpPr>
          <p:cNvPr id="231448" name="Line 24"/>
          <p:cNvSpPr>
            <a:spLocks noChangeShapeType="1"/>
          </p:cNvSpPr>
          <p:nvPr/>
        </p:nvSpPr>
        <p:spPr bwMode="auto">
          <a:xfrm>
            <a:off x="12700" y="860425"/>
            <a:ext cx="913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49" name="Line 25"/>
          <p:cNvSpPr>
            <a:spLocks noChangeShapeType="1"/>
          </p:cNvSpPr>
          <p:nvPr/>
        </p:nvSpPr>
        <p:spPr bwMode="auto">
          <a:xfrm>
            <a:off x="36513" y="1198563"/>
            <a:ext cx="913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50" name="Line 26"/>
          <p:cNvSpPr>
            <a:spLocks noChangeShapeType="1"/>
          </p:cNvSpPr>
          <p:nvPr/>
        </p:nvSpPr>
        <p:spPr bwMode="auto">
          <a:xfrm>
            <a:off x="36513" y="3184525"/>
            <a:ext cx="913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51" name="Line 27"/>
          <p:cNvSpPr>
            <a:spLocks noChangeShapeType="1"/>
          </p:cNvSpPr>
          <p:nvPr/>
        </p:nvSpPr>
        <p:spPr bwMode="auto">
          <a:xfrm>
            <a:off x="74613" y="3494088"/>
            <a:ext cx="913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52" name="Line 28"/>
          <p:cNvSpPr>
            <a:spLocks noChangeShapeType="1"/>
          </p:cNvSpPr>
          <p:nvPr/>
        </p:nvSpPr>
        <p:spPr bwMode="auto">
          <a:xfrm>
            <a:off x="46038" y="4322763"/>
            <a:ext cx="913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53" name="Line 29"/>
          <p:cNvSpPr>
            <a:spLocks noChangeShapeType="1"/>
          </p:cNvSpPr>
          <p:nvPr/>
        </p:nvSpPr>
        <p:spPr bwMode="auto">
          <a:xfrm>
            <a:off x="55563" y="4632325"/>
            <a:ext cx="913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54" name="Line 30"/>
          <p:cNvSpPr>
            <a:spLocks noChangeShapeType="1"/>
          </p:cNvSpPr>
          <p:nvPr/>
        </p:nvSpPr>
        <p:spPr bwMode="auto">
          <a:xfrm>
            <a:off x="41275" y="5718175"/>
            <a:ext cx="913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55" name="Line 31"/>
          <p:cNvSpPr>
            <a:spLocks noChangeShapeType="1"/>
          </p:cNvSpPr>
          <p:nvPr/>
        </p:nvSpPr>
        <p:spPr bwMode="auto">
          <a:xfrm>
            <a:off x="12700" y="5389563"/>
            <a:ext cx="913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68" name="Oval 44"/>
          <p:cNvSpPr>
            <a:spLocks noChangeArrowheads="1"/>
          </p:cNvSpPr>
          <p:nvPr/>
        </p:nvSpPr>
        <p:spPr bwMode="auto">
          <a:xfrm>
            <a:off x="6748463" y="1495425"/>
            <a:ext cx="2076450" cy="4333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1469" name="Oval 45"/>
          <p:cNvSpPr>
            <a:spLocks noChangeArrowheads="1"/>
          </p:cNvSpPr>
          <p:nvPr/>
        </p:nvSpPr>
        <p:spPr bwMode="auto">
          <a:xfrm>
            <a:off x="6700838" y="3762375"/>
            <a:ext cx="2076450" cy="3905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95288" y="188913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>
                <a:solidFill>
                  <a:schemeClr val="tx2"/>
                </a:solidFill>
                <a:latin typeface="Palatino Linotype" pitchFamily="18" charset="0"/>
              </a:rPr>
              <a:t>IMMUNITE INNEE</a:t>
            </a:r>
            <a:br>
              <a:rPr lang="fr-FR" sz="3200">
                <a:solidFill>
                  <a:schemeClr val="tx2"/>
                </a:solidFill>
                <a:latin typeface="Palatino Linotype" pitchFamily="18" charset="0"/>
              </a:rPr>
            </a:br>
            <a:r>
              <a:rPr lang="fr-FR" sz="3200">
                <a:solidFill>
                  <a:srgbClr val="3366CC"/>
                </a:solidFill>
                <a:latin typeface="Palatino Linotype" pitchFamily="18" charset="0"/>
              </a:rPr>
              <a:t>RECONNAISSANCE : LES « LIGANDS »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55650" y="1581150"/>
            <a:ext cx="72707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Dectin 1				  </a:t>
            </a:r>
            <a:r>
              <a:rPr lang="fr-FR" sz="1600">
                <a:latin typeface="Symbol" pitchFamily="18" charset="2"/>
              </a:rPr>
              <a:t>b</a:t>
            </a:r>
            <a:r>
              <a:rPr lang="fr-FR" sz="1600"/>
              <a:t> glucan (champignons)</a:t>
            </a:r>
          </a:p>
          <a:p>
            <a:endParaRPr lang="fr-FR" sz="1600"/>
          </a:p>
          <a:p>
            <a:r>
              <a:rPr lang="fr-FR" sz="1600"/>
              <a:t>TLR 4				  LPS (bactéries gram -)</a:t>
            </a:r>
          </a:p>
          <a:p>
            <a:endParaRPr lang="fr-FR" sz="1600"/>
          </a:p>
          <a:p>
            <a:r>
              <a:rPr lang="fr-FR" sz="1600"/>
              <a:t>TLR 2				  Lipoteichoic acids (bactéries gram +)</a:t>
            </a:r>
          </a:p>
          <a:p>
            <a:endParaRPr lang="fr-FR" sz="1600"/>
          </a:p>
          <a:p>
            <a:r>
              <a:rPr lang="fr-FR" sz="1600"/>
              <a:t>TLR 5				  Flagelline</a:t>
            </a:r>
          </a:p>
          <a:p>
            <a:endParaRPr lang="fr-FR" sz="1600"/>
          </a:p>
          <a:p>
            <a:r>
              <a:rPr lang="fr-FR" sz="1600"/>
              <a:t>TLR 9 (endosome)			  motifs CpG déméthylés de l’ADN </a:t>
            </a:r>
          </a:p>
          <a:p>
            <a:r>
              <a:rPr lang="fr-FR" sz="1600"/>
              <a:t>				  (bactéries et virus)</a:t>
            </a:r>
          </a:p>
          <a:p>
            <a:endParaRPr lang="fr-FR" sz="1600"/>
          </a:p>
          <a:p>
            <a:r>
              <a:rPr lang="fr-FR" sz="1600"/>
              <a:t>TLR 3				  ARN double brin</a:t>
            </a:r>
          </a:p>
          <a:p>
            <a:endParaRPr lang="fr-FR" sz="1600"/>
          </a:p>
          <a:p>
            <a:r>
              <a:rPr lang="fr-FR" sz="1600"/>
              <a:t>TLR 7				  ARN viral simple brin</a:t>
            </a:r>
          </a:p>
          <a:p>
            <a:endParaRPr lang="fr-FR" sz="1600"/>
          </a:p>
          <a:p>
            <a:r>
              <a:rPr lang="fr-FR" sz="1600"/>
              <a:t>NOD (intracytoplasmique)		  Peptidoglycanes bactériens</a:t>
            </a:r>
          </a:p>
          <a:p>
            <a:endParaRPr lang="fr-FR" sz="1600"/>
          </a:p>
          <a:p>
            <a:r>
              <a:rPr lang="fr-FR" sz="1600"/>
              <a:t>RIG1 et MAD5			  ARN viral</a:t>
            </a:r>
          </a:p>
          <a:p>
            <a:endParaRPr lang="fr-FR" sz="1600"/>
          </a:p>
          <a:p>
            <a:r>
              <a:rPr lang="fr-FR" sz="1600"/>
              <a:t>DAI				  ADN viral</a:t>
            </a:r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2900363" y="1773238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2898775" y="227647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2900363" y="278130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2900363" y="3284538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>
            <a:off x="2900363" y="3789363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2900363" y="4437063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2900363" y="4941888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2900363" y="594995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2900363" y="6453188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268663" y="5445125"/>
            <a:ext cx="1071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83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583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583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5837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5837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/>
      <p:bldP spid="58379" grpId="0" animBg="1"/>
      <p:bldP spid="58380" grpId="0" animBg="1"/>
      <p:bldP spid="58381" grpId="0" animBg="1"/>
      <p:bldP spid="58382" grpId="0" animBg="1"/>
      <p:bldP spid="5838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305342"/>
            <a:ext cx="8143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Les TLR vont pouvoir "palper" les microorganismes via leur expression de </a:t>
            </a:r>
            <a:r>
              <a:rPr lang="fr-FR" sz="2000" b="1" u="sng" dirty="0" err="1">
                <a:latin typeface="Arial" pitchFamily="34" charset="0"/>
                <a:cs typeface="Arial" pitchFamily="34" charset="0"/>
                <a:hlinkClick r:id="rId3"/>
              </a:rPr>
              <a:t>PAMPs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. La stimulation des TLR par les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PAMPs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est à l'origine d'une cascade d'activation moléculaire intracellulaire incluant des molécules comme MyD88 et le groupe des "IL1-R-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associated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serine kinase" (IRAK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Cette cascade conduit à l'activation du facteur de transcription NF-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kB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qui est une plaque tournante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intra-cellulaire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responsable de la sécrétion de cytokines inflammatoires (</a:t>
            </a:r>
            <a:r>
              <a:rPr lang="fr-FR" sz="2000" b="1" u="sng" dirty="0">
                <a:latin typeface="Arial" pitchFamily="34" charset="0"/>
                <a:cs typeface="Arial" pitchFamily="34" charset="0"/>
                <a:hlinkClick r:id="rId4"/>
              </a:rPr>
              <a:t>IL-1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 et </a:t>
            </a:r>
            <a:r>
              <a:rPr lang="fr-FR" sz="2000" b="1" u="sng" dirty="0">
                <a:latin typeface="Arial" pitchFamily="34" charset="0"/>
                <a:cs typeface="Arial" pitchFamily="34" charset="0"/>
                <a:hlinkClick r:id="rId5"/>
              </a:rPr>
              <a:t>IL-12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) et directement effectrices comme le </a:t>
            </a:r>
            <a:r>
              <a:rPr lang="fr-FR" sz="2000" b="1" u="sng" dirty="0">
                <a:latin typeface="Arial" pitchFamily="34" charset="0"/>
                <a:cs typeface="Arial" pitchFamily="34" charset="0"/>
                <a:hlinkClick r:id="rId6"/>
              </a:rPr>
              <a:t>TNF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 alpha aboutissant à la régulation de la réponse immunitaire adaptative.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>
            <a:grpSpLocks/>
          </p:cNvGrpSpPr>
          <p:nvPr/>
        </p:nvGrpSpPr>
        <p:grpSpPr bwMode="auto">
          <a:xfrm>
            <a:off x="234950" y="2201863"/>
            <a:ext cx="8764588" cy="1316037"/>
            <a:chOff x="148" y="1387"/>
            <a:chExt cx="5521" cy="829"/>
          </a:xfrm>
        </p:grpSpPr>
        <p:sp>
          <p:nvSpPr>
            <p:cNvPr id="232526" name="Text Box 78"/>
            <p:cNvSpPr txBox="1">
              <a:spLocks noChangeArrowheads="1"/>
            </p:cNvSpPr>
            <p:nvPr/>
          </p:nvSpPr>
          <p:spPr bwMode="auto">
            <a:xfrm>
              <a:off x="1660" y="1925"/>
              <a:ext cx="87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/>
                <a:t>Adaptateurs</a:t>
              </a:r>
            </a:p>
          </p:txBody>
        </p:sp>
        <p:grpSp>
          <p:nvGrpSpPr>
            <p:cNvPr id="3" name="Group 216"/>
            <p:cNvGrpSpPr>
              <a:grpSpLocks/>
            </p:cNvGrpSpPr>
            <p:nvPr/>
          </p:nvGrpSpPr>
          <p:grpSpPr bwMode="auto">
            <a:xfrm>
              <a:off x="148" y="1387"/>
              <a:ext cx="3304" cy="466"/>
              <a:chOff x="148" y="1387"/>
              <a:chExt cx="3304" cy="466"/>
            </a:xfrm>
          </p:grpSpPr>
          <p:sp>
            <p:nvSpPr>
              <p:cNvPr id="232508" name="Text Box 60"/>
              <p:cNvSpPr txBox="1">
                <a:spLocks noChangeArrowheads="1"/>
              </p:cNvSpPr>
              <p:nvPr/>
            </p:nvSpPr>
            <p:spPr bwMode="auto">
              <a:xfrm>
                <a:off x="148" y="1387"/>
                <a:ext cx="531" cy="212"/>
              </a:xfrm>
              <a:prstGeom prst="rect">
                <a:avLst/>
              </a:prstGeom>
              <a:solidFill>
                <a:srgbClr val="66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Myd88</a:t>
                </a:r>
              </a:p>
            </p:txBody>
          </p:sp>
          <p:sp>
            <p:nvSpPr>
              <p:cNvPr id="232510" name="Text Box 62"/>
              <p:cNvSpPr txBox="1">
                <a:spLocks noChangeArrowheads="1"/>
              </p:cNvSpPr>
              <p:nvPr/>
            </p:nvSpPr>
            <p:spPr bwMode="auto">
              <a:xfrm>
                <a:off x="816" y="1615"/>
                <a:ext cx="531" cy="212"/>
              </a:xfrm>
              <a:prstGeom prst="rect">
                <a:avLst/>
              </a:prstGeom>
              <a:solidFill>
                <a:srgbClr val="66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Myd88</a:t>
                </a:r>
              </a:p>
            </p:txBody>
          </p:sp>
          <p:sp>
            <p:nvSpPr>
              <p:cNvPr id="232511" name="Text Box 63"/>
              <p:cNvSpPr txBox="1">
                <a:spLocks noChangeArrowheads="1"/>
              </p:cNvSpPr>
              <p:nvPr/>
            </p:nvSpPr>
            <p:spPr bwMode="auto">
              <a:xfrm>
                <a:off x="920" y="1392"/>
                <a:ext cx="335" cy="212"/>
              </a:xfrm>
              <a:prstGeom prst="rect">
                <a:avLst/>
              </a:prstGeom>
              <a:gradFill rotWithShape="0">
                <a:gsLst>
                  <a:gs pos="0">
                    <a:srgbClr val="66FF66">
                      <a:gamma/>
                      <a:shade val="46275"/>
                      <a:invGamma/>
                    </a:srgbClr>
                  </a:gs>
                  <a:gs pos="100000">
                    <a:srgbClr val="66FF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Mal</a:t>
                </a:r>
              </a:p>
            </p:txBody>
          </p:sp>
          <p:sp>
            <p:nvSpPr>
              <p:cNvPr id="232514" name="Text Box 66"/>
              <p:cNvSpPr txBox="1">
                <a:spLocks noChangeArrowheads="1"/>
              </p:cNvSpPr>
              <p:nvPr/>
            </p:nvSpPr>
            <p:spPr bwMode="auto">
              <a:xfrm>
                <a:off x="1827" y="1401"/>
                <a:ext cx="531" cy="212"/>
              </a:xfrm>
              <a:prstGeom prst="rect">
                <a:avLst/>
              </a:prstGeom>
              <a:solidFill>
                <a:srgbClr val="66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Myd88</a:t>
                </a:r>
              </a:p>
            </p:txBody>
          </p:sp>
          <p:sp>
            <p:nvSpPr>
              <p:cNvPr id="232509" name="Text Box 61"/>
              <p:cNvSpPr txBox="1">
                <a:spLocks noChangeArrowheads="1"/>
              </p:cNvSpPr>
              <p:nvPr/>
            </p:nvSpPr>
            <p:spPr bwMode="auto">
              <a:xfrm>
                <a:off x="2391" y="1641"/>
                <a:ext cx="531" cy="212"/>
              </a:xfrm>
              <a:prstGeom prst="rect">
                <a:avLst/>
              </a:prstGeom>
              <a:solidFill>
                <a:srgbClr val="66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Myd88</a:t>
                </a:r>
              </a:p>
            </p:txBody>
          </p:sp>
          <p:sp>
            <p:nvSpPr>
              <p:cNvPr id="232512" name="Text Box 64"/>
              <p:cNvSpPr txBox="1">
                <a:spLocks noChangeArrowheads="1"/>
              </p:cNvSpPr>
              <p:nvPr/>
            </p:nvSpPr>
            <p:spPr bwMode="auto">
              <a:xfrm>
                <a:off x="2504" y="1396"/>
                <a:ext cx="335" cy="212"/>
              </a:xfrm>
              <a:prstGeom prst="rect">
                <a:avLst/>
              </a:prstGeom>
              <a:gradFill rotWithShape="1">
                <a:gsLst>
                  <a:gs pos="0">
                    <a:srgbClr val="66FF66">
                      <a:gamma/>
                      <a:shade val="46275"/>
                      <a:invGamma/>
                    </a:srgbClr>
                  </a:gs>
                  <a:gs pos="100000">
                    <a:srgbClr val="66FF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Mal</a:t>
                </a:r>
              </a:p>
            </p:txBody>
          </p:sp>
          <p:sp>
            <p:nvSpPr>
              <p:cNvPr id="232513" name="Text Box 65"/>
              <p:cNvSpPr txBox="1">
                <a:spLocks noChangeArrowheads="1"/>
              </p:cNvSpPr>
              <p:nvPr/>
            </p:nvSpPr>
            <p:spPr bwMode="auto">
              <a:xfrm>
                <a:off x="2979" y="1639"/>
                <a:ext cx="435" cy="212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TRIF</a:t>
                </a:r>
              </a:p>
            </p:txBody>
          </p:sp>
          <p:sp>
            <p:nvSpPr>
              <p:cNvPr id="232541" name="Text Box 93"/>
              <p:cNvSpPr txBox="1">
                <a:spLocks noChangeArrowheads="1"/>
              </p:cNvSpPr>
              <p:nvPr/>
            </p:nvSpPr>
            <p:spPr bwMode="auto">
              <a:xfrm>
                <a:off x="2958" y="1408"/>
                <a:ext cx="494" cy="212"/>
              </a:xfrm>
              <a:prstGeom prst="rect">
                <a:avLst/>
              </a:prstGeom>
              <a:gradFill rotWithShape="1">
                <a:gsLst>
                  <a:gs pos="0">
                    <a:srgbClr val="66FFFF">
                      <a:gamma/>
                      <a:shade val="46275"/>
                      <a:invGamma/>
                    </a:srgbClr>
                  </a:gs>
                  <a:gs pos="100000">
                    <a:srgbClr val="66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TRAM</a:t>
                </a:r>
              </a:p>
            </p:txBody>
          </p:sp>
        </p:grpSp>
        <p:grpSp>
          <p:nvGrpSpPr>
            <p:cNvPr id="4" name="Group 217"/>
            <p:cNvGrpSpPr>
              <a:grpSpLocks/>
            </p:cNvGrpSpPr>
            <p:nvPr/>
          </p:nvGrpSpPr>
          <p:grpSpPr bwMode="auto">
            <a:xfrm>
              <a:off x="3945" y="1988"/>
              <a:ext cx="1724" cy="228"/>
              <a:chOff x="3945" y="1988"/>
              <a:chExt cx="1724" cy="228"/>
            </a:xfrm>
          </p:grpSpPr>
          <p:sp>
            <p:nvSpPr>
              <p:cNvPr id="232577" name="Text Box 129"/>
              <p:cNvSpPr txBox="1">
                <a:spLocks noChangeArrowheads="1"/>
              </p:cNvSpPr>
              <p:nvPr/>
            </p:nvSpPr>
            <p:spPr bwMode="auto">
              <a:xfrm>
                <a:off x="5234" y="2004"/>
                <a:ext cx="435" cy="212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TRIF</a:t>
                </a:r>
              </a:p>
            </p:txBody>
          </p:sp>
          <p:sp>
            <p:nvSpPr>
              <p:cNvPr id="232579" name="Text Box 131"/>
              <p:cNvSpPr txBox="1">
                <a:spLocks noChangeArrowheads="1"/>
              </p:cNvSpPr>
              <p:nvPr/>
            </p:nvSpPr>
            <p:spPr bwMode="auto">
              <a:xfrm>
                <a:off x="3945" y="1988"/>
                <a:ext cx="531" cy="212"/>
              </a:xfrm>
              <a:prstGeom prst="rect">
                <a:avLst/>
              </a:prstGeom>
              <a:solidFill>
                <a:srgbClr val="66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Myd88</a:t>
                </a:r>
              </a:p>
            </p:txBody>
          </p:sp>
          <p:sp>
            <p:nvSpPr>
              <p:cNvPr id="232580" name="Text Box 132"/>
              <p:cNvSpPr txBox="1">
                <a:spLocks noChangeArrowheads="1"/>
              </p:cNvSpPr>
              <p:nvPr/>
            </p:nvSpPr>
            <p:spPr bwMode="auto">
              <a:xfrm>
                <a:off x="4563" y="1996"/>
                <a:ext cx="531" cy="212"/>
              </a:xfrm>
              <a:prstGeom prst="rect">
                <a:avLst/>
              </a:prstGeom>
              <a:solidFill>
                <a:srgbClr val="66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Myd88</a:t>
                </a:r>
              </a:p>
            </p:txBody>
          </p:sp>
        </p:grpSp>
      </p:grpSp>
      <p:sp>
        <p:nvSpPr>
          <p:cNvPr id="232611" name="Line 163"/>
          <p:cNvSpPr>
            <a:spLocks noChangeShapeType="1"/>
          </p:cNvSpPr>
          <p:nvPr/>
        </p:nvSpPr>
        <p:spPr bwMode="auto">
          <a:xfrm>
            <a:off x="12700" y="3598863"/>
            <a:ext cx="913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2612" name="Line 164"/>
          <p:cNvSpPr>
            <a:spLocks noChangeShapeType="1"/>
          </p:cNvSpPr>
          <p:nvPr/>
        </p:nvSpPr>
        <p:spPr bwMode="auto">
          <a:xfrm>
            <a:off x="42863" y="4872038"/>
            <a:ext cx="913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" name="Group 235"/>
          <p:cNvGrpSpPr>
            <a:grpSpLocks/>
          </p:cNvGrpSpPr>
          <p:nvPr/>
        </p:nvGrpSpPr>
        <p:grpSpPr bwMode="auto">
          <a:xfrm>
            <a:off x="2200275" y="3676650"/>
            <a:ext cx="4833938" cy="1211263"/>
            <a:chOff x="1386" y="2316"/>
            <a:chExt cx="3045" cy="763"/>
          </a:xfrm>
        </p:grpSpPr>
        <p:sp>
          <p:nvSpPr>
            <p:cNvPr id="232681" name="Text Box 233"/>
            <p:cNvSpPr txBox="1">
              <a:spLocks noChangeArrowheads="1"/>
            </p:cNvSpPr>
            <p:nvPr/>
          </p:nvSpPr>
          <p:spPr bwMode="auto">
            <a:xfrm>
              <a:off x="2845" y="2867"/>
              <a:ext cx="116" cy="21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 b="1"/>
            </a:p>
          </p:txBody>
        </p:sp>
        <p:grpSp>
          <p:nvGrpSpPr>
            <p:cNvPr id="6" name="Group 80"/>
            <p:cNvGrpSpPr>
              <a:grpSpLocks/>
            </p:cNvGrpSpPr>
            <p:nvPr/>
          </p:nvGrpSpPr>
          <p:grpSpPr bwMode="auto">
            <a:xfrm>
              <a:off x="1938" y="2319"/>
              <a:ext cx="530" cy="212"/>
              <a:chOff x="1097" y="3317"/>
              <a:chExt cx="530" cy="212"/>
            </a:xfrm>
          </p:grpSpPr>
          <p:sp>
            <p:nvSpPr>
              <p:cNvPr id="232523" name="Oval 75"/>
              <p:cNvSpPr>
                <a:spLocks noChangeArrowheads="1"/>
              </p:cNvSpPr>
              <p:nvPr/>
            </p:nvSpPr>
            <p:spPr bwMode="auto">
              <a:xfrm>
                <a:off x="1097" y="3318"/>
                <a:ext cx="530" cy="210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2520" name="Text Box 72"/>
              <p:cNvSpPr txBox="1">
                <a:spLocks noChangeArrowheads="1"/>
              </p:cNvSpPr>
              <p:nvPr/>
            </p:nvSpPr>
            <p:spPr bwMode="auto">
              <a:xfrm>
                <a:off x="1098" y="3317"/>
                <a:ext cx="51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IRAK4</a:t>
                </a:r>
              </a:p>
            </p:txBody>
          </p:sp>
        </p:grpSp>
        <p:grpSp>
          <p:nvGrpSpPr>
            <p:cNvPr id="7" name="Group 79"/>
            <p:cNvGrpSpPr>
              <a:grpSpLocks/>
            </p:cNvGrpSpPr>
            <p:nvPr/>
          </p:nvGrpSpPr>
          <p:grpSpPr bwMode="auto">
            <a:xfrm>
              <a:off x="1386" y="2317"/>
              <a:ext cx="546" cy="219"/>
              <a:chOff x="518" y="3306"/>
              <a:chExt cx="546" cy="219"/>
            </a:xfrm>
          </p:grpSpPr>
          <p:sp>
            <p:nvSpPr>
              <p:cNvPr id="232524" name="Oval 76"/>
              <p:cNvSpPr>
                <a:spLocks noChangeArrowheads="1"/>
              </p:cNvSpPr>
              <p:nvPr/>
            </p:nvSpPr>
            <p:spPr bwMode="auto">
              <a:xfrm>
                <a:off x="518" y="3306"/>
                <a:ext cx="530" cy="210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2525" name="Text Box 77"/>
              <p:cNvSpPr txBox="1">
                <a:spLocks noChangeArrowheads="1"/>
              </p:cNvSpPr>
              <p:nvPr/>
            </p:nvSpPr>
            <p:spPr bwMode="auto">
              <a:xfrm>
                <a:off x="546" y="3313"/>
                <a:ext cx="51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IRAK1</a:t>
                </a:r>
              </a:p>
            </p:txBody>
          </p:sp>
        </p:grpSp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1619" y="2590"/>
              <a:ext cx="586" cy="260"/>
              <a:chOff x="1700" y="3529"/>
              <a:chExt cx="586" cy="260"/>
            </a:xfrm>
          </p:grpSpPr>
          <p:sp>
            <p:nvSpPr>
              <p:cNvPr id="232530" name="AutoShape 82"/>
              <p:cNvSpPr>
                <a:spLocks noChangeArrowheads="1"/>
              </p:cNvSpPr>
              <p:nvPr/>
            </p:nvSpPr>
            <p:spPr bwMode="auto">
              <a:xfrm>
                <a:off x="1700" y="3529"/>
                <a:ext cx="586" cy="26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2531" name="Text Box 83"/>
              <p:cNvSpPr txBox="1">
                <a:spLocks noChangeArrowheads="1"/>
              </p:cNvSpPr>
              <p:nvPr/>
            </p:nvSpPr>
            <p:spPr bwMode="auto">
              <a:xfrm>
                <a:off x="1708" y="3568"/>
                <a:ext cx="537" cy="212"/>
              </a:xfrm>
              <a:prstGeom prst="rect">
                <a:avLst/>
              </a:prstGeom>
              <a:solidFill>
                <a:srgbClr val="FFCC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TRAF6</a:t>
                </a:r>
              </a:p>
            </p:txBody>
          </p:sp>
        </p:grpSp>
        <p:grpSp>
          <p:nvGrpSpPr>
            <p:cNvPr id="9" name="Group 184"/>
            <p:cNvGrpSpPr>
              <a:grpSpLocks/>
            </p:cNvGrpSpPr>
            <p:nvPr/>
          </p:nvGrpSpPr>
          <p:grpSpPr bwMode="auto">
            <a:xfrm>
              <a:off x="3901" y="2318"/>
              <a:ext cx="530" cy="212"/>
              <a:chOff x="1097" y="3317"/>
              <a:chExt cx="530" cy="212"/>
            </a:xfrm>
          </p:grpSpPr>
          <p:sp>
            <p:nvSpPr>
              <p:cNvPr id="232633" name="Oval 185"/>
              <p:cNvSpPr>
                <a:spLocks noChangeArrowheads="1"/>
              </p:cNvSpPr>
              <p:nvPr/>
            </p:nvSpPr>
            <p:spPr bwMode="auto">
              <a:xfrm>
                <a:off x="1097" y="3318"/>
                <a:ext cx="530" cy="210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2634" name="Text Box 186"/>
              <p:cNvSpPr txBox="1">
                <a:spLocks noChangeArrowheads="1"/>
              </p:cNvSpPr>
              <p:nvPr/>
            </p:nvSpPr>
            <p:spPr bwMode="auto">
              <a:xfrm>
                <a:off x="1098" y="3317"/>
                <a:ext cx="51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IRAK4</a:t>
                </a:r>
              </a:p>
            </p:txBody>
          </p:sp>
        </p:grpSp>
        <p:grpSp>
          <p:nvGrpSpPr>
            <p:cNvPr id="10" name="Group 187"/>
            <p:cNvGrpSpPr>
              <a:grpSpLocks/>
            </p:cNvGrpSpPr>
            <p:nvPr/>
          </p:nvGrpSpPr>
          <p:grpSpPr bwMode="auto">
            <a:xfrm>
              <a:off x="3349" y="2316"/>
              <a:ext cx="546" cy="219"/>
              <a:chOff x="518" y="3306"/>
              <a:chExt cx="546" cy="219"/>
            </a:xfrm>
          </p:grpSpPr>
          <p:sp>
            <p:nvSpPr>
              <p:cNvPr id="232636" name="Oval 188"/>
              <p:cNvSpPr>
                <a:spLocks noChangeArrowheads="1"/>
              </p:cNvSpPr>
              <p:nvPr/>
            </p:nvSpPr>
            <p:spPr bwMode="auto">
              <a:xfrm>
                <a:off x="518" y="3306"/>
                <a:ext cx="530" cy="210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2637" name="Text Box 189"/>
              <p:cNvSpPr txBox="1">
                <a:spLocks noChangeArrowheads="1"/>
              </p:cNvSpPr>
              <p:nvPr/>
            </p:nvSpPr>
            <p:spPr bwMode="auto">
              <a:xfrm>
                <a:off x="546" y="3313"/>
                <a:ext cx="51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IRAK1</a:t>
                </a:r>
              </a:p>
            </p:txBody>
          </p:sp>
        </p:grpSp>
        <p:grpSp>
          <p:nvGrpSpPr>
            <p:cNvPr id="11" name="Group 190"/>
            <p:cNvGrpSpPr>
              <a:grpSpLocks/>
            </p:cNvGrpSpPr>
            <p:nvPr/>
          </p:nvGrpSpPr>
          <p:grpSpPr bwMode="auto">
            <a:xfrm>
              <a:off x="3582" y="2589"/>
              <a:ext cx="586" cy="260"/>
              <a:chOff x="1700" y="3529"/>
              <a:chExt cx="586" cy="260"/>
            </a:xfrm>
          </p:grpSpPr>
          <p:sp>
            <p:nvSpPr>
              <p:cNvPr id="232639" name="AutoShape 191"/>
              <p:cNvSpPr>
                <a:spLocks noChangeArrowheads="1"/>
              </p:cNvSpPr>
              <p:nvPr/>
            </p:nvSpPr>
            <p:spPr bwMode="auto">
              <a:xfrm>
                <a:off x="1700" y="3529"/>
                <a:ext cx="586" cy="260"/>
              </a:xfrm>
              <a:prstGeom prst="bevel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2640" name="Text Box 192"/>
              <p:cNvSpPr txBox="1">
                <a:spLocks noChangeArrowheads="1"/>
              </p:cNvSpPr>
              <p:nvPr/>
            </p:nvSpPr>
            <p:spPr bwMode="auto">
              <a:xfrm>
                <a:off x="1708" y="3568"/>
                <a:ext cx="537" cy="212"/>
              </a:xfrm>
              <a:prstGeom prst="rect">
                <a:avLst/>
              </a:prstGeom>
              <a:solidFill>
                <a:srgbClr val="FFCC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TRAF6</a:t>
                </a:r>
              </a:p>
            </p:txBody>
          </p:sp>
        </p:grpSp>
        <p:sp>
          <p:nvSpPr>
            <p:cNvPr id="232641" name="Text Box 193"/>
            <p:cNvSpPr txBox="1">
              <a:spLocks noChangeArrowheads="1"/>
            </p:cNvSpPr>
            <p:nvPr/>
          </p:nvSpPr>
          <p:spPr bwMode="auto">
            <a:xfrm>
              <a:off x="2486" y="2327"/>
              <a:ext cx="854" cy="5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/>
                <a:t>Protéines </a:t>
              </a:r>
            </a:p>
            <a:p>
              <a:r>
                <a:rPr lang="fr-FR" b="1"/>
                <a:t>de </a:t>
              </a:r>
            </a:p>
            <a:p>
              <a:r>
                <a:rPr lang="fr-FR" b="1"/>
                <a:t>signalisation</a:t>
              </a:r>
            </a:p>
          </p:txBody>
        </p:sp>
      </p:grpSp>
      <p:grpSp>
        <p:nvGrpSpPr>
          <p:cNvPr id="12" name="Group 230"/>
          <p:cNvGrpSpPr>
            <a:grpSpLocks/>
          </p:cNvGrpSpPr>
          <p:nvPr/>
        </p:nvGrpSpPr>
        <p:grpSpPr bwMode="auto">
          <a:xfrm>
            <a:off x="4811713" y="5786438"/>
            <a:ext cx="4152900" cy="641350"/>
            <a:chOff x="3031" y="3645"/>
            <a:chExt cx="2616" cy="404"/>
          </a:xfrm>
        </p:grpSpPr>
        <p:sp>
          <p:nvSpPr>
            <p:cNvPr id="232538" name="Text Box 90"/>
            <p:cNvSpPr txBox="1">
              <a:spLocks noChangeArrowheads="1"/>
            </p:cNvSpPr>
            <p:nvPr/>
          </p:nvSpPr>
          <p:spPr bwMode="auto">
            <a:xfrm>
              <a:off x="3031" y="3645"/>
              <a:ext cx="57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800" b="1">
                  <a:solidFill>
                    <a:schemeClr val="accent2"/>
                  </a:solidFill>
                </a:rPr>
                <a:t>IFN-</a:t>
              </a:r>
              <a:r>
                <a:rPr lang="fr-FR" sz="1800" b="1">
                  <a:solidFill>
                    <a:schemeClr val="accent2"/>
                  </a:solidFill>
                  <a:latin typeface="Symbol" pitchFamily="18" charset="2"/>
                </a:rPr>
                <a:t>a</a:t>
              </a:r>
              <a:endParaRPr lang="fr-FR" sz="1800" b="1">
                <a:solidFill>
                  <a:schemeClr val="accent2"/>
                </a:solidFill>
              </a:endParaRPr>
            </a:p>
            <a:p>
              <a:r>
                <a:rPr lang="fr-FR" sz="1800" b="1">
                  <a:solidFill>
                    <a:schemeClr val="accent2"/>
                  </a:solidFill>
                </a:rPr>
                <a:t>IFN-</a:t>
              </a:r>
              <a:r>
                <a:rPr lang="fr-FR" sz="1800" b="1">
                  <a:solidFill>
                    <a:schemeClr val="accent2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232609" name="Text Box 161"/>
            <p:cNvSpPr txBox="1">
              <a:spLocks noChangeArrowheads="1"/>
            </p:cNvSpPr>
            <p:nvPr/>
          </p:nvSpPr>
          <p:spPr bwMode="auto">
            <a:xfrm>
              <a:off x="5069" y="3645"/>
              <a:ext cx="57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800" b="1">
                  <a:solidFill>
                    <a:schemeClr val="accent2"/>
                  </a:solidFill>
                </a:rPr>
                <a:t>IFN-</a:t>
              </a:r>
              <a:r>
                <a:rPr lang="fr-FR" sz="1800" b="1">
                  <a:solidFill>
                    <a:schemeClr val="accent2"/>
                  </a:solidFill>
                  <a:latin typeface="Symbol" pitchFamily="18" charset="2"/>
                </a:rPr>
                <a:t>a</a:t>
              </a:r>
              <a:endParaRPr lang="fr-FR" sz="1800" b="1">
                <a:solidFill>
                  <a:schemeClr val="accent2"/>
                </a:solidFill>
              </a:endParaRPr>
            </a:p>
            <a:p>
              <a:r>
                <a:rPr lang="fr-FR" sz="1800" b="1">
                  <a:solidFill>
                    <a:schemeClr val="accent2"/>
                  </a:solidFill>
                </a:rPr>
                <a:t>IFN-</a:t>
              </a:r>
              <a:r>
                <a:rPr lang="fr-FR" sz="1800" b="1">
                  <a:solidFill>
                    <a:schemeClr val="accent2"/>
                  </a:solidFill>
                  <a:latin typeface="Symbol" pitchFamily="18" charset="2"/>
                </a:rPr>
                <a:t>b</a:t>
              </a:r>
            </a:p>
          </p:txBody>
        </p:sp>
      </p:grpSp>
      <p:sp>
        <p:nvSpPr>
          <p:cNvPr id="232613" name="Line 165"/>
          <p:cNvSpPr>
            <a:spLocks noChangeShapeType="1"/>
          </p:cNvSpPr>
          <p:nvPr/>
        </p:nvSpPr>
        <p:spPr bwMode="auto">
          <a:xfrm>
            <a:off x="12700" y="5711825"/>
            <a:ext cx="913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" name="Group 229"/>
          <p:cNvGrpSpPr>
            <a:grpSpLocks/>
          </p:cNvGrpSpPr>
          <p:nvPr/>
        </p:nvGrpSpPr>
        <p:grpSpPr bwMode="auto">
          <a:xfrm>
            <a:off x="155575" y="5786438"/>
            <a:ext cx="7885113" cy="1028700"/>
            <a:chOff x="98" y="3645"/>
            <a:chExt cx="4967" cy="648"/>
          </a:xfrm>
        </p:grpSpPr>
        <p:sp>
          <p:nvSpPr>
            <p:cNvPr id="232537" name="Text Box 89"/>
            <p:cNvSpPr txBox="1">
              <a:spLocks noChangeArrowheads="1"/>
            </p:cNvSpPr>
            <p:nvPr/>
          </p:nvSpPr>
          <p:spPr bwMode="auto">
            <a:xfrm>
              <a:off x="98" y="3645"/>
              <a:ext cx="1129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800" b="1">
                  <a:solidFill>
                    <a:srgbClr val="FF3300"/>
                  </a:solidFill>
                </a:rPr>
                <a:t>IL-1, TNF-</a:t>
              </a:r>
              <a:r>
                <a:rPr lang="fr-FR" sz="1800" b="1">
                  <a:solidFill>
                    <a:srgbClr val="FF3300"/>
                  </a:solidFill>
                  <a:latin typeface="Symbol" pitchFamily="18" charset="2"/>
                </a:rPr>
                <a:t>a, </a:t>
              </a:r>
            </a:p>
            <a:p>
              <a:r>
                <a:rPr lang="fr-FR" sz="1800" b="1">
                  <a:solidFill>
                    <a:srgbClr val="FF3300"/>
                  </a:solidFill>
                </a:rPr>
                <a:t>IL-12</a:t>
              </a:r>
            </a:p>
          </p:txBody>
        </p:sp>
        <p:sp>
          <p:nvSpPr>
            <p:cNvPr id="232608" name="Text Box 160"/>
            <p:cNvSpPr txBox="1">
              <a:spLocks noChangeArrowheads="1"/>
            </p:cNvSpPr>
            <p:nvPr/>
          </p:nvSpPr>
          <p:spPr bwMode="auto">
            <a:xfrm>
              <a:off x="1898" y="3654"/>
              <a:ext cx="1129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800" b="1">
                  <a:solidFill>
                    <a:srgbClr val="FF3300"/>
                  </a:solidFill>
                </a:rPr>
                <a:t>IL-1, TNF-</a:t>
              </a:r>
              <a:r>
                <a:rPr lang="fr-FR" sz="1800" b="1">
                  <a:solidFill>
                    <a:srgbClr val="FF3300"/>
                  </a:solidFill>
                  <a:latin typeface="Symbol" pitchFamily="18" charset="2"/>
                </a:rPr>
                <a:t>a, </a:t>
              </a:r>
            </a:p>
            <a:p>
              <a:r>
                <a:rPr lang="fr-FR" sz="1800" b="1">
                  <a:solidFill>
                    <a:srgbClr val="FF3300"/>
                  </a:solidFill>
                </a:rPr>
                <a:t>IL-12</a:t>
              </a:r>
            </a:p>
          </p:txBody>
        </p:sp>
        <p:sp>
          <p:nvSpPr>
            <p:cNvPr id="232610" name="Text Box 162"/>
            <p:cNvSpPr txBox="1">
              <a:spLocks noChangeArrowheads="1"/>
            </p:cNvSpPr>
            <p:nvPr/>
          </p:nvSpPr>
          <p:spPr bwMode="auto">
            <a:xfrm>
              <a:off x="3936" y="3654"/>
              <a:ext cx="1129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800" b="1">
                  <a:solidFill>
                    <a:srgbClr val="FF3300"/>
                  </a:solidFill>
                </a:rPr>
                <a:t>IL-1, TNF-</a:t>
              </a:r>
              <a:r>
                <a:rPr lang="fr-FR" sz="1800" b="1">
                  <a:solidFill>
                    <a:srgbClr val="FF3300"/>
                  </a:solidFill>
                  <a:latin typeface="Symbol" pitchFamily="18" charset="2"/>
                </a:rPr>
                <a:t>a, </a:t>
              </a:r>
            </a:p>
            <a:p>
              <a:r>
                <a:rPr lang="fr-FR" sz="1800" b="1">
                  <a:solidFill>
                    <a:srgbClr val="FF3300"/>
                  </a:solidFill>
                </a:rPr>
                <a:t>IL-12</a:t>
              </a:r>
            </a:p>
          </p:txBody>
        </p:sp>
        <p:sp>
          <p:nvSpPr>
            <p:cNvPr id="232643" name="Text Box 195"/>
            <p:cNvSpPr txBox="1">
              <a:spLocks noChangeArrowheads="1"/>
            </p:cNvSpPr>
            <p:nvPr/>
          </p:nvSpPr>
          <p:spPr bwMode="auto">
            <a:xfrm>
              <a:off x="2424" y="4081"/>
              <a:ext cx="87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/>
                <a:t>Gènes cibles</a:t>
              </a:r>
            </a:p>
          </p:txBody>
        </p:sp>
      </p:grpSp>
      <p:grpSp>
        <p:nvGrpSpPr>
          <p:cNvPr id="14" name="Group 231"/>
          <p:cNvGrpSpPr>
            <a:grpSpLocks/>
          </p:cNvGrpSpPr>
          <p:nvPr/>
        </p:nvGrpSpPr>
        <p:grpSpPr bwMode="auto">
          <a:xfrm>
            <a:off x="371475" y="2627313"/>
            <a:ext cx="7153275" cy="3019425"/>
            <a:chOff x="234" y="1655"/>
            <a:chExt cx="4506" cy="1902"/>
          </a:xfrm>
        </p:grpSpPr>
        <p:sp>
          <p:nvSpPr>
            <p:cNvPr id="232642" name="Text Box 194"/>
            <p:cNvSpPr txBox="1">
              <a:spLocks noChangeArrowheads="1"/>
            </p:cNvSpPr>
            <p:nvPr/>
          </p:nvSpPr>
          <p:spPr bwMode="auto">
            <a:xfrm>
              <a:off x="999" y="3159"/>
              <a:ext cx="956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/>
                <a:t>Facteurs de</a:t>
              </a:r>
            </a:p>
            <a:p>
              <a:r>
                <a:rPr lang="fr-FR" b="1"/>
                <a:t> transcription</a:t>
              </a:r>
            </a:p>
          </p:txBody>
        </p:sp>
        <p:grpSp>
          <p:nvGrpSpPr>
            <p:cNvPr id="15" name="Group 221"/>
            <p:cNvGrpSpPr>
              <a:grpSpLocks/>
            </p:cNvGrpSpPr>
            <p:nvPr/>
          </p:nvGrpSpPr>
          <p:grpSpPr bwMode="auto">
            <a:xfrm>
              <a:off x="234" y="1655"/>
              <a:ext cx="4506" cy="1902"/>
              <a:chOff x="234" y="1655"/>
              <a:chExt cx="4506" cy="1902"/>
            </a:xfrm>
          </p:grpSpPr>
          <p:grpSp>
            <p:nvGrpSpPr>
              <p:cNvPr id="16" name="Group 204"/>
              <p:cNvGrpSpPr>
                <a:grpSpLocks/>
              </p:cNvGrpSpPr>
              <p:nvPr/>
            </p:nvGrpSpPr>
            <p:grpSpPr bwMode="auto">
              <a:xfrm>
                <a:off x="234" y="3191"/>
                <a:ext cx="695" cy="366"/>
                <a:chOff x="234" y="3191"/>
                <a:chExt cx="695" cy="366"/>
              </a:xfrm>
            </p:grpSpPr>
            <p:sp>
              <p:nvSpPr>
                <p:cNvPr id="232545" name="Rectangle 97"/>
                <p:cNvSpPr>
                  <a:spLocks noChangeArrowheads="1"/>
                </p:cNvSpPr>
                <p:nvPr/>
              </p:nvSpPr>
              <p:spPr bwMode="auto">
                <a:xfrm>
                  <a:off x="234" y="3201"/>
                  <a:ext cx="695" cy="330"/>
                </a:xfrm>
                <a:prstGeom prst="rect">
                  <a:avLst/>
                </a:prstGeom>
                <a:solidFill>
                  <a:srgbClr val="00FFC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546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323" y="3191"/>
                  <a:ext cx="448" cy="36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fr-FR" b="1"/>
                    <a:t>NFkB</a:t>
                  </a:r>
                </a:p>
                <a:p>
                  <a:r>
                    <a:rPr lang="fr-FR" b="1"/>
                    <a:t>AP1</a:t>
                  </a:r>
                </a:p>
              </p:txBody>
            </p:sp>
          </p:grpSp>
          <p:grpSp>
            <p:nvGrpSpPr>
              <p:cNvPr id="17" name="Group 220"/>
              <p:cNvGrpSpPr>
                <a:grpSpLocks/>
              </p:cNvGrpSpPr>
              <p:nvPr/>
            </p:nvGrpSpPr>
            <p:grpSpPr bwMode="auto">
              <a:xfrm>
                <a:off x="347" y="1655"/>
                <a:ext cx="4178" cy="1517"/>
                <a:chOff x="347" y="1655"/>
                <a:chExt cx="4178" cy="1517"/>
              </a:xfrm>
            </p:grpSpPr>
            <p:sp>
              <p:nvSpPr>
                <p:cNvPr id="232558" name="Line 110"/>
                <p:cNvSpPr>
                  <a:spLocks noChangeShapeType="1"/>
                </p:cNvSpPr>
                <p:nvPr/>
              </p:nvSpPr>
              <p:spPr bwMode="auto">
                <a:xfrm>
                  <a:off x="347" y="1927"/>
                  <a:ext cx="202" cy="117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559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622" y="1937"/>
                  <a:ext cx="311" cy="1179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560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722" y="1655"/>
                  <a:ext cx="1271" cy="1454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564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2515" y="1883"/>
                  <a:ext cx="10" cy="1289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603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4505" y="2221"/>
                  <a:ext cx="20" cy="932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8" name="Group 205"/>
              <p:cNvGrpSpPr>
                <a:grpSpLocks/>
              </p:cNvGrpSpPr>
              <p:nvPr/>
            </p:nvGrpSpPr>
            <p:grpSpPr bwMode="auto">
              <a:xfrm>
                <a:off x="2107" y="3189"/>
                <a:ext cx="695" cy="366"/>
                <a:chOff x="234" y="3191"/>
                <a:chExt cx="695" cy="366"/>
              </a:xfrm>
            </p:grpSpPr>
            <p:sp>
              <p:nvSpPr>
                <p:cNvPr id="232654" name="Rectangle 206"/>
                <p:cNvSpPr>
                  <a:spLocks noChangeArrowheads="1"/>
                </p:cNvSpPr>
                <p:nvPr/>
              </p:nvSpPr>
              <p:spPr bwMode="auto">
                <a:xfrm>
                  <a:off x="234" y="3201"/>
                  <a:ext cx="695" cy="330"/>
                </a:xfrm>
                <a:prstGeom prst="rect">
                  <a:avLst/>
                </a:prstGeom>
                <a:solidFill>
                  <a:srgbClr val="00FFC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655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323" y="3191"/>
                  <a:ext cx="448" cy="36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fr-FR" b="1"/>
                    <a:t>NFkB</a:t>
                  </a:r>
                </a:p>
                <a:p>
                  <a:r>
                    <a:rPr lang="fr-FR" b="1"/>
                    <a:t>AP1</a:t>
                  </a:r>
                </a:p>
              </p:txBody>
            </p:sp>
          </p:grpSp>
          <p:grpSp>
            <p:nvGrpSpPr>
              <p:cNvPr id="19" name="Group 208"/>
              <p:cNvGrpSpPr>
                <a:grpSpLocks/>
              </p:cNvGrpSpPr>
              <p:nvPr/>
            </p:nvGrpSpPr>
            <p:grpSpPr bwMode="auto">
              <a:xfrm>
                <a:off x="4045" y="3163"/>
                <a:ext cx="695" cy="366"/>
                <a:chOff x="234" y="3191"/>
                <a:chExt cx="695" cy="366"/>
              </a:xfrm>
            </p:grpSpPr>
            <p:sp>
              <p:nvSpPr>
                <p:cNvPr id="232657" name="Rectangle 209"/>
                <p:cNvSpPr>
                  <a:spLocks noChangeArrowheads="1"/>
                </p:cNvSpPr>
                <p:nvPr/>
              </p:nvSpPr>
              <p:spPr bwMode="auto">
                <a:xfrm>
                  <a:off x="234" y="3201"/>
                  <a:ext cx="695" cy="330"/>
                </a:xfrm>
                <a:prstGeom prst="rect">
                  <a:avLst/>
                </a:prstGeom>
                <a:solidFill>
                  <a:srgbClr val="00FFC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658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323" y="3191"/>
                  <a:ext cx="448" cy="36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fr-FR" b="1"/>
                    <a:t>NFkB</a:t>
                  </a:r>
                </a:p>
                <a:p>
                  <a:r>
                    <a:rPr lang="fr-FR" b="1"/>
                    <a:t>AP1</a:t>
                  </a:r>
                </a:p>
              </p:txBody>
            </p:sp>
          </p:grpSp>
        </p:grpSp>
      </p:grpSp>
      <p:grpSp>
        <p:nvGrpSpPr>
          <p:cNvPr id="20" name="Group 215"/>
          <p:cNvGrpSpPr>
            <a:grpSpLocks/>
          </p:cNvGrpSpPr>
          <p:nvPr/>
        </p:nvGrpSpPr>
        <p:grpSpPr bwMode="auto">
          <a:xfrm>
            <a:off x="0" y="133350"/>
            <a:ext cx="9144000" cy="2927350"/>
            <a:chOff x="0" y="84"/>
            <a:chExt cx="5760" cy="1844"/>
          </a:xfrm>
        </p:grpSpPr>
        <p:grpSp>
          <p:nvGrpSpPr>
            <p:cNvPr id="21" name="Group 213"/>
            <p:cNvGrpSpPr>
              <a:grpSpLocks/>
            </p:cNvGrpSpPr>
            <p:nvPr/>
          </p:nvGrpSpPr>
          <p:grpSpPr bwMode="auto">
            <a:xfrm>
              <a:off x="0" y="84"/>
              <a:ext cx="5760" cy="1844"/>
              <a:chOff x="0" y="84"/>
              <a:chExt cx="5760" cy="1844"/>
            </a:xfrm>
          </p:grpSpPr>
          <p:sp>
            <p:nvSpPr>
              <p:cNvPr id="232481" name="Line 33"/>
              <p:cNvSpPr>
                <a:spLocks noChangeShapeType="1"/>
              </p:cNvSpPr>
              <p:nvPr/>
            </p:nvSpPr>
            <p:spPr bwMode="auto">
              <a:xfrm>
                <a:off x="0" y="885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2" name="Group 211"/>
              <p:cNvGrpSpPr>
                <a:grpSpLocks/>
              </p:cNvGrpSpPr>
              <p:nvPr/>
            </p:nvGrpSpPr>
            <p:grpSpPr bwMode="auto">
              <a:xfrm>
                <a:off x="199" y="84"/>
                <a:ext cx="2887" cy="1298"/>
                <a:chOff x="199" y="84"/>
                <a:chExt cx="2887" cy="1298"/>
              </a:xfrm>
            </p:grpSpPr>
            <p:sp>
              <p:nvSpPr>
                <p:cNvPr id="232450" name="Rectangle 2"/>
                <p:cNvSpPr>
                  <a:spLocks noChangeArrowheads="1"/>
                </p:cNvSpPr>
                <p:nvPr/>
              </p:nvSpPr>
              <p:spPr bwMode="auto">
                <a:xfrm>
                  <a:off x="931" y="347"/>
                  <a:ext cx="110" cy="512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451" name="Line 3"/>
                <p:cNvSpPr>
                  <a:spLocks noChangeShapeType="1"/>
                </p:cNvSpPr>
                <p:nvPr/>
              </p:nvSpPr>
              <p:spPr bwMode="auto">
                <a:xfrm>
                  <a:off x="985" y="859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452" name="Oval 4"/>
                <p:cNvSpPr>
                  <a:spLocks noChangeArrowheads="1"/>
                </p:cNvSpPr>
                <p:nvPr/>
              </p:nvSpPr>
              <p:spPr bwMode="auto">
                <a:xfrm>
                  <a:off x="931" y="965"/>
                  <a:ext cx="110" cy="411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453" name="Rectangle 5"/>
                <p:cNvSpPr>
                  <a:spLocks noChangeArrowheads="1"/>
                </p:cNvSpPr>
                <p:nvPr/>
              </p:nvSpPr>
              <p:spPr bwMode="auto">
                <a:xfrm>
                  <a:off x="1153" y="344"/>
                  <a:ext cx="110" cy="51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3200">
                    <a:solidFill>
                      <a:srgbClr val="CCECFF"/>
                    </a:solidFill>
                  </a:endParaRPr>
                </a:p>
              </p:txBody>
            </p:sp>
            <p:sp>
              <p:nvSpPr>
                <p:cNvPr id="232454" name="Line 6"/>
                <p:cNvSpPr>
                  <a:spLocks noChangeShapeType="1"/>
                </p:cNvSpPr>
                <p:nvPr/>
              </p:nvSpPr>
              <p:spPr bwMode="auto">
                <a:xfrm>
                  <a:off x="1207" y="856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455" name="Oval 7"/>
                <p:cNvSpPr>
                  <a:spLocks noChangeArrowheads="1"/>
                </p:cNvSpPr>
                <p:nvPr/>
              </p:nvSpPr>
              <p:spPr bwMode="auto">
                <a:xfrm>
                  <a:off x="1153" y="962"/>
                  <a:ext cx="110" cy="411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465" name="Oval 17"/>
                <p:cNvSpPr>
                  <a:spLocks noChangeArrowheads="1"/>
                </p:cNvSpPr>
                <p:nvPr/>
              </p:nvSpPr>
              <p:spPr bwMode="auto">
                <a:xfrm>
                  <a:off x="345" y="299"/>
                  <a:ext cx="146" cy="18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466" name="Oval 18"/>
                <p:cNvSpPr>
                  <a:spLocks noChangeArrowheads="1"/>
                </p:cNvSpPr>
                <p:nvPr/>
              </p:nvSpPr>
              <p:spPr bwMode="auto">
                <a:xfrm>
                  <a:off x="342" y="485"/>
                  <a:ext cx="146" cy="18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467" name="Oval 19"/>
                <p:cNvSpPr>
                  <a:spLocks noChangeArrowheads="1"/>
                </p:cNvSpPr>
                <p:nvPr/>
              </p:nvSpPr>
              <p:spPr bwMode="auto">
                <a:xfrm>
                  <a:off x="342" y="656"/>
                  <a:ext cx="146" cy="18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468" name="Oval 20"/>
                <p:cNvSpPr>
                  <a:spLocks noChangeArrowheads="1"/>
                </p:cNvSpPr>
                <p:nvPr/>
              </p:nvSpPr>
              <p:spPr bwMode="auto">
                <a:xfrm>
                  <a:off x="361" y="971"/>
                  <a:ext cx="110" cy="411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469" name="Line 21"/>
                <p:cNvSpPr>
                  <a:spLocks noChangeShapeType="1"/>
                </p:cNvSpPr>
                <p:nvPr/>
              </p:nvSpPr>
              <p:spPr bwMode="auto">
                <a:xfrm>
                  <a:off x="415" y="847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48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99" y="84"/>
                  <a:ext cx="45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fr-FR" sz="1800" b="1"/>
                    <a:t>IL1R</a:t>
                  </a:r>
                </a:p>
              </p:txBody>
            </p:sp>
            <p:sp>
              <p:nvSpPr>
                <p:cNvPr id="23248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34" y="104"/>
                  <a:ext cx="4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fr-FR" sz="1800" b="1"/>
                    <a:t>TLR2</a:t>
                  </a:r>
                </a:p>
              </p:txBody>
            </p:sp>
            <p:sp>
              <p:nvSpPr>
                <p:cNvPr id="23248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229" y="439"/>
                  <a:ext cx="688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fr-FR" sz="1800" b="1"/>
                    <a:t>TLR1 </a:t>
                  </a:r>
                </a:p>
                <a:p>
                  <a:r>
                    <a:rPr lang="fr-FR" sz="1800" b="1"/>
                    <a:t>ou TLR6</a:t>
                  </a:r>
                </a:p>
              </p:txBody>
            </p:sp>
            <p:sp>
              <p:nvSpPr>
                <p:cNvPr id="232459" name="Rectangle 11"/>
                <p:cNvSpPr>
                  <a:spLocks noChangeArrowheads="1"/>
                </p:cNvSpPr>
                <p:nvPr/>
              </p:nvSpPr>
              <p:spPr bwMode="auto">
                <a:xfrm>
                  <a:off x="2029" y="338"/>
                  <a:ext cx="110" cy="51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3200">
                    <a:solidFill>
                      <a:srgbClr val="CCECFF"/>
                    </a:solidFill>
                  </a:endParaRPr>
                </a:p>
              </p:txBody>
            </p:sp>
            <p:sp>
              <p:nvSpPr>
                <p:cNvPr id="232460" name="Line 12"/>
                <p:cNvSpPr>
                  <a:spLocks noChangeShapeType="1"/>
                </p:cNvSpPr>
                <p:nvPr/>
              </p:nvSpPr>
              <p:spPr bwMode="auto">
                <a:xfrm>
                  <a:off x="2083" y="850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461" name="Oval 13"/>
                <p:cNvSpPr>
                  <a:spLocks noChangeArrowheads="1"/>
                </p:cNvSpPr>
                <p:nvPr/>
              </p:nvSpPr>
              <p:spPr bwMode="auto">
                <a:xfrm>
                  <a:off x="2029" y="956"/>
                  <a:ext cx="110" cy="411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48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827" y="98"/>
                  <a:ext cx="4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fr-FR" sz="1800" b="1"/>
                    <a:t>TLR5</a:t>
                  </a:r>
                </a:p>
              </p:txBody>
            </p:sp>
            <p:sp>
              <p:nvSpPr>
                <p:cNvPr id="232456" name="Rectangle 8"/>
                <p:cNvSpPr>
                  <a:spLocks noChangeArrowheads="1"/>
                </p:cNvSpPr>
                <p:nvPr/>
              </p:nvSpPr>
              <p:spPr bwMode="auto">
                <a:xfrm>
                  <a:off x="2824" y="341"/>
                  <a:ext cx="110" cy="51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3200">
                    <a:solidFill>
                      <a:srgbClr val="CCECFF"/>
                    </a:solidFill>
                  </a:endParaRPr>
                </a:p>
              </p:txBody>
            </p:sp>
            <p:sp>
              <p:nvSpPr>
                <p:cNvPr id="232457" name="Line 9"/>
                <p:cNvSpPr>
                  <a:spLocks noChangeShapeType="1"/>
                </p:cNvSpPr>
                <p:nvPr/>
              </p:nvSpPr>
              <p:spPr bwMode="auto">
                <a:xfrm>
                  <a:off x="2878" y="853"/>
                  <a:ext cx="0" cy="13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458" name="Oval 10"/>
                <p:cNvSpPr>
                  <a:spLocks noChangeArrowheads="1"/>
                </p:cNvSpPr>
                <p:nvPr/>
              </p:nvSpPr>
              <p:spPr bwMode="auto">
                <a:xfrm>
                  <a:off x="2824" y="959"/>
                  <a:ext cx="110" cy="411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2549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2611" y="90"/>
                  <a:ext cx="4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fr-FR" sz="1800" b="1"/>
                    <a:t>TLR4</a:t>
                  </a:r>
                </a:p>
              </p:txBody>
            </p:sp>
          </p:grpSp>
          <p:grpSp>
            <p:nvGrpSpPr>
              <p:cNvPr id="23" name="Group 212"/>
              <p:cNvGrpSpPr>
                <a:grpSpLocks/>
              </p:cNvGrpSpPr>
              <p:nvPr/>
            </p:nvGrpSpPr>
            <p:grpSpPr bwMode="auto">
              <a:xfrm>
                <a:off x="3945" y="645"/>
                <a:ext cx="1785" cy="1283"/>
                <a:chOff x="3945" y="645"/>
                <a:chExt cx="1785" cy="1283"/>
              </a:xfrm>
            </p:grpSpPr>
            <p:grpSp>
              <p:nvGrpSpPr>
                <p:cNvPr id="24" name="Group 126"/>
                <p:cNvGrpSpPr>
                  <a:grpSpLocks/>
                </p:cNvGrpSpPr>
                <p:nvPr/>
              </p:nvGrpSpPr>
              <p:grpSpPr bwMode="auto">
                <a:xfrm rot="-8230701">
                  <a:off x="5235" y="1011"/>
                  <a:ext cx="495" cy="880"/>
                  <a:chOff x="4373" y="1128"/>
                  <a:chExt cx="495" cy="880"/>
                </a:xfrm>
              </p:grpSpPr>
              <p:sp>
                <p:nvSpPr>
                  <p:cNvPr id="232478" name="Rectangle 30"/>
                  <p:cNvSpPr>
                    <a:spLocks noChangeArrowheads="1"/>
                  </p:cNvSpPr>
                  <p:nvPr/>
                </p:nvSpPr>
                <p:spPr bwMode="auto">
                  <a:xfrm rot="8236899">
                    <a:off x="4758" y="1496"/>
                    <a:ext cx="110" cy="51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3200">
                      <a:solidFill>
                        <a:srgbClr val="CCECFF"/>
                      </a:solidFill>
                    </a:endParaRPr>
                  </a:p>
                </p:txBody>
              </p:sp>
              <p:sp>
                <p:nvSpPr>
                  <p:cNvPr id="232479" name="Line 31"/>
                  <p:cNvSpPr>
                    <a:spLocks noChangeShapeType="1"/>
                  </p:cNvSpPr>
                  <p:nvPr/>
                </p:nvSpPr>
                <p:spPr bwMode="auto">
                  <a:xfrm rot="8236899">
                    <a:off x="4593" y="1447"/>
                    <a:ext cx="1" cy="13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2480" name="Oval 32"/>
                  <p:cNvSpPr>
                    <a:spLocks noChangeArrowheads="1"/>
                  </p:cNvSpPr>
                  <p:nvPr/>
                </p:nvSpPr>
                <p:spPr bwMode="auto">
                  <a:xfrm rot="8236899">
                    <a:off x="4373" y="1128"/>
                    <a:ext cx="110" cy="411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3249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5190" y="681"/>
                  <a:ext cx="4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fr-FR" sz="1800" b="1"/>
                    <a:t>TLR3</a:t>
                  </a:r>
                </a:p>
              </p:txBody>
            </p:sp>
            <p:grpSp>
              <p:nvGrpSpPr>
                <p:cNvPr id="25" name="Group 127"/>
                <p:cNvGrpSpPr>
                  <a:grpSpLocks/>
                </p:cNvGrpSpPr>
                <p:nvPr/>
              </p:nvGrpSpPr>
              <p:grpSpPr bwMode="auto">
                <a:xfrm rot="-6411300">
                  <a:off x="4291" y="1290"/>
                  <a:ext cx="1007" cy="269"/>
                  <a:chOff x="3786" y="2076"/>
                  <a:chExt cx="1007" cy="269"/>
                </a:xfrm>
              </p:grpSpPr>
              <p:sp>
                <p:nvSpPr>
                  <p:cNvPr id="232472" name="Rectangle 24"/>
                  <p:cNvSpPr>
                    <a:spLocks noChangeArrowheads="1"/>
                  </p:cNvSpPr>
                  <p:nvPr/>
                </p:nvSpPr>
                <p:spPr bwMode="auto">
                  <a:xfrm rot="6378142">
                    <a:off x="4482" y="2034"/>
                    <a:ext cx="110" cy="512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3200">
                      <a:solidFill>
                        <a:srgbClr val="CCECFF"/>
                      </a:solidFill>
                    </a:endParaRPr>
                  </a:p>
                </p:txBody>
              </p:sp>
              <p:sp>
                <p:nvSpPr>
                  <p:cNvPr id="232473" name="Line 25"/>
                  <p:cNvSpPr>
                    <a:spLocks noChangeShapeType="1"/>
                  </p:cNvSpPr>
                  <p:nvPr/>
                </p:nvSpPr>
                <p:spPr bwMode="auto">
                  <a:xfrm rot="6378142">
                    <a:off x="4226" y="2133"/>
                    <a:ext cx="1" cy="13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2474" name="Oval 26"/>
                  <p:cNvSpPr>
                    <a:spLocks noChangeArrowheads="1"/>
                  </p:cNvSpPr>
                  <p:nvPr/>
                </p:nvSpPr>
                <p:spPr bwMode="auto">
                  <a:xfrm rot="6378142">
                    <a:off x="3937" y="1925"/>
                    <a:ext cx="110" cy="411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" name="Group 128"/>
                <p:cNvGrpSpPr>
                  <a:grpSpLocks/>
                </p:cNvGrpSpPr>
                <p:nvPr/>
              </p:nvGrpSpPr>
              <p:grpSpPr bwMode="auto">
                <a:xfrm rot="-1098565">
                  <a:off x="4036" y="929"/>
                  <a:ext cx="293" cy="999"/>
                  <a:chOff x="4693" y="2644"/>
                  <a:chExt cx="293" cy="999"/>
                </a:xfrm>
              </p:grpSpPr>
              <p:sp>
                <p:nvSpPr>
                  <p:cNvPr id="232475" name="Rectangle 27"/>
                  <p:cNvSpPr>
                    <a:spLocks noChangeArrowheads="1"/>
                  </p:cNvSpPr>
                  <p:nvPr/>
                </p:nvSpPr>
                <p:spPr bwMode="auto">
                  <a:xfrm rot="1131938">
                    <a:off x="4876" y="2644"/>
                    <a:ext cx="110" cy="512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3200">
                      <a:solidFill>
                        <a:srgbClr val="CCECFF"/>
                      </a:solidFill>
                    </a:endParaRPr>
                  </a:p>
                </p:txBody>
              </p:sp>
              <p:sp>
                <p:nvSpPr>
                  <p:cNvPr id="232476" name="Line 28"/>
                  <p:cNvSpPr>
                    <a:spLocks noChangeShapeType="1"/>
                  </p:cNvSpPr>
                  <p:nvPr/>
                </p:nvSpPr>
                <p:spPr bwMode="auto">
                  <a:xfrm rot="1131938">
                    <a:off x="4826" y="3139"/>
                    <a:ext cx="1" cy="13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2477" name="Oval 29"/>
                  <p:cNvSpPr>
                    <a:spLocks noChangeArrowheads="1"/>
                  </p:cNvSpPr>
                  <p:nvPr/>
                </p:nvSpPr>
                <p:spPr bwMode="auto">
                  <a:xfrm rot="1131938">
                    <a:off x="4693" y="3232"/>
                    <a:ext cx="110" cy="411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3248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945" y="660"/>
                  <a:ext cx="4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fr-FR" sz="1800" b="1"/>
                    <a:t>TLR7</a:t>
                  </a:r>
                </a:p>
              </p:txBody>
            </p:sp>
            <p:sp>
              <p:nvSpPr>
                <p:cNvPr id="23249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4547" y="645"/>
                  <a:ext cx="47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fr-FR" sz="1800" b="1"/>
                    <a:t>TLR9</a:t>
                  </a:r>
                </a:p>
              </p:txBody>
            </p:sp>
          </p:grpSp>
        </p:grpSp>
        <p:sp>
          <p:nvSpPr>
            <p:cNvPr id="232662" name="Text Box 214"/>
            <p:cNvSpPr txBox="1">
              <a:spLocks noChangeArrowheads="1"/>
            </p:cNvSpPr>
            <p:nvPr/>
          </p:nvSpPr>
          <p:spPr bwMode="auto">
            <a:xfrm>
              <a:off x="3284" y="661"/>
              <a:ext cx="32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000" b="1"/>
                <a:t>mp</a:t>
              </a:r>
            </a:p>
          </p:txBody>
        </p:sp>
      </p:grpSp>
      <p:sp>
        <p:nvSpPr>
          <p:cNvPr id="232675" name="Text Box 227"/>
          <p:cNvSpPr txBox="1">
            <a:spLocks noChangeArrowheads="1"/>
          </p:cNvSpPr>
          <p:nvPr/>
        </p:nvSpPr>
        <p:spPr bwMode="auto">
          <a:xfrm>
            <a:off x="2203450" y="1660525"/>
            <a:ext cx="5667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TIR</a:t>
            </a:r>
          </a:p>
        </p:txBody>
      </p:sp>
      <p:sp>
        <p:nvSpPr>
          <p:cNvPr id="232676" name="Text Box 228"/>
          <p:cNvSpPr txBox="1">
            <a:spLocks noChangeArrowheads="1"/>
          </p:cNvSpPr>
          <p:nvPr/>
        </p:nvSpPr>
        <p:spPr bwMode="auto">
          <a:xfrm>
            <a:off x="6846888" y="2530475"/>
            <a:ext cx="5667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TIR</a:t>
            </a:r>
          </a:p>
        </p:txBody>
      </p:sp>
      <p:grpSp>
        <p:nvGrpSpPr>
          <p:cNvPr id="27" name="Group 226"/>
          <p:cNvGrpSpPr>
            <a:grpSpLocks/>
          </p:cNvGrpSpPr>
          <p:nvPr/>
        </p:nvGrpSpPr>
        <p:grpSpPr bwMode="auto">
          <a:xfrm>
            <a:off x="4478338" y="3017838"/>
            <a:ext cx="4379912" cy="2641600"/>
            <a:chOff x="2821" y="1901"/>
            <a:chExt cx="2759" cy="1664"/>
          </a:xfrm>
        </p:grpSpPr>
        <p:sp>
          <p:nvSpPr>
            <p:cNvPr id="232565" name="Line 117"/>
            <p:cNvSpPr>
              <a:spLocks noChangeShapeType="1"/>
            </p:cNvSpPr>
            <p:nvPr/>
          </p:nvSpPr>
          <p:spPr bwMode="auto">
            <a:xfrm flipH="1">
              <a:off x="3317" y="1901"/>
              <a:ext cx="8" cy="129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8" name="Group 225"/>
            <p:cNvGrpSpPr>
              <a:grpSpLocks/>
            </p:cNvGrpSpPr>
            <p:nvPr/>
          </p:nvGrpSpPr>
          <p:grpSpPr bwMode="auto">
            <a:xfrm>
              <a:off x="2821" y="2236"/>
              <a:ext cx="2759" cy="1329"/>
              <a:chOff x="2821" y="2236"/>
              <a:chExt cx="2759" cy="1329"/>
            </a:xfrm>
          </p:grpSpPr>
          <p:grpSp>
            <p:nvGrpSpPr>
              <p:cNvPr id="29" name="Group 222"/>
              <p:cNvGrpSpPr>
                <a:grpSpLocks/>
              </p:cNvGrpSpPr>
              <p:nvPr/>
            </p:nvGrpSpPr>
            <p:grpSpPr bwMode="auto">
              <a:xfrm>
                <a:off x="2821" y="3164"/>
                <a:ext cx="2759" cy="401"/>
                <a:chOff x="2821" y="3164"/>
                <a:chExt cx="2759" cy="401"/>
              </a:xfrm>
            </p:grpSpPr>
            <p:grpSp>
              <p:nvGrpSpPr>
                <p:cNvPr id="30" name="Group 109"/>
                <p:cNvGrpSpPr>
                  <a:grpSpLocks/>
                </p:cNvGrpSpPr>
                <p:nvPr/>
              </p:nvGrpSpPr>
              <p:grpSpPr bwMode="auto">
                <a:xfrm>
                  <a:off x="2821" y="3199"/>
                  <a:ext cx="805" cy="366"/>
                  <a:chOff x="1837" y="3209"/>
                  <a:chExt cx="805" cy="238"/>
                </a:xfrm>
              </p:grpSpPr>
              <p:sp>
                <p:nvSpPr>
                  <p:cNvPr id="232552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217"/>
                    <a:ext cx="805" cy="20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2554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2" y="3209"/>
                    <a:ext cx="424" cy="23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b="1"/>
                      <a:t>IRF3</a:t>
                    </a:r>
                  </a:p>
                  <a:p>
                    <a:r>
                      <a:rPr lang="fr-FR" b="1"/>
                      <a:t>IRF7</a:t>
                    </a:r>
                  </a:p>
                </p:txBody>
              </p:sp>
            </p:grpSp>
            <p:grpSp>
              <p:nvGrpSpPr>
                <p:cNvPr id="31" name="Group 133"/>
                <p:cNvGrpSpPr>
                  <a:grpSpLocks/>
                </p:cNvGrpSpPr>
                <p:nvPr/>
              </p:nvGrpSpPr>
              <p:grpSpPr bwMode="auto">
                <a:xfrm>
                  <a:off x="4775" y="3164"/>
                  <a:ext cx="805" cy="366"/>
                  <a:chOff x="1837" y="3209"/>
                  <a:chExt cx="805" cy="238"/>
                </a:xfrm>
              </p:grpSpPr>
              <p:sp>
                <p:nvSpPr>
                  <p:cNvPr id="232582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217"/>
                    <a:ext cx="805" cy="20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2583" name="Text Box 1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2" y="3209"/>
                    <a:ext cx="424" cy="238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b="1"/>
                      <a:t>IRF3</a:t>
                    </a:r>
                  </a:p>
                  <a:p>
                    <a:r>
                      <a:rPr lang="fr-FR" b="1"/>
                      <a:t>IRF7</a:t>
                    </a:r>
                  </a:p>
                </p:txBody>
              </p:sp>
            </p:grpSp>
          </p:grpSp>
          <p:sp>
            <p:nvSpPr>
              <p:cNvPr id="232602" name="Line 154"/>
              <p:cNvSpPr>
                <a:spLocks noChangeShapeType="1"/>
              </p:cNvSpPr>
              <p:nvPr/>
            </p:nvSpPr>
            <p:spPr bwMode="auto">
              <a:xfrm flipH="1">
                <a:off x="5284" y="2247"/>
                <a:ext cx="154" cy="92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2606" name="Line 158"/>
              <p:cNvSpPr>
                <a:spLocks noChangeShapeType="1"/>
              </p:cNvSpPr>
              <p:nvPr/>
            </p:nvSpPr>
            <p:spPr bwMode="auto">
              <a:xfrm>
                <a:off x="4549" y="2236"/>
                <a:ext cx="522" cy="86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12"/>
          <p:cNvSpPr>
            <a:spLocks noChangeArrowheads="1"/>
          </p:cNvSpPr>
          <p:nvPr/>
        </p:nvSpPr>
        <p:spPr bwMode="auto">
          <a:xfrm>
            <a:off x="250825" y="3500438"/>
            <a:ext cx="865188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00113" y="404813"/>
            <a:ext cx="705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solidFill>
                  <a:srgbClr val="3366CC"/>
                </a:solidFill>
                <a:latin typeface="Palatino Linotype" pitchFamily="18" charset="0"/>
              </a:rPr>
              <a:t>CONSEQUENCES DE L’ACTIVATION DU </a:t>
            </a:r>
            <a:r>
              <a:rPr lang="fr-FR" sz="2400" b="1">
                <a:solidFill>
                  <a:srgbClr val="FF3300"/>
                </a:solidFill>
                <a:latin typeface="Palatino Linotype" pitchFamily="18" charset="0"/>
              </a:rPr>
              <a:t>TLR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555875" y="1700213"/>
            <a:ext cx="508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3366CC"/>
                </a:solidFill>
              </a:rPr>
              <a:t>Production de peptides antimicrobiens</a:t>
            </a:r>
            <a:r>
              <a:rPr lang="fr-FR"/>
              <a:t> (</a:t>
            </a:r>
            <a:r>
              <a:rPr lang="fr-FR">
                <a:solidFill>
                  <a:srgbClr val="FF3300"/>
                </a:solidFill>
              </a:rPr>
              <a:t>défense</a:t>
            </a:r>
            <a:r>
              <a:rPr lang="fr-FR"/>
              <a:t>)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555875" y="2781300"/>
            <a:ext cx="619283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3366CC"/>
                </a:solidFill>
              </a:rPr>
              <a:t>Production de cytokines</a:t>
            </a:r>
          </a:p>
          <a:p>
            <a:pPr>
              <a:buFontTx/>
              <a:buChar char="•"/>
            </a:pPr>
            <a:r>
              <a:rPr lang="fr-FR" sz="1600"/>
              <a:t> action sur les vaisseaux (</a:t>
            </a:r>
            <a:r>
              <a:rPr lang="fr-FR" sz="1600">
                <a:solidFill>
                  <a:srgbClr val="FF3300"/>
                </a:solidFill>
              </a:rPr>
              <a:t>inflammation</a:t>
            </a:r>
            <a:r>
              <a:rPr lang="fr-FR" sz="1600"/>
              <a:t>)</a:t>
            </a:r>
          </a:p>
          <a:p>
            <a:pPr>
              <a:buFontTx/>
              <a:buChar char="•"/>
            </a:pPr>
            <a:r>
              <a:rPr lang="fr-FR" sz="1600"/>
              <a:t> action sur les hépatocytes</a:t>
            </a:r>
          </a:p>
          <a:p>
            <a:pPr lvl="1">
              <a:buFontTx/>
              <a:buChar char="-"/>
            </a:pPr>
            <a:r>
              <a:rPr lang="fr-FR" sz="1600"/>
              <a:t> Production de Mannose Binding Protein (MBP-Collectines) avec activation du système du complément (</a:t>
            </a:r>
            <a:r>
              <a:rPr lang="fr-FR" sz="1600">
                <a:solidFill>
                  <a:srgbClr val="FF3300"/>
                </a:solidFill>
              </a:rPr>
              <a:t>défense et inflammation</a:t>
            </a:r>
            <a:r>
              <a:rPr lang="fr-FR" sz="1600"/>
              <a:t>)</a:t>
            </a:r>
          </a:p>
          <a:p>
            <a:pPr lvl="1">
              <a:buFontTx/>
              <a:buChar char="-"/>
            </a:pPr>
            <a:r>
              <a:rPr lang="fr-FR" sz="1600"/>
              <a:t> Production de C-Reactive-Protein (CRP-pentraxines) opsonisation et activation du complément (</a:t>
            </a:r>
            <a:r>
              <a:rPr lang="fr-FR" sz="1600">
                <a:solidFill>
                  <a:srgbClr val="FF3300"/>
                </a:solidFill>
              </a:rPr>
              <a:t>défense et inflammation</a:t>
            </a:r>
            <a:r>
              <a:rPr lang="fr-FR" sz="1600"/>
              <a:t>)</a:t>
            </a:r>
          </a:p>
          <a:p>
            <a:pPr lvl="1"/>
            <a:endParaRPr lang="fr-FR" sz="1600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627313" y="5445125"/>
            <a:ext cx="6092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3366CC"/>
                </a:solidFill>
              </a:rPr>
              <a:t>Expression de nouveaux marqueurs de membrane</a:t>
            </a:r>
          </a:p>
          <a:p>
            <a:pPr>
              <a:buFontTx/>
              <a:buChar char="•"/>
            </a:pPr>
            <a:r>
              <a:rPr lang="fr-FR"/>
              <a:t> favorise la communication cellulaire (</a:t>
            </a:r>
            <a:r>
              <a:rPr lang="fr-FR">
                <a:solidFill>
                  <a:srgbClr val="FF3300"/>
                </a:solidFill>
              </a:rPr>
              <a:t>réponse adaptative</a:t>
            </a:r>
            <a:r>
              <a:rPr lang="fr-FR"/>
              <a:t>)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23850" y="3573463"/>
            <a:ext cx="66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3366CC"/>
                </a:solidFill>
              </a:rPr>
              <a:t>TLR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1187450" y="2205038"/>
            <a:ext cx="12239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1187450" y="3789363"/>
            <a:ext cx="1223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1187450" y="4005263"/>
            <a:ext cx="1296988" cy="143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323850" y="19161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3300"/>
                </a:solidFill>
              </a:rPr>
              <a:t>Défense</a:t>
            </a: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323850" y="2781300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3300"/>
                </a:solidFill>
              </a:rPr>
              <a:t>Inflammation</a:t>
            </a: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250825" y="4581525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3300"/>
                </a:solidFill>
              </a:rPr>
              <a:t>Effet adjuvant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8" grpId="0"/>
      <p:bldP spid="59399" grpId="0"/>
      <p:bldP spid="59401" grpId="0" animBg="1"/>
      <p:bldP spid="59402" grpId="0" animBg="1"/>
      <p:bldP spid="5940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4294967295"/>
          </p:nvPr>
        </p:nvSpPr>
        <p:spPr>
          <a:xfrm>
            <a:off x="609600" y="1214422"/>
            <a:ext cx="7924800" cy="45005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Lorsqu’un pathogène est reconnu par un macrophage au niveau du tissu, ce dernier va sécrété des protéines inflammatoires qui activeront et recruteront d’autres cellules de l’immunité au niveau du site d’infection.</a:t>
            </a: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Ces protéines sont appelées Interleukines (IL) car elles permettent (notamment) une communication entre les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leukocytes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200" dirty="0" smtClean="0">
                <a:latin typeface="Arial" pitchFamily="34" charset="0"/>
                <a:cs typeface="Arial" pitchFamily="34" charset="0"/>
              </a:rPr>
              <a:t>Il y a 2 grandes classes de protéines:</a:t>
            </a:r>
          </a:p>
          <a:p>
            <a:pPr lvl="1" algn="just"/>
            <a:r>
              <a:rPr lang="fr-FR" sz="2200" dirty="0" smtClean="0">
                <a:latin typeface="Arial" pitchFamily="34" charset="0"/>
                <a:cs typeface="Arial" pitchFamily="34" charset="0"/>
              </a:rPr>
              <a:t>Les Cytokines : communication intercellulaire, activation, recrutement et différenciation des cellules immunitaires</a:t>
            </a:r>
          </a:p>
          <a:p>
            <a:pPr lvl="1" algn="just"/>
            <a:r>
              <a:rPr lang="fr-FR" sz="2200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Chimiokines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: sont des cytokines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chimioattractantes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. Elles attirent donc les cellules immunitaires par chimiotactisme</a:t>
            </a:r>
            <a:endParaRPr lang="fr-F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 anchor="ctr" anchorCtr="0"/>
          <a:lstStyle/>
          <a:p>
            <a:pPr algn="ctr"/>
            <a:r>
              <a:rPr lang="en-US" sz="2400" b="1" cap="none" dirty="0" smtClean="0">
                <a:solidFill>
                  <a:srgbClr val="C00000"/>
                </a:solidFill>
              </a:rPr>
              <a:t>La </a:t>
            </a:r>
            <a:r>
              <a:rPr lang="en-US" sz="2400" b="1" cap="none" dirty="0" err="1" smtClean="0">
                <a:solidFill>
                  <a:srgbClr val="C00000"/>
                </a:solidFill>
              </a:rPr>
              <a:t>réponse</a:t>
            </a:r>
            <a:r>
              <a:rPr lang="en-US" sz="2400" b="1" cap="none" dirty="0" smtClean="0">
                <a:solidFill>
                  <a:srgbClr val="C00000"/>
                </a:solidFill>
              </a:rPr>
              <a:t> non </a:t>
            </a:r>
            <a:r>
              <a:rPr lang="en-US" sz="2400" b="1" cap="none" dirty="0" err="1" smtClean="0">
                <a:solidFill>
                  <a:srgbClr val="C00000"/>
                </a:solidFill>
              </a:rPr>
              <a:t>adaptative</a:t>
            </a:r>
            <a:r>
              <a:rPr lang="en-US" sz="2400" b="1" cap="none" dirty="0" smtClean="0">
                <a:solidFill>
                  <a:srgbClr val="C00000"/>
                </a:solidFill>
              </a:rPr>
              <a:t> </a:t>
            </a:r>
            <a:r>
              <a:rPr lang="en-US" sz="2400" b="1" cap="none" dirty="0" err="1" smtClean="0">
                <a:solidFill>
                  <a:srgbClr val="C00000"/>
                </a:solidFill>
              </a:rPr>
              <a:t>précoce</a:t>
            </a:r>
            <a:r>
              <a:rPr lang="en-US" sz="2400" b="1" cap="none" dirty="0" smtClean="0">
                <a:solidFill>
                  <a:srgbClr val="C00000"/>
                </a:solidFill>
              </a:rPr>
              <a:t>: </a:t>
            </a:r>
            <a:r>
              <a:rPr lang="en-US" sz="2400" b="1" cap="none" dirty="0" err="1" smtClean="0">
                <a:solidFill>
                  <a:srgbClr val="C00000"/>
                </a:solidFill>
              </a:rPr>
              <a:t>L’inflammation</a:t>
            </a:r>
            <a:endParaRPr lang="en-US" sz="2400" b="1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928670"/>
            <a:ext cx="9143999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71670" y="285728"/>
            <a:ext cx="5091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Réponse non adaptative </a:t>
            </a:r>
            <a:r>
              <a:rPr lang="fr-FR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précose</a:t>
            </a:r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850112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428604"/>
            <a:ext cx="7858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Participation d’autres cellules dans la réponse innée</a:t>
            </a:r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82153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429684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8604"/>
            <a:ext cx="664373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612845"/>
            <a:ext cx="73581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i="1" dirty="0" smtClean="0">
                <a:latin typeface="Arial" pitchFamily="34" charset="0"/>
                <a:cs typeface="Arial" pitchFamily="34" charset="0"/>
              </a:rPr>
              <a:t>Les  Interférons</a:t>
            </a:r>
          </a:p>
          <a:p>
            <a:pPr algn="just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1. Les interférons de type I (a, b, w, t)</a:t>
            </a: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• cellules productrices: cellules infectées par certains</a:t>
            </a: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virus.</a:t>
            </a: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• effets: inhibition de plusieurs étapes du cycle viral</a:t>
            </a: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(entrée, traduction, sortie).</a:t>
            </a: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• application thérapeutique antivirale (VHC, VIH,</a:t>
            </a: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herpès-zona, papillomavirus).</a:t>
            </a:r>
          </a:p>
          <a:p>
            <a:pPr algn="just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2. Les interférons de type II (g)</a:t>
            </a: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• cellules productrices: cellules Th1, cellules NK,</a:t>
            </a: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cellules T CD8+</a:t>
            </a: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• effets: activation des macrophages, de cellules T</a:t>
            </a: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cytotoxiques, des cellules Th1 et des PNE.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8072493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643050"/>
            <a:ext cx="89154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-"/>
            </a:pPr>
            <a:r>
              <a:rPr lang="fr-FR" sz="1800" b="1" u="sng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spécificité </a:t>
            </a:r>
            <a:r>
              <a:rPr lang="fr-FR" sz="2000" b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:  réponse adaptée à chaque agent infectieux (à un Ag </a:t>
            </a:r>
          </a:p>
          <a:p>
            <a:pPr algn="just"/>
            <a:r>
              <a:rPr lang="fr-FR" sz="2000" b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donné correspond un </a:t>
            </a:r>
            <a:r>
              <a:rPr lang="fr-FR" sz="2000" b="1" dirty="0" err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Ac</a:t>
            </a:r>
            <a:r>
              <a:rPr lang="fr-FR" sz="2000" b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déterminé)</a:t>
            </a:r>
          </a:p>
          <a:p>
            <a:pPr algn="just"/>
            <a:endParaRPr lang="fr-FR" sz="2000" b="1" dirty="0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fr-FR" sz="2000" b="1" u="sng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diversité </a:t>
            </a:r>
            <a:r>
              <a:rPr lang="fr-FR" sz="2000" b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: capacité du SI à réagir à des millions d’Ag différents, grâce</a:t>
            </a:r>
          </a:p>
          <a:p>
            <a:pPr algn="just"/>
            <a:r>
              <a:rPr lang="fr-FR" sz="2000" b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au fait qu’il possède une variété considérable de pop. lymphocytaires </a:t>
            </a:r>
          </a:p>
          <a:p>
            <a:pPr algn="just"/>
            <a:r>
              <a:rPr lang="fr-FR" sz="2000" b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(ou répertoire), dont chacune est capable de combattre un Ag donné</a:t>
            </a:r>
          </a:p>
          <a:p>
            <a:pPr algn="just"/>
            <a:endParaRPr lang="fr-FR" sz="2000" b="1" dirty="0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fr-FR" sz="2000" b="1" u="sng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reconnaissance du soi et du </a:t>
            </a:r>
            <a:r>
              <a:rPr lang="fr-FR" sz="2000" b="1" u="sng" dirty="0" err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non-soi</a:t>
            </a:r>
            <a:r>
              <a:rPr lang="fr-FR" sz="2000" b="1" u="sng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: </a:t>
            </a:r>
            <a:r>
              <a:rPr lang="fr-FR" sz="2000" b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capacité du SI à distinguer</a:t>
            </a:r>
            <a:r>
              <a:rPr lang="fr-FR" sz="2000" b="1" u="sng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les</a:t>
            </a:r>
          </a:p>
          <a:p>
            <a:pPr algn="just"/>
            <a:r>
              <a:rPr lang="fr-FR" sz="2000" b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molécules du soi et du </a:t>
            </a:r>
            <a:r>
              <a:rPr lang="fr-FR" sz="2000" b="1" dirty="0" err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non-soi</a:t>
            </a:r>
            <a:r>
              <a:rPr lang="fr-FR" sz="2000" b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, capacité essentielle pour une bonne</a:t>
            </a:r>
          </a:p>
          <a:p>
            <a:pPr algn="just"/>
            <a:r>
              <a:rPr lang="fr-FR" sz="2000" b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initialisation de la réponse IS par les CPA</a:t>
            </a:r>
          </a:p>
          <a:p>
            <a:pPr algn="just"/>
            <a:endParaRPr lang="fr-FR" sz="2000" b="1" dirty="0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fr-FR" sz="2000" b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mémoire immunitaire</a:t>
            </a:r>
            <a:r>
              <a:rPr lang="fr-FR" sz="2000" b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: elle se distingue de l'INS par sa faculté de </a:t>
            </a:r>
          </a:p>
          <a:p>
            <a:pPr algn="just"/>
            <a:r>
              <a:rPr lang="fr-FR" sz="2000" b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conserver en mémoire le souvenir de la première agression. Une 2° </a:t>
            </a:r>
          </a:p>
          <a:p>
            <a:pPr algn="just"/>
            <a:r>
              <a:rPr lang="fr-FR" sz="2000" b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agression par le même Ag entraînera une réponse immunitaire plus</a:t>
            </a:r>
          </a:p>
          <a:p>
            <a:pPr algn="just"/>
            <a:r>
              <a:rPr lang="fr-FR" sz="2000" b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rapide, plus affine et plus intense (réaction "secondaire").</a:t>
            </a:r>
          </a:p>
          <a:p>
            <a:pPr algn="just"/>
            <a:r>
              <a:rPr lang="fr-FR" sz="1800" b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</a:t>
            </a:r>
            <a:endParaRPr lang="fr-FR" sz="18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-285776"/>
            <a:ext cx="8934450" cy="16065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II. L’immunité spécifique :</a:t>
            </a:r>
            <a:b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les caractéristiques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842968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57224" y="428604"/>
            <a:ext cx="7940675" cy="1260475"/>
          </a:xfrm>
          <a:prstGeom prst="rect">
            <a:avLst/>
          </a:prstGeom>
          <a:solidFill>
            <a:srgbClr val="FFCCCC"/>
          </a:solidFill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A. Les anticorps sont les armes moléculaires de la réponse acquise</a:t>
            </a:r>
          </a:p>
        </p:txBody>
      </p:sp>
      <p:sp>
        <p:nvSpPr>
          <p:cNvPr id="6" name="Text Box 4" descr="Bouquet"/>
          <p:cNvSpPr txBox="1">
            <a:spLocks noChangeArrowheads="1"/>
          </p:cNvSpPr>
          <p:nvPr/>
        </p:nvSpPr>
        <p:spPr bwMode="auto">
          <a:xfrm>
            <a:off x="571472" y="2357430"/>
            <a:ext cx="7966075" cy="1200329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Cette réponse permet la neutralisation de l’agent pathogène grâce à la sécrétions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d’anticorps circulants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permettant la formation de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complexes immuns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549275"/>
            <a:ext cx="4175125" cy="3816350"/>
            <a:chOff x="300" y="527"/>
            <a:chExt cx="1570" cy="1666"/>
          </a:xfrm>
        </p:grpSpPr>
        <p:sp>
          <p:nvSpPr>
            <p:cNvPr id="3104" name="Oval 5"/>
            <p:cNvSpPr>
              <a:spLocks noChangeArrowheads="1"/>
            </p:cNvSpPr>
            <p:nvPr/>
          </p:nvSpPr>
          <p:spPr bwMode="auto">
            <a:xfrm>
              <a:off x="567" y="890"/>
              <a:ext cx="952" cy="93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 rot="-2438189">
              <a:off x="431" y="754"/>
              <a:ext cx="272" cy="351"/>
              <a:chOff x="1429" y="2251"/>
              <a:chExt cx="717" cy="895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 rot="314485">
                <a:off x="1791" y="2251"/>
                <a:ext cx="355" cy="895"/>
                <a:chOff x="1794" y="2244"/>
                <a:chExt cx="355" cy="895"/>
              </a:xfrm>
            </p:grpSpPr>
            <p:sp>
              <p:nvSpPr>
                <p:cNvPr id="3158" name="Line 8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59" name="Line 9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60" name="AutoShape 10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 rot="21437524" flipH="1">
                <a:off x="1429" y="2251"/>
                <a:ext cx="318" cy="895"/>
                <a:chOff x="1794" y="2244"/>
                <a:chExt cx="355" cy="895"/>
              </a:xfrm>
            </p:grpSpPr>
            <p:sp>
              <p:nvSpPr>
                <p:cNvPr id="3155" name="Line 12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56" name="Line 13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57" name="AutoShape 14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975" y="527"/>
              <a:ext cx="272" cy="351"/>
              <a:chOff x="1429" y="2251"/>
              <a:chExt cx="717" cy="895"/>
            </a:xfrm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 rot="314485">
                <a:off x="1791" y="2251"/>
                <a:ext cx="355" cy="895"/>
                <a:chOff x="1794" y="2244"/>
                <a:chExt cx="355" cy="895"/>
              </a:xfrm>
            </p:grpSpPr>
            <p:sp>
              <p:nvSpPr>
                <p:cNvPr id="3150" name="Line 17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51" name="Line 18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52" name="AutoShape 19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 rot="21437524" flipH="1">
                <a:off x="1429" y="2251"/>
                <a:ext cx="318" cy="895"/>
                <a:chOff x="1794" y="2244"/>
                <a:chExt cx="355" cy="895"/>
              </a:xfrm>
            </p:grpSpPr>
            <p:sp>
              <p:nvSpPr>
                <p:cNvPr id="3147" name="Line 21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48" name="Line 22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49" name="AutoShape 23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3107" name="Oval 24"/>
            <p:cNvSpPr>
              <a:spLocks noChangeArrowheads="1"/>
            </p:cNvSpPr>
            <p:nvPr/>
          </p:nvSpPr>
          <p:spPr bwMode="auto">
            <a:xfrm>
              <a:off x="657" y="981"/>
              <a:ext cx="771" cy="77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8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839" y="1162"/>
              <a:ext cx="414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LB</a:t>
              </a:r>
            </a:p>
          </p:txBody>
        </p:sp>
        <p:grpSp>
          <p:nvGrpSpPr>
            <p:cNvPr id="9" name="Group 26"/>
            <p:cNvGrpSpPr>
              <a:grpSpLocks/>
            </p:cNvGrpSpPr>
            <p:nvPr/>
          </p:nvGrpSpPr>
          <p:grpSpPr bwMode="auto">
            <a:xfrm rot="-7089832">
              <a:off x="340" y="1480"/>
              <a:ext cx="272" cy="351"/>
              <a:chOff x="1429" y="2251"/>
              <a:chExt cx="717" cy="895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 rot="314485">
                <a:off x="1791" y="2251"/>
                <a:ext cx="355" cy="895"/>
                <a:chOff x="1794" y="2244"/>
                <a:chExt cx="355" cy="895"/>
              </a:xfrm>
            </p:grpSpPr>
            <p:sp>
              <p:nvSpPr>
                <p:cNvPr id="3142" name="Line 28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43" name="Line 29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44" name="AutoShape 30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1" name="Group 31"/>
              <p:cNvGrpSpPr>
                <a:grpSpLocks/>
              </p:cNvGrpSpPr>
              <p:nvPr/>
            </p:nvGrpSpPr>
            <p:grpSpPr bwMode="auto">
              <a:xfrm rot="21437524" flipH="1">
                <a:off x="1429" y="2251"/>
                <a:ext cx="318" cy="895"/>
                <a:chOff x="1794" y="2244"/>
                <a:chExt cx="355" cy="895"/>
              </a:xfrm>
            </p:grpSpPr>
            <p:sp>
              <p:nvSpPr>
                <p:cNvPr id="3139" name="Line 32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40" name="Line 33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41" name="AutoShape 34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2" name="Group 35"/>
            <p:cNvGrpSpPr>
              <a:grpSpLocks/>
            </p:cNvGrpSpPr>
            <p:nvPr/>
          </p:nvGrpSpPr>
          <p:grpSpPr bwMode="auto">
            <a:xfrm rot="6970344">
              <a:off x="1469" y="1530"/>
              <a:ext cx="272" cy="351"/>
              <a:chOff x="1429" y="2251"/>
              <a:chExt cx="717" cy="895"/>
            </a:xfrm>
          </p:grpSpPr>
          <p:grpSp>
            <p:nvGrpSpPr>
              <p:cNvPr id="13" name="Group 36"/>
              <p:cNvGrpSpPr>
                <a:grpSpLocks/>
              </p:cNvGrpSpPr>
              <p:nvPr/>
            </p:nvGrpSpPr>
            <p:grpSpPr bwMode="auto">
              <a:xfrm rot="314485">
                <a:off x="1791" y="2251"/>
                <a:ext cx="355" cy="895"/>
                <a:chOff x="1794" y="2244"/>
                <a:chExt cx="355" cy="895"/>
              </a:xfrm>
            </p:grpSpPr>
            <p:sp>
              <p:nvSpPr>
                <p:cNvPr id="3134" name="Line 37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35" name="Line 38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36" name="AutoShape 39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 rot="21437524" flipH="1">
                <a:off x="1429" y="2251"/>
                <a:ext cx="318" cy="895"/>
                <a:chOff x="1794" y="2244"/>
                <a:chExt cx="355" cy="895"/>
              </a:xfrm>
            </p:grpSpPr>
            <p:sp>
              <p:nvSpPr>
                <p:cNvPr id="3131" name="Line 41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32" name="Line 42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33" name="AutoShape 43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 rot="-10558668">
              <a:off x="793" y="1842"/>
              <a:ext cx="272" cy="351"/>
              <a:chOff x="1429" y="2251"/>
              <a:chExt cx="717" cy="895"/>
            </a:xfrm>
          </p:grpSpPr>
          <p:grpSp>
            <p:nvGrpSpPr>
              <p:cNvPr id="16" name="Group 45"/>
              <p:cNvGrpSpPr>
                <a:grpSpLocks/>
              </p:cNvGrpSpPr>
              <p:nvPr/>
            </p:nvGrpSpPr>
            <p:grpSpPr bwMode="auto">
              <a:xfrm rot="314485">
                <a:off x="1791" y="2251"/>
                <a:ext cx="355" cy="895"/>
                <a:chOff x="1794" y="2244"/>
                <a:chExt cx="355" cy="895"/>
              </a:xfrm>
            </p:grpSpPr>
            <p:sp>
              <p:nvSpPr>
                <p:cNvPr id="3126" name="Line 46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27" name="Line 47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28" name="AutoShape 48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7" name="Group 49"/>
              <p:cNvGrpSpPr>
                <a:grpSpLocks/>
              </p:cNvGrpSpPr>
              <p:nvPr/>
            </p:nvGrpSpPr>
            <p:grpSpPr bwMode="auto">
              <a:xfrm rot="21437524" flipH="1">
                <a:off x="1429" y="2251"/>
                <a:ext cx="318" cy="895"/>
                <a:chOff x="1794" y="2244"/>
                <a:chExt cx="355" cy="895"/>
              </a:xfrm>
            </p:grpSpPr>
            <p:sp>
              <p:nvSpPr>
                <p:cNvPr id="3123" name="Line 50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24" name="Line 51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25" name="AutoShape 52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8" name="Group 53"/>
            <p:cNvGrpSpPr>
              <a:grpSpLocks/>
            </p:cNvGrpSpPr>
            <p:nvPr/>
          </p:nvGrpSpPr>
          <p:grpSpPr bwMode="auto">
            <a:xfrm rot="3797349">
              <a:off x="1559" y="986"/>
              <a:ext cx="272" cy="351"/>
              <a:chOff x="1429" y="2251"/>
              <a:chExt cx="717" cy="895"/>
            </a:xfrm>
          </p:grpSpPr>
          <p:grpSp>
            <p:nvGrpSpPr>
              <p:cNvPr id="19" name="Group 54"/>
              <p:cNvGrpSpPr>
                <a:grpSpLocks/>
              </p:cNvGrpSpPr>
              <p:nvPr/>
            </p:nvGrpSpPr>
            <p:grpSpPr bwMode="auto">
              <a:xfrm rot="314485">
                <a:off x="1791" y="2251"/>
                <a:ext cx="355" cy="895"/>
                <a:chOff x="1794" y="2244"/>
                <a:chExt cx="355" cy="895"/>
              </a:xfrm>
            </p:grpSpPr>
            <p:sp>
              <p:nvSpPr>
                <p:cNvPr id="3118" name="Line 55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19" name="Line 56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20" name="AutoShape 57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" name="Group 58"/>
              <p:cNvGrpSpPr>
                <a:grpSpLocks/>
              </p:cNvGrpSpPr>
              <p:nvPr/>
            </p:nvGrpSpPr>
            <p:grpSpPr bwMode="auto">
              <a:xfrm rot="21437524" flipH="1">
                <a:off x="1429" y="2251"/>
                <a:ext cx="318" cy="895"/>
                <a:chOff x="1794" y="2244"/>
                <a:chExt cx="355" cy="895"/>
              </a:xfrm>
            </p:grpSpPr>
            <p:sp>
              <p:nvSpPr>
                <p:cNvPr id="3115" name="Line 59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16" name="Line 60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17" name="AutoShape 61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7380288" y="5300663"/>
            <a:ext cx="1152525" cy="1225550"/>
            <a:chOff x="930" y="2069"/>
            <a:chExt cx="2086" cy="2087"/>
          </a:xfrm>
        </p:grpSpPr>
        <p:sp>
          <p:nvSpPr>
            <p:cNvPr id="3077" name="Oval 63"/>
            <p:cNvSpPr>
              <a:spLocks noChangeArrowheads="1"/>
            </p:cNvSpPr>
            <p:nvPr/>
          </p:nvSpPr>
          <p:spPr bwMode="auto">
            <a:xfrm>
              <a:off x="1519" y="2659"/>
              <a:ext cx="907" cy="907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2" name="Group 64"/>
            <p:cNvGrpSpPr>
              <a:grpSpLocks/>
            </p:cNvGrpSpPr>
            <p:nvPr/>
          </p:nvGrpSpPr>
          <p:grpSpPr bwMode="auto">
            <a:xfrm>
              <a:off x="930" y="2069"/>
              <a:ext cx="2086" cy="2087"/>
              <a:chOff x="930" y="2069"/>
              <a:chExt cx="2086" cy="2087"/>
            </a:xfrm>
          </p:grpSpPr>
          <p:sp>
            <p:nvSpPr>
              <p:cNvPr id="3079" name="WordArt 6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55" y="2886"/>
                <a:ext cx="576" cy="4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VIH</a:t>
                </a:r>
              </a:p>
            </p:txBody>
          </p:sp>
          <p:grpSp>
            <p:nvGrpSpPr>
              <p:cNvPr id="23" name="Group 66"/>
              <p:cNvGrpSpPr>
                <a:grpSpLocks/>
              </p:cNvGrpSpPr>
              <p:nvPr/>
            </p:nvGrpSpPr>
            <p:grpSpPr bwMode="auto">
              <a:xfrm rot="5400000">
                <a:off x="1678" y="2228"/>
                <a:ext cx="590" cy="272"/>
                <a:chOff x="612" y="2614"/>
                <a:chExt cx="590" cy="272"/>
              </a:xfrm>
            </p:grpSpPr>
            <p:sp>
              <p:nvSpPr>
                <p:cNvPr id="3102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03" name="Oval 68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4" name="Group 69"/>
              <p:cNvGrpSpPr>
                <a:grpSpLocks/>
              </p:cNvGrpSpPr>
              <p:nvPr/>
            </p:nvGrpSpPr>
            <p:grpSpPr bwMode="auto">
              <a:xfrm rot="-5400000">
                <a:off x="1678" y="3725"/>
                <a:ext cx="590" cy="272"/>
                <a:chOff x="612" y="2614"/>
                <a:chExt cx="590" cy="272"/>
              </a:xfrm>
            </p:grpSpPr>
            <p:sp>
              <p:nvSpPr>
                <p:cNvPr id="3100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01" name="Oval 71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5" name="Group 72"/>
              <p:cNvGrpSpPr>
                <a:grpSpLocks/>
              </p:cNvGrpSpPr>
              <p:nvPr/>
            </p:nvGrpSpPr>
            <p:grpSpPr bwMode="auto">
              <a:xfrm rot="2181995">
                <a:off x="1066" y="2523"/>
                <a:ext cx="590" cy="272"/>
                <a:chOff x="612" y="2614"/>
                <a:chExt cx="590" cy="272"/>
              </a:xfrm>
            </p:grpSpPr>
            <p:sp>
              <p:nvSpPr>
                <p:cNvPr id="3098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9" name="Oval 74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6" name="Group 75"/>
              <p:cNvGrpSpPr>
                <a:grpSpLocks/>
              </p:cNvGrpSpPr>
              <p:nvPr/>
            </p:nvGrpSpPr>
            <p:grpSpPr bwMode="auto">
              <a:xfrm rot="-1853502">
                <a:off x="1066" y="3430"/>
                <a:ext cx="590" cy="272"/>
                <a:chOff x="612" y="2614"/>
                <a:chExt cx="590" cy="272"/>
              </a:xfrm>
            </p:grpSpPr>
            <p:sp>
              <p:nvSpPr>
                <p:cNvPr id="3096" name="Line 76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7" name="Oval 77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7" name="Group 78"/>
              <p:cNvGrpSpPr>
                <a:grpSpLocks/>
              </p:cNvGrpSpPr>
              <p:nvPr/>
            </p:nvGrpSpPr>
            <p:grpSpPr bwMode="auto">
              <a:xfrm>
                <a:off x="930" y="2976"/>
                <a:ext cx="590" cy="272"/>
                <a:chOff x="612" y="2614"/>
                <a:chExt cx="590" cy="272"/>
              </a:xfrm>
            </p:grpSpPr>
            <p:sp>
              <p:nvSpPr>
                <p:cNvPr id="3094" name="Line 79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5" name="Oval 80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8" name="Group 81"/>
              <p:cNvGrpSpPr>
                <a:grpSpLocks/>
              </p:cNvGrpSpPr>
              <p:nvPr/>
            </p:nvGrpSpPr>
            <p:grpSpPr bwMode="auto">
              <a:xfrm rot="10800000">
                <a:off x="2426" y="2976"/>
                <a:ext cx="590" cy="272"/>
                <a:chOff x="612" y="2614"/>
                <a:chExt cx="590" cy="272"/>
              </a:xfrm>
            </p:grpSpPr>
            <p:sp>
              <p:nvSpPr>
                <p:cNvPr id="3092" name="Line 82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3" name="Oval 83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9" name="Group 84"/>
              <p:cNvGrpSpPr>
                <a:grpSpLocks/>
              </p:cNvGrpSpPr>
              <p:nvPr/>
            </p:nvGrpSpPr>
            <p:grpSpPr bwMode="auto">
              <a:xfrm rot="-8350226">
                <a:off x="2245" y="3475"/>
                <a:ext cx="590" cy="272"/>
                <a:chOff x="612" y="2614"/>
                <a:chExt cx="590" cy="272"/>
              </a:xfrm>
            </p:grpSpPr>
            <p:sp>
              <p:nvSpPr>
                <p:cNvPr id="3090" name="Line 85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91" name="Oval 86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0" name="Group 87"/>
              <p:cNvGrpSpPr>
                <a:grpSpLocks/>
              </p:cNvGrpSpPr>
              <p:nvPr/>
            </p:nvGrpSpPr>
            <p:grpSpPr bwMode="auto">
              <a:xfrm rot="8082002">
                <a:off x="2222" y="2455"/>
                <a:ext cx="590" cy="272"/>
                <a:chOff x="612" y="2614"/>
                <a:chExt cx="590" cy="272"/>
              </a:xfrm>
            </p:grpSpPr>
            <p:sp>
              <p:nvSpPr>
                <p:cNvPr id="3088" name="Line 88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89" name="Oval 89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076" name="Text Box 90"/>
          <p:cNvSpPr txBox="1">
            <a:spLocks noChangeArrowheads="1"/>
          </p:cNvSpPr>
          <p:nvPr/>
        </p:nvSpPr>
        <p:spPr bwMode="auto">
          <a:xfrm>
            <a:off x="296863" y="4959350"/>
            <a:ext cx="5040312" cy="14652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Les LB sont essentiellement postés au niveau des ganglions lymphatiques et ils attendent une éventuelle rencontre avec l’antigène correspondant à leurs immunoglobulines membranaires.</a:t>
            </a:r>
          </a:p>
        </p:txBody>
      </p:sp>
    </p:spTree>
  </p:cSld>
  <p:clrMapOvr>
    <a:masterClrMapping/>
  </p:clrMapOvr>
  <p:transition advTm="8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3699E-6 C 0.1118 -0.04485 0.22378 -0.08948 0.25555 -0.03584 C 0.28733 0.01781 0.16371 0.29642 0.19045 0.32139 C 0.21719 0.34636 0.37726 0.1459 0.4158 0.11422 C 0.45434 0.08255 0.4151 0.12902 0.42222 0.1311 C 0.42934 0.13318 0.45052 0.12786 0.45868 0.12694 C 0.46684 0.12601 0.4691 0.12532 0.47135 0.12486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6 -0.00115 C -0.00851 -0.00855 -0.03698 -0.01456 -0.0658 -0.01803 C -0.08056 -0.02289 -0.09549 -0.02451 -0.11024 -0.02867 C -0.12396 -0.0326 -0.13507 -0.03977 -0.14826 -0.04555 C -0.16962 -0.0548 -0.19201 -0.05757 -0.21337 -0.06659 C -0.21458 -0.06844 -0.21945 -0.07468 -0.21962 -0.07722 C -0.22049 -0.10173 -0.21667 -0.11653 -0.21337 -0.1385 C -0.21111 -0.15376 -0.21441 -0.14798 -0.20851 -0.15537 C -0.2066 -0.16092 -0.20625 -0.1674 -0.20382 -0.17248 C -0.1934 -0.19468 -0.15451 -0.18451 -0.1467 -0.18497 C -0.13281 -0.18774 -0.1191 -0.19052 -0.10538 -0.19352 C -0.09774 -0.19699 -0.08872 -0.19954 -0.0816 -0.20416 C -0.07413 -0.20902 -0.07049 -0.21202 -0.0625 -0.21456 C -0.05851 -0.2178 -0.05382 -0.21965 -0.04983 -0.22312 C -0.03958 -0.23191 -0.0316 -0.24624 -0.02448 -0.25896 C -0.00504 -0.29341 -0.02951 -0.24393 -0.01337 -0.27607 C 0.00295 -0.30867 -0.02101 -0.26196 -0.00382 -0.29919 C 0.00469 -0.31745 0.01337 -0.33572 0.02153 -0.35422 C 0.02413 -0.36763 0.03038 -0.37919 0.0342 -0.39214 C 0.04219 -0.41942 0.04844 -0.4474 0.05642 -0.47468 C 0.05833 -0.49156 0.06024 -0.50335 0.06128 -0.52115 C 0.06076 -0.55283 0.06059 -0.58474 0.05972 -0.61641 C 0.0592 -0.63561 0.05989 -0.67422 0.04375 -0.68601 C 0.03559 -0.69202 0.0243 -0.69456 0.01528 -0.69665 C -0.00399 -0.69549 -0.01354 -0.69734 -0.02917 -0.6904 C -0.03715 -0.67977 -0.04722 -0.68647 -0.05781 -0.67977 C -0.06198 -0.67121 -0.06511 -0.6615 -0.07049 -0.65433 " pathEditMode="relative" rAng="0" ptsTypes="ffffffffffffffffffffffffff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3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1"/>
          <p:cNvGrpSpPr>
            <a:grpSpLocks/>
          </p:cNvGrpSpPr>
          <p:nvPr/>
        </p:nvGrpSpPr>
        <p:grpSpPr bwMode="auto">
          <a:xfrm>
            <a:off x="4140200" y="765175"/>
            <a:ext cx="4175125" cy="4679950"/>
            <a:chOff x="2381" y="119"/>
            <a:chExt cx="2630" cy="2948"/>
          </a:xfrm>
        </p:grpSpPr>
        <p:grpSp>
          <p:nvGrpSpPr>
            <p:cNvPr id="3" name="Group 173"/>
            <p:cNvGrpSpPr>
              <a:grpSpLocks/>
            </p:cNvGrpSpPr>
            <p:nvPr/>
          </p:nvGrpSpPr>
          <p:grpSpPr bwMode="auto">
            <a:xfrm>
              <a:off x="2381" y="663"/>
              <a:ext cx="2630" cy="2404"/>
              <a:chOff x="300" y="527"/>
              <a:chExt cx="1570" cy="1666"/>
            </a:xfrm>
          </p:grpSpPr>
          <p:sp>
            <p:nvSpPr>
              <p:cNvPr id="4130" name="Oval 4"/>
              <p:cNvSpPr>
                <a:spLocks noChangeArrowheads="1"/>
              </p:cNvSpPr>
              <p:nvPr/>
            </p:nvSpPr>
            <p:spPr bwMode="auto">
              <a:xfrm>
                <a:off x="567" y="890"/>
                <a:ext cx="952" cy="9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4" name="Group 124"/>
              <p:cNvGrpSpPr>
                <a:grpSpLocks/>
              </p:cNvGrpSpPr>
              <p:nvPr/>
            </p:nvGrpSpPr>
            <p:grpSpPr bwMode="auto">
              <a:xfrm rot="-2438189">
                <a:off x="431" y="754"/>
                <a:ext cx="272" cy="351"/>
                <a:chOff x="1429" y="2251"/>
                <a:chExt cx="717" cy="895"/>
              </a:xfrm>
            </p:grpSpPr>
            <p:grpSp>
              <p:nvGrpSpPr>
                <p:cNvPr id="5" name="Group 111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4184" name="Line 45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85" name="Line 4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86" name="AutoShape 110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" name="Group 120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4181" name="Line 12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82" name="Line 12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83" name="AutoShape 123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7" name="Group 125"/>
              <p:cNvGrpSpPr>
                <a:grpSpLocks/>
              </p:cNvGrpSpPr>
              <p:nvPr/>
            </p:nvGrpSpPr>
            <p:grpSpPr bwMode="auto">
              <a:xfrm>
                <a:off x="975" y="527"/>
                <a:ext cx="272" cy="351"/>
                <a:chOff x="1429" y="2251"/>
                <a:chExt cx="717" cy="895"/>
              </a:xfrm>
            </p:grpSpPr>
            <p:grpSp>
              <p:nvGrpSpPr>
                <p:cNvPr id="8" name="Group 126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4176" name="Line 12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77" name="Line 12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78" name="AutoShape 129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9" name="Group 130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4173" name="Line 13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74" name="Line 13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75" name="AutoShape 133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4133" name="Oval 135"/>
              <p:cNvSpPr>
                <a:spLocks noChangeArrowheads="1"/>
              </p:cNvSpPr>
              <p:nvPr/>
            </p:nvSpPr>
            <p:spPr bwMode="auto">
              <a:xfrm>
                <a:off x="657" y="981"/>
                <a:ext cx="771" cy="7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34" name="WordArt 136"/>
              <p:cNvSpPr>
                <a:spLocks noChangeArrowheads="1" noChangeShapeType="1" noTextEdit="1"/>
              </p:cNvSpPr>
              <p:nvPr/>
            </p:nvSpPr>
            <p:spPr bwMode="auto">
              <a:xfrm>
                <a:off x="839" y="1162"/>
                <a:ext cx="414" cy="40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3600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LB</a:t>
                </a:r>
              </a:p>
            </p:txBody>
          </p:sp>
          <p:grpSp>
            <p:nvGrpSpPr>
              <p:cNvPr id="10" name="Group 137"/>
              <p:cNvGrpSpPr>
                <a:grpSpLocks/>
              </p:cNvGrpSpPr>
              <p:nvPr/>
            </p:nvGrpSpPr>
            <p:grpSpPr bwMode="auto">
              <a:xfrm rot="-7089832">
                <a:off x="340" y="1480"/>
                <a:ext cx="272" cy="351"/>
                <a:chOff x="1429" y="2251"/>
                <a:chExt cx="717" cy="895"/>
              </a:xfrm>
            </p:grpSpPr>
            <p:grpSp>
              <p:nvGrpSpPr>
                <p:cNvPr id="11" name="Group 138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4168" name="Line 139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69" name="Line 14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70" name="AutoShape 141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" name="Group 142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4165" name="Line 14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66" name="Line 144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67" name="AutoShape 145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3" name="Group 146"/>
              <p:cNvGrpSpPr>
                <a:grpSpLocks/>
              </p:cNvGrpSpPr>
              <p:nvPr/>
            </p:nvGrpSpPr>
            <p:grpSpPr bwMode="auto">
              <a:xfrm rot="6970344">
                <a:off x="1469" y="1530"/>
                <a:ext cx="272" cy="351"/>
                <a:chOff x="1429" y="2251"/>
                <a:chExt cx="717" cy="895"/>
              </a:xfrm>
            </p:grpSpPr>
            <p:grpSp>
              <p:nvGrpSpPr>
                <p:cNvPr id="14" name="Group 147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4160" name="Line 14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61" name="Line 149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62" name="AutoShape 150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5" name="Group 151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4157" name="Line 15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58" name="Line 15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59" name="AutoShape 154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6" name="Group 155"/>
              <p:cNvGrpSpPr>
                <a:grpSpLocks/>
              </p:cNvGrpSpPr>
              <p:nvPr/>
            </p:nvGrpSpPr>
            <p:grpSpPr bwMode="auto">
              <a:xfrm rot="-10558668">
                <a:off x="793" y="1842"/>
                <a:ext cx="272" cy="351"/>
                <a:chOff x="1429" y="2251"/>
                <a:chExt cx="717" cy="895"/>
              </a:xfrm>
            </p:grpSpPr>
            <p:grpSp>
              <p:nvGrpSpPr>
                <p:cNvPr id="17" name="Group 156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4152" name="Line 15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53" name="Line 15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54" name="AutoShape 159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" name="Group 160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4149" name="Line 16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50" name="Line 16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51" name="AutoShape 163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9" name="Group 164"/>
              <p:cNvGrpSpPr>
                <a:grpSpLocks/>
              </p:cNvGrpSpPr>
              <p:nvPr/>
            </p:nvGrpSpPr>
            <p:grpSpPr bwMode="auto">
              <a:xfrm rot="3797349">
                <a:off x="1559" y="986"/>
                <a:ext cx="272" cy="351"/>
                <a:chOff x="1429" y="2251"/>
                <a:chExt cx="717" cy="895"/>
              </a:xfrm>
            </p:grpSpPr>
            <p:grpSp>
              <p:nvGrpSpPr>
                <p:cNvPr id="20" name="Group 165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4144" name="Line 16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45" name="Line 16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46" name="AutoShape 168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1" name="Group 169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4141" name="Line 17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42" name="Line 17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43" name="AutoShape 172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22" name="Group 260"/>
            <p:cNvGrpSpPr>
              <a:grpSpLocks/>
            </p:cNvGrpSpPr>
            <p:nvPr/>
          </p:nvGrpSpPr>
          <p:grpSpPr bwMode="auto">
            <a:xfrm>
              <a:off x="3833" y="119"/>
              <a:ext cx="726" cy="772"/>
              <a:chOff x="930" y="2069"/>
              <a:chExt cx="2086" cy="2087"/>
            </a:xfrm>
          </p:grpSpPr>
          <p:sp>
            <p:nvSpPr>
              <p:cNvPr id="4103" name="Oval 233"/>
              <p:cNvSpPr>
                <a:spLocks noChangeArrowheads="1"/>
              </p:cNvSpPr>
              <p:nvPr/>
            </p:nvSpPr>
            <p:spPr bwMode="auto">
              <a:xfrm>
                <a:off x="1519" y="2659"/>
                <a:ext cx="907" cy="907"/>
              </a:xfrm>
              <a:prstGeom prst="ellipse">
                <a:avLst/>
              </a:prstGeom>
              <a:solidFill>
                <a:schemeClr val="folHlink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3" name="Group 259"/>
              <p:cNvGrpSpPr>
                <a:grpSpLocks/>
              </p:cNvGrpSpPr>
              <p:nvPr/>
            </p:nvGrpSpPr>
            <p:grpSpPr bwMode="auto">
              <a:xfrm>
                <a:off x="930" y="2069"/>
                <a:ext cx="2086" cy="2087"/>
                <a:chOff x="930" y="2069"/>
                <a:chExt cx="2086" cy="2087"/>
              </a:xfrm>
            </p:grpSpPr>
            <p:sp>
              <p:nvSpPr>
                <p:cNvPr id="4105" name="WordArt 23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55" y="2886"/>
                  <a:ext cx="576" cy="40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fr-FR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VIH</a:t>
                  </a:r>
                </a:p>
              </p:txBody>
            </p:sp>
            <p:grpSp>
              <p:nvGrpSpPr>
                <p:cNvPr id="24" name="Group 237"/>
                <p:cNvGrpSpPr>
                  <a:grpSpLocks/>
                </p:cNvGrpSpPr>
                <p:nvPr/>
              </p:nvGrpSpPr>
              <p:grpSpPr bwMode="auto">
                <a:xfrm rot="5400000">
                  <a:off x="1678" y="2228"/>
                  <a:ext cx="590" cy="272"/>
                  <a:chOff x="612" y="2614"/>
                  <a:chExt cx="590" cy="272"/>
                </a:xfrm>
              </p:grpSpPr>
              <p:sp>
                <p:nvSpPr>
                  <p:cNvPr id="4128" name="Line 2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9" y="275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9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614"/>
                    <a:ext cx="272" cy="2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5" name="Group 238"/>
                <p:cNvGrpSpPr>
                  <a:grpSpLocks/>
                </p:cNvGrpSpPr>
                <p:nvPr/>
              </p:nvGrpSpPr>
              <p:grpSpPr bwMode="auto">
                <a:xfrm rot="-5400000">
                  <a:off x="1678" y="3725"/>
                  <a:ext cx="590" cy="272"/>
                  <a:chOff x="612" y="2614"/>
                  <a:chExt cx="590" cy="272"/>
                </a:xfrm>
              </p:grpSpPr>
              <p:sp>
                <p:nvSpPr>
                  <p:cNvPr id="4126" name="Line 2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9" y="275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7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614"/>
                    <a:ext cx="272" cy="2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" name="Group 241"/>
                <p:cNvGrpSpPr>
                  <a:grpSpLocks/>
                </p:cNvGrpSpPr>
                <p:nvPr/>
              </p:nvGrpSpPr>
              <p:grpSpPr bwMode="auto">
                <a:xfrm rot="2181995">
                  <a:off x="1066" y="2523"/>
                  <a:ext cx="590" cy="272"/>
                  <a:chOff x="612" y="2614"/>
                  <a:chExt cx="590" cy="272"/>
                </a:xfrm>
              </p:grpSpPr>
              <p:sp>
                <p:nvSpPr>
                  <p:cNvPr id="4124" name="Line 2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9" y="275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5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614"/>
                    <a:ext cx="272" cy="2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" name="Group 244"/>
                <p:cNvGrpSpPr>
                  <a:grpSpLocks/>
                </p:cNvGrpSpPr>
                <p:nvPr/>
              </p:nvGrpSpPr>
              <p:grpSpPr bwMode="auto">
                <a:xfrm rot="-1853502">
                  <a:off x="1066" y="3430"/>
                  <a:ext cx="590" cy="272"/>
                  <a:chOff x="612" y="2614"/>
                  <a:chExt cx="590" cy="272"/>
                </a:xfrm>
              </p:grpSpPr>
              <p:sp>
                <p:nvSpPr>
                  <p:cNvPr id="4122" name="Line 2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9" y="275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3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614"/>
                    <a:ext cx="272" cy="2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" name="Group 247"/>
                <p:cNvGrpSpPr>
                  <a:grpSpLocks/>
                </p:cNvGrpSpPr>
                <p:nvPr/>
              </p:nvGrpSpPr>
              <p:grpSpPr bwMode="auto">
                <a:xfrm>
                  <a:off x="930" y="2976"/>
                  <a:ext cx="590" cy="272"/>
                  <a:chOff x="612" y="2614"/>
                  <a:chExt cx="590" cy="272"/>
                </a:xfrm>
              </p:grpSpPr>
              <p:sp>
                <p:nvSpPr>
                  <p:cNvPr id="4120" name="Line 2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9" y="275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21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614"/>
                    <a:ext cx="272" cy="2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9" name="Group 250"/>
                <p:cNvGrpSpPr>
                  <a:grpSpLocks/>
                </p:cNvGrpSpPr>
                <p:nvPr/>
              </p:nvGrpSpPr>
              <p:grpSpPr bwMode="auto">
                <a:xfrm rot="10800000">
                  <a:off x="2426" y="2976"/>
                  <a:ext cx="590" cy="272"/>
                  <a:chOff x="612" y="2614"/>
                  <a:chExt cx="590" cy="272"/>
                </a:xfrm>
              </p:grpSpPr>
              <p:sp>
                <p:nvSpPr>
                  <p:cNvPr id="4118" name="Line 2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9" y="275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19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614"/>
                    <a:ext cx="272" cy="2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" name="Group 253"/>
                <p:cNvGrpSpPr>
                  <a:grpSpLocks/>
                </p:cNvGrpSpPr>
                <p:nvPr/>
              </p:nvGrpSpPr>
              <p:grpSpPr bwMode="auto">
                <a:xfrm rot="-8350226">
                  <a:off x="2245" y="3475"/>
                  <a:ext cx="590" cy="272"/>
                  <a:chOff x="612" y="2614"/>
                  <a:chExt cx="590" cy="272"/>
                </a:xfrm>
              </p:grpSpPr>
              <p:sp>
                <p:nvSpPr>
                  <p:cNvPr id="4116" name="Line 2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9" y="275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17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614"/>
                    <a:ext cx="272" cy="2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" name="Group 256"/>
                <p:cNvGrpSpPr>
                  <a:grpSpLocks/>
                </p:cNvGrpSpPr>
                <p:nvPr/>
              </p:nvGrpSpPr>
              <p:grpSpPr bwMode="auto">
                <a:xfrm rot="8082002">
                  <a:off x="2222" y="2455"/>
                  <a:ext cx="590" cy="272"/>
                  <a:chOff x="612" y="2614"/>
                  <a:chExt cx="590" cy="272"/>
                </a:xfrm>
              </p:grpSpPr>
              <p:sp>
                <p:nvSpPr>
                  <p:cNvPr id="4114" name="Line 2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9" y="275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115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614"/>
                    <a:ext cx="272" cy="2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4099" name="Text Box 266"/>
          <p:cNvSpPr txBox="1">
            <a:spLocks noChangeArrowheads="1"/>
          </p:cNvSpPr>
          <p:nvPr/>
        </p:nvSpPr>
        <p:spPr bwMode="auto">
          <a:xfrm>
            <a:off x="206375" y="1314450"/>
            <a:ext cx="3644900" cy="6413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Lorsque cette rencontre a lieu le LB est activé</a:t>
            </a:r>
          </a:p>
        </p:txBody>
      </p:sp>
      <p:sp>
        <p:nvSpPr>
          <p:cNvPr id="4100" name="WordArt 267"/>
          <p:cNvSpPr>
            <a:spLocks noChangeArrowheads="1" noChangeShapeType="1" noTextEdit="1"/>
          </p:cNvSpPr>
          <p:nvPr/>
        </p:nvSpPr>
        <p:spPr bwMode="auto">
          <a:xfrm>
            <a:off x="341313" y="323850"/>
            <a:ext cx="81819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reconnaissance-activation du LB</a:t>
            </a:r>
          </a:p>
        </p:txBody>
      </p:sp>
    </p:spTree>
  </p:cSld>
  <p:clrMapOvr>
    <a:masterClrMapping/>
  </p:clrMapOvr>
  <p:transition advTm="311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6738" y="998538"/>
            <a:ext cx="1655762" cy="1871662"/>
            <a:chOff x="2381" y="119"/>
            <a:chExt cx="2630" cy="2948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2381" y="663"/>
              <a:ext cx="2630" cy="2404"/>
              <a:chOff x="300" y="527"/>
              <a:chExt cx="1570" cy="1666"/>
            </a:xfrm>
          </p:grpSpPr>
          <p:sp>
            <p:nvSpPr>
              <p:cNvPr id="5419" name="Oval 4"/>
              <p:cNvSpPr>
                <a:spLocks noChangeArrowheads="1"/>
              </p:cNvSpPr>
              <p:nvPr/>
            </p:nvSpPr>
            <p:spPr bwMode="auto">
              <a:xfrm>
                <a:off x="567" y="890"/>
                <a:ext cx="952" cy="9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 rot="-2438189">
                <a:off x="431" y="754"/>
                <a:ext cx="272" cy="351"/>
                <a:chOff x="1429" y="2251"/>
                <a:chExt cx="717" cy="895"/>
              </a:xfrm>
            </p:grpSpPr>
            <p:grpSp>
              <p:nvGrpSpPr>
                <p:cNvPr id="9" name="Group 6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473" name="Line 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74" name="Line 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75" name="AutoShape 9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" name="Group 10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470" name="Line 1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71" name="Line 1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72" name="AutoShape 13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1" name="Group 14"/>
              <p:cNvGrpSpPr>
                <a:grpSpLocks/>
              </p:cNvGrpSpPr>
              <p:nvPr/>
            </p:nvGrpSpPr>
            <p:grpSpPr bwMode="auto">
              <a:xfrm>
                <a:off x="975" y="527"/>
                <a:ext cx="272" cy="351"/>
                <a:chOff x="1429" y="2251"/>
                <a:chExt cx="717" cy="895"/>
              </a:xfrm>
            </p:grpSpPr>
            <p:grpSp>
              <p:nvGrpSpPr>
                <p:cNvPr id="12" name="Group 15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465" name="Line 1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66" name="Line 1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67" name="AutoShape 18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" name="Group 19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462" name="Line 2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63" name="Line 2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64" name="AutoShape 22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5422" name="Oval 23"/>
              <p:cNvSpPr>
                <a:spLocks noChangeArrowheads="1"/>
              </p:cNvSpPr>
              <p:nvPr/>
            </p:nvSpPr>
            <p:spPr bwMode="auto">
              <a:xfrm>
                <a:off x="657" y="981"/>
                <a:ext cx="771" cy="7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23" name="WordArt 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839" y="1162"/>
                <a:ext cx="414" cy="40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3600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LB</a:t>
                </a:r>
              </a:p>
            </p:txBody>
          </p:sp>
          <p:grpSp>
            <p:nvGrpSpPr>
              <p:cNvPr id="14" name="Group 25"/>
              <p:cNvGrpSpPr>
                <a:grpSpLocks/>
              </p:cNvGrpSpPr>
              <p:nvPr/>
            </p:nvGrpSpPr>
            <p:grpSpPr bwMode="auto">
              <a:xfrm rot="-7089832">
                <a:off x="340" y="1480"/>
                <a:ext cx="272" cy="351"/>
                <a:chOff x="1429" y="2251"/>
                <a:chExt cx="717" cy="895"/>
              </a:xfrm>
            </p:grpSpPr>
            <p:grpSp>
              <p:nvGrpSpPr>
                <p:cNvPr id="15" name="Group 26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457" name="Line 2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58" name="Line 2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59" name="AutoShape 29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6" name="Group 30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454" name="Line 3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55" name="Line 3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56" name="AutoShape 33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7" name="Group 34"/>
              <p:cNvGrpSpPr>
                <a:grpSpLocks/>
              </p:cNvGrpSpPr>
              <p:nvPr/>
            </p:nvGrpSpPr>
            <p:grpSpPr bwMode="auto">
              <a:xfrm rot="6970344">
                <a:off x="1469" y="1530"/>
                <a:ext cx="272" cy="351"/>
                <a:chOff x="1429" y="2251"/>
                <a:chExt cx="717" cy="895"/>
              </a:xfrm>
            </p:grpSpPr>
            <p:grpSp>
              <p:nvGrpSpPr>
                <p:cNvPr id="18" name="Group 35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449" name="Line 3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50" name="Line 3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51" name="AutoShape 38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" name="Group 39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446" name="Line 4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47" name="Line 4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48" name="AutoShape 42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0" name="Group 43"/>
              <p:cNvGrpSpPr>
                <a:grpSpLocks/>
              </p:cNvGrpSpPr>
              <p:nvPr/>
            </p:nvGrpSpPr>
            <p:grpSpPr bwMode="auto">
              <a:xfrm rot="-10558668">
                <a:off x="793" y="1842"/>
                <a:ext cx="272" cy="351"/>
                <a:chOff x="1429" y="2251"/>
                <a:chExt cx="717" cy="895"/>
              </a:xfrm>
            </p:grpSpPr>
            <p:grpSp>
              <p:nvGrpSpPr>
                <p:cNvPr id="21" name="Group 44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441" name="Line 45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42" name="Line 4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43" name="AutoShape 47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2" name="Group 48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438" name="Line 49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39" name="Line 5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40" name="AutoShape 51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3" name="Group 52"/>
              <p:cNvGrpSpPr>
                <a:grpSpLocks/>
              </p:cNvGrpSpPr>
              <p:nvPr/>
            </p:nvGrpSpPr>
            <p:grpSpPr bwMode="auto">
              <a:xfrm rot="3797349">
                <a:off x="1559" y="986"/>
                <a:ext cx="272" cy="351"/>
                <a:chOff x="1429" y="2251"/>
                <a:chExt cx="717" cy="895"/>
              </a:xfrm>
            </p:grpSpPr>
            <p:grpSp>
              <p:nvGrpSpPr>
                <p:cNvPr id="24" name="Group 53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433" name="Line 54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34" name="Line 55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35" name="AutoShape 56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5" name="Group 57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430" name="Line 5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31" name="Line 59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32" name="AutoShape 60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26" name="Group 61"/>
            <p:cNvGrpSpPr>
              <a:grpSpLocks/>
            </p:cNvGrpSpPr>
            <p:nvPr/>
          </p:nvGrpSpPr>
          <p:grpSpPr bwMode="auto">
            <a:xfrm>
              <a:off x="3833" y="119"/>
              <a:ext cx="726" cy="772"/>
              <a:chOff x="930" y="2069"/>
              <a:chExt cx="2086" cy="2087"/>
            </a:xfrm>
          </p:grpSpPr>
          <p:sp>
            <p:nvSpPr>
              <p:cNvPr id="5392" name="Oval 62"/>
              <p:cNvSpPr>
                <a:spLocks noChangeArrowheads="1"/>
              </p:cNvSpPr>
              <p:nvPr/>
            </p:nvSpPr>
            <p:spPr bwMode="auto">
              <a:xfrm>
                <a:off x="1519" y="2659"/>
                <a:ext cx="907" cy="907"/>
              </a:xfrm>
              <a:prstGeom prst="ellipse">
                <a:avLst/>
              </a:prstGeom>
              <a:solidFill>
                <a:schemeClr val="folHlink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7" name="Group 63"/>
              <p:cNvGrpSpPr>
                <a:grpSpLocks/>
              </p:cNvGrpSpPr>
              <p:nvPr/>
            </p:nvGrpSpPr>
            <p:grpSpPr bwMode="auto">
              <a:xfrm>
                <a:off x="930" y="2069"/>
                <a:ext cx="2086" cy="2087"/>
                <a:chOff x="930" y="2069"/>
                <a:chExt cx="2086" cy="2087"/>
              </a:xfrm>
            </p:grpSpPr>
            <p:sp>
              <p:nvSpPr>
                <p:cNvPr id="5394" name="WordArt 6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55" y="2886"/>
                  <a:ext cx="576" cy="40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fr-FR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VIH</a:t>
                  </a:r>
                </a:p>
              </p:txBody>
            </p:sp>
            <p:grpSp>
              <p:nvGrpSpPr>
                <p:cNvPr id="28" name="Group 65"/>
                <p:cNvGrpSpPr>
                  <a:grpSpLocks/>
                </p:cNvGrpSpPr>
                <p:nvPr/>
              </p:nvGrpSpPr>
              <p:grpSpPr bwMode="auto">
                <a:xfrm rot="5400000">
                  <a:off x="1678" y="2228"/>
                  <a:ext cx="590" cy="272"/>
                  <a:chOff x="612" y="2614"/>
                  <a:chExt cx="590" cy="272"/>
                </a:xfrm>
              </p:grpSpPr>
              <p:sp>
                <p:nvSpPr>
                  <p:cNvPr id="5417" name="Line 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9" y="275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18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614"/>
                    <a:ext cx="272" cy="2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9" name="Group 68"/>
                <p:cNvGrpSpPr>
                  <a:grpSpLocks/>
                </p:cNvGrpSpPr>
                <p:nvPr/>
              </p:nvGrpSpPr>
              <p:grpSpPr bwMode="auto">
                <a:xfrm rot="-5400000">
                  <a:off x="1678" y="3725"/>
                  <a:ext cx="590" cy="272"/>
                  <a:chOff x="612" y="2614"/>
                  <a:chExt cx="590" cy="272"/>
                </a:xfrm>
              </p:grpSpPr>
              <p:sp>
                <p:nvSpPr>
                  <p:cNvPr id="5415" name="Line 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9" y="275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16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614"/>
                    <a:ext cx="272" cy="2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" name="Group 71"/>
                <p:cNvGrpSpPr>
                  <a:grpSpLocks/>
                </p:cNvGrpSpPr>
                <p:nvPr/>
              </p:nvGrpSpPr>
              <p:grpSpPr bwMode="auto">
                <a:xfrm rot="2181995">
                  <a:off x="1066" y="2523"/>
                  <a:ext cx="590" cy="272"/>
                  <a:chOff x="612" y="2614"/>
                  <a:chExt cx="590" cy="272"/>
                </a:xfrm>
              </p:grpSpPr>
              <p:sp>
                <p:nvSpPr>
                  <p:cNvPr id="5413" name="Line 7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9" y="275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14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614"/>
                    <a:ext cx="272" cy="2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1" name="Group 74"/>
                <p:cNvGrpSpPr>
                  <a:grpSpLocks/>
                </p:cNvGrpSpPr>
                <p:nvPr/>
              </p:nvGrpSpPr>
              <p:grpSpPr bwMode="auto">
                <a:xfrm rot="-1853502">
                  <a:off x="1066" y="3430"/>
                  <a:ext cx="590" cy="272"/>
                  <a:chOff x="612" y="2614"/>
                  <a:chExt cx="590" cy="272"/>
                </a:xfrm>
              </p:grpSpPr>
              <p:sp>
                <p:nvSpPr>
                  <p:cNvPr id="5411" name="Line 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9" y="275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12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614"/>
                    <a:ext cx="272" cy="2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154" name="Group 77"/>
                <p:cNvGrpSpPr>
                  <a:grpSpLocks/>
                </p:cNvGrpSpPr>
                <p:nvPr/>
              </p:nvGrpSpPr>
              <p:grpSpPr bwMode="auto">
                <a:xfrm>
                  <a:off x="930" y="2976"/>
                  <a:ext cx="590" cy="272"/>
                  <a:chOff x="612" y="2614"/>
                  <a:chExt cx="590" cy="272"/>
                </a:xfrm>
              </p:grpSpPr>
              <p:sp>
                <p:nvSpPr>
                  <p:cNvPr id="5409" name="Line 7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9" y="275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10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614"/>
                    <a:ext cx="272" cy="2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155" name="Group 80"/>
                <p:cNvGrpSpPr>
                  <a:grpSpLocks/>
                </p:cNvGrpSpPr>
                <p:nvPr/>
              </p:nvGrpSpPr>
              <p:grpSpPr bwMode="auto">
                <a:xfrm rot="10800000">
                  <a:off x="2426" y="2976"/>
                  <a:ext cx="590" cy="272"/>
                  <a:chOff x="612" y="2614"/>
                  <a:chExt cx="590" cy="272"/>
                </a:xfrm>
              </p:grpSpPr>
              <p:sp>
                <p:nvSpPr>
                  <p:cNvPr id="5407" name="Line 8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9" y="275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08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614"/>
                    <a:ext cx="272" cy="2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157" name="Group 83"/>
                <p:cNvGrpSpPr>
                  <a:grpSpLocks/>
                </p:cNvGrpSpPr>
                <p:nvPr/>
              </p:nvGrpSpPr>
              <p:grpSpPr bwMode="auto">
                <a:xfrm rot="-8350226">
                  <a:off x="2245" y="3475"/>
                  <a:ext cx="590" cy="272"/>
                  <a:chOff x="612" y="2614"/>
                  <a:chExt cx="590" cy="272"/>
                </a:xfrm>
              </p:grpSpPr>
              <p:sp>
                <p:nvSpPr>
                  <p:cNvPr id="5405" name="Line 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9" y="275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06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614"/>
                    <a:ext cx="272" cy="2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158" name="Group 86"/>
                <p:cNvGrpSpPr>
                  <a:grpSpLocks/>
                </p:cNvGrpSpPr>
                <p:nvPr/>
              </p:nvGrpSpPr>
              <p:grpSpPr bwMode="auto">
                <a:xfrm rot="8082002">
                  <a:off x="2222" y="2455"/>
                  <a:ext cx="590" cy="272"/>
                  <a:chOff x="612" y="2614"/>
                  <a:chExt cx="590" cy="272"/>
                </a:xfrm>
              </p:grpSpPr>
              <p:sp>
                <p:nvSpPr>
                  <p:cNvPr id="5403" name="Line 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39" y="275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04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614"/>
                    <a:ext cx="272" cy="2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</p:grpSp>
      <p:grpSp>
        <p:nvGrpSpPr>
          <p:cNvPr id="5165" name="Group 325"/>
          <p:cNvGrpSpPr>
            <a:grpSpLocks/>
          </p:cNvGrpSpPr>
          <p:nvPr/>
        </p:nvGrpSpPr>
        <p:grpSpPr bwMode="auto">
          <a:xfrm>
            <a:off x="1871663" y="2168525"/>
            <a:ext cx="1871662" cy="2736850"/>
            <a:chOff x="1383" y="935"/>
            <a:chExt cx="1179" cy="1724"/>
          </a:xfrm>
        </p:grpSpPr>
        <p:sp>
          <p:nvSpPr>
            <p:cNvPr id="5386" name="Line 89"/>
            <p:cNvSpPr>
              <a:spLocks noChangeShapeType="1"/>
            </p:cNvSpPr>
            <p:nvPr/>
          </p:nvSpPr>
          <p:spPr bwMode="auto">
            <a:xfrm flipV="1">
              <a:off x="1383" y="935"/>
              <a:ext cx="1179" cy="54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87" name="Line 90"/>
            <p:cNvSpPr>
              <a:spLocks noChangeShapeType="1"/>
            </p:cNvSpPr>
            <p:nvPr/>
          </p:nvSpPr>
          <p:spPr bwMode="auto">
            <a:xfrm>
              <a:off x="1383" y="1480"/>
              <a:ext cx="0" cy="117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88" name="Line 91"/>
            <p:cNvSpPr>
              <a:spLocks noChangeShapeType="1"/>
            </p:cNvSpPr>
            <p:nvPr/>
          </p:nvSpPr>
          <p:spPr bwMode="auto">
            <a:xfrm>
              <a:off x="1383" y="2069"/>
              <a:ext cx="590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89" name="Line 92"/>
            <p:cNvSpPr>
              <a:spLocks noChangeShapeType="1"/>
            </p:cNvSpPr>
            <p:nvPr/>
          </p:nvSpPr>
          <p:spPr bwMode="auto">
            <a:xfrm>
              <a:off x="2064" y="1162"/>
              <a:ext cx="136" cy="49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166" name="Group 336"/>
          <p:cNvGrpSpPr>
            <a:grpSpLocks/>
          </p:cNvGrpSpPr>
          <p:nvPr/>
        </p:nvGrpSpPr>
        <p:grpSpPr bwMode="auto">
          <a:xfrm>
            <a:off x="1376363" y="4824413"/>
            <a:ext cx="1620837" cy="1395412"/>
            <a:chOff x="3243" y="709"/>
            <a:chExt cx="1996" cy="1950"/>
          </a:xfrm>
        </p:grpSpPr>
        <p:grpSp>
          <p:nvGrpSpPr>
            <p:cNvPr id="5173" name="Group 209"/>
            <p:cNvGrpSpPr>
              <a:grpSpLocks/>
            </p:cNvGrpSpPr>
            <p:nvPr/>
          </p:nvGrpSpPr>
          <p:grpSpPr bwMode="auto">
            <a:xfrm>
              <a:off x="3243" y="709"/>
              <a:ext cx="1996" cy="1950"/>
              <a:chOff x="300" y="527"/>
              <a:chExt cx="1570" cy="1666"/>
            </a:xfrm>
          </p:grpSpPr>
          <p:sp>
            <p:nvSpPr>
              <p:cNvPr id="5329" name="Oval 210"/>
              <p:cNvSpPr>
                <a:spLocks noChangeArrowheads="1"/>
              </p:cNvSpPr>
              <p:nvPr/>
            </p:nvSpPr>
            <p:spPr bwMode="auto">
              <a:xfrm>
                <a:off x="567" y="890"/>
                <a:ext cx="952" cy="9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5174" name="Group 211"/>
              <p:cNvGrpSpPr>
                <a:grpSpLocks/>
              </p:cNvGrpSpPr>
              <p:nvPr/>
            </p:nvGrpSpPr>
            <p:grpSpPr bwMode="auto">
              <a:xfrm rot="-2438189">
                <a:off x="431" y="754"/>
                <a:ext cx="272" cy="351"/>
                <a:chOff x="1429" y="2251"/>
                <a:chExt cx="717" cy="895"/>
              </a:xfrm>
            </p:grpSpPr>
            <p:grpSp>
              <p:nvGrpSpPr>
                <p:cNvPr id="5181" name="Group 212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383" name="Line 21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84" name="Line 214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85" name="AutoShape 215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182" name="Group 216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380" name="Line 21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81" name="Line 21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82" name="AutoShape 219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189" name="Group 220"/>
              <p:cNvGrpSpPr>
                <a:grpSpLocks/>
              </p:cNvGrpSpPr>
              <p:nvPr/>
            </p:nvGrpSpPr>
            <p:grpSpPr bwMode="auto">
              <a:xfrm>
                <a:off x="975" y="527"/>
                <a:ext cx="272" cy="351"/>
                <a:chOff x="1429" y="2251"/>
                <a:chExt cx="717" cy="895"/>
              </a:xfrm>
            </p:grpSpPr>
            <p:grpSp>
              <p:nvGrpSpPr>
                <p:cNvPr id="5190" name="Group 221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375" name="Line 22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76" name="Line 22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77" name="AutoShape 224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197" name="Group 225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372" name="Line 22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73" name="Line 22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74" name="AutoShape 228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3" name="Oval 229"/>
              <p:cNvSpPr>
                <a:spLocks noChangeArrowheads="1"/>
              </p:cNvSpPr>
              <p:nvPr/>
            </p:nvSpPr>
            <p:spPr bwMode="auto">
              <a:xfrm>
                <a:off x="657" y="981"/>
                <a:ext cx="771" cy="7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3" name="WordArt 230"/>
              <p:cNvSpPr>
                <a:spLocks noChangeArrowheads="1" noChangeShapeType="1" noTextEdit="1"/>
              </p:cNvSpPr>
              <p:nvPr/>
            </p:nvSpPr>
            <p:spPr bwMode="auto">
              <a:xfrm>
                <a:off x="839" y="1162"/>
                <a:ext cx="414" cy="40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3600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LB</a:t>
                </a:r>
              </a:p>
            </p:txBody>
          </p:sp>
          <p:grpSp>
            <p:nvGrpSpPr>
              <p:cNvPr id="5204" name="Group 231"/>
              <p:cNvGrpSpPr>
                <a:grpSpLocks/>
              </p:cNvGrpSpPr>
              <p:nvPr/>
            </p:nvGrpSpPr>
            <p:grpSpPr bwMode="auto">
              <a:xfrm rot="-7089832">
                <a:off x="340" y="1480"/>
                <a:ext cx="272" cy="351"/>
                <a:chOff x="1429" y="2251"/>
                <a:chExt cx="717" cy="895"/>
              </a:xfrm>
            </p:grpSpPr>
            <p:grpSp>
              <p:nvGrpSpPr>
                <p:cNvPr id="5205" name="Group 232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367" name="Line 23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68" name="Line 234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69" name="AutoShape 235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208" name="Group 236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364" name="Line 23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65" name="Line 23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66" name="AutoShape 239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209" name="Group 240"/>
              <p:cNvGrpSpPr>
                <a:grpSpLocks/>
              </p:cNvGrpSpPr>
              <p:nvPr/>
            </p:nvGrpSpPr>
            <p:grpSpPr bwMode="auto">
              <a:xfrm rot="6970344">
                <a:off x="1469" y="1530"/>
                <a:ext cx="272" cy="351"/>
                <a:chOff x="1429" y="2251"/>
                <a:chExt cx="717" cy="895"/>
              </a:xfrm>
            </p:grpSpPr>
            <p:grpSp>
              <p:nvGrpSpPr>
                <p:cNvPr id="5210" name="Group 241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359" name="Line 24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60" name="Line 24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61" name="AutoShape 244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211" name="Group 245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356" name="Line 24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57" name="Line 24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58" name="AutoShape 248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212" name="Group 249"/>
              <p:cNvGrpSpPr>
                <a:grpSpLocks/>
              </p:cNvGrpSpPr>
              <p:nvPr/>
            </p:nvGrpSpPr>
            <p:grpSpPr bwMode="auto">
              <a:xfrm rot="-10558668">
                <a:off x="793" y="1842"/>
                <a:ext cx="272" cy="351"/>
                <a:chOff x="1429" y="2251"/>
                <a:chExt cx="717" cy="895"/>
              </a:xfrm>
            </p:grpSpPr>
            <p:grpSp>
              <p:nvGrpSpPr>
                <p:cNvPr id="5213" name="Group 250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351" name="Line 25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52" name="Line 25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53" name="AutoShape 253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215" name="Group 254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348" name="Line 255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49" name="Line 25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50" name="AutoShape 257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220" name="Group 258"/>
              <p:cNvGrpSpPr>
                <a:grpSpLocks/>
              </p:cNvGrpSpPr>
              <p:nvPr/>
            </p:nvGrpSpPr>
            <p:grpSpPr bwMode="auto">
              <a:xfrm rot="3797349">
                <a:off x="1559" y="986"/>
                <a:ext cx="272" cy="351"/>
                <a:chOff x="1429" y="2251"/>
                <a:chExt cx="717" cy="895"/>
              </a:xfrm>
            </p:grpSpPr>
            <p:grpSp>
              <p:nvGrpSpPr>
                <p:cNvPr id="5221" name="Group 259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343" name="Line 26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44" name="Line 26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45" name="AutoShape 262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228" name="Group 263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340" name="Line 264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41" name="Line 265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42" name="AutoShape 266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5324" name="Freeform 331"/>
            <p:cNvSpPr>
              <a:spLocks/>
            </p:cNvSpPr>
            <p:nvPr/>
          </p:nvSpPr>
          <p:spPr bwMode="auto">
            <a:xfrm rot="-1196118">
              <a:off x="3816" y="996"/>
              <a:ext cx="255" cy="180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5" name="Freeform 332"/>
            <p:cNvSpPr>
              <a:spLocks/>
            </p:cNvSpPr>
            <p:nvPr/>
          </p:nvSpPr>
          <p:spPr bwMode="auto">
            <a:xfrm rot="-4904711">
              <a:off x="3372" y="1537"/>
              <a:ext cx="276" cy="127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6" name="Freeform 333"/>
            <p:cNvSpPr>
              <a:spLocks/>
            </p:cNvSpPr>
            <p:nvPr/>
          </p:nvSpPr>
          <p:spPr bwMode="auto">
            <a:xfrm rot="-8947954">
              <a:off x="3644" y="2106"/>
              <a:ext cx="259" cy="193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7" name="Freeform 334"/>
            <p:cNvSpPr>
              <a:spLocks/>
            </p:cNvSpPr>
            <p:nvPr/>
          </p:nvSpPr>
          <p:spPr bwMode="auto">
            <a:xfrm rot="9648966">
              <a:off x="4327" y="2152"/>
              <a:ext cx="274" cy="151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8" name="Freeform 335"/>
            <p:cNvSpPr>
              <a:spLocks/>
            </p:cNvSpPr>
            <p:nvPr/>
          </p:nvSpPr>
          <p:spPr bwMode="auto">
            <a:xfrm rot="2680151">
              <a:off x="4488" y="1108"/>
              <a:ext cx="231" cy="160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229" name="Group 338"/>
          <p:cNvGrpSpPr>
            <a:grpSpLocks/>
          </p:cNvGrpSpPr>
          <p:nvPr/>
        </p:nvGrpSpPr>
        <p:grpSpPr bwMode="auto">
          <a:xfrm>
            <a:off x="2501900" y="3789363"/>
            <a:ext cx="1620838" cy="1395412"/>
            <a:chOff x="3243" y="709"/>
            <a:chExt cx="1996" cy="1950"/>
          </a:xfrm>
        </p:grpSpPr>
        <p:grpSp>
          <p:nvGrpSpPr>
            <p:cNvPr id="5236" name="Group 339"/>
            <p:cNvGrpSpPr>
              <a:grpSpLocks/>
            </p:cNvGrpSpPr>
            <p:nvPr/>
          </p:nvGrpSpPr>
          <p:grpSpPr bwMode="auto">
            <a:xfrm>
              <a:off x="3243" y="709"/>
              <a:ext cx="1996" cy="1950"/>
              <a:chOff x="300" y="527"/>
              <a:chExt cx="1570" cy="1666"/>
            </a:xfrm>
          </p:grpSpPr>
          <p:sp>
            <p:nvSpPr>
              <p:cNvPr id="5266" name="Oval 340"/>
              <p:cNvSpPr>
                <a:spLocks noChangeArrowheads="1"/>
              </p:cNvSpPr>
              <p:nvPr/>
            </p:nvSpPr>
            <p:spPr bwMode="auto">
              <a:xfrm>
                <a:off x="567" y="890"/>
                <a:ext cx="952" cy="9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5237" name="Group 341"/>
              <p:cNvGrpSpPr>
                <a:grpSpLocks/>
              </p:cNvGrpSpPr>
              <p:nvPr/>
            </p:nvGrpSpPr>
            <p:grpSpPr bwMode="auto">
              <a:xfrm rot="-2438189">
                <a:off x="431" y="754"/>
                <a:ext cx="272" cy="351"/>
                <a:chOff x="1429" y="2251"/>
                <a:chExt cx="717" cy="895"/>
              </a:xfrm>
            </p:grpSpPr>
            <p:grpSp>
              <p:nvGrpSpPr>
                <p:cNvPr id="5244" name="Group 342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320" name="Line 34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21" name="Line 344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22" name="AutoShape 345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245" name="Group 346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317" name="Line 34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18" name="Line 34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19" name="AutoShape 349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252" name="Group 350"/>
              <p:cNvGrpSpPr>
                <a:grpSpLocks/>
              </p:cNvGrpSpPr>
              <p:nvPr/>
            </p:nvGrpSpPr>
            <p:grpSpPr bwMode="auto">
              <a:xfrm>
                <a:off x="975" y="527"/>
                <a:ext cx="272" cy="351"/>
                <a:chOff x="1429" y="2251"/>
                <a:chExt cx="717" cy="895"/>
              </a:xfrm>
            </p:grpSpPr>
            <p:grpSp>
              <p:nvGrpSpPr>
                <p:cNvPr id="5253" name="Group 351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312" name="Line 35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13" name="Line 35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14" name="AutoShape 354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260" name="Group 355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309" name="Line 35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10" name="Line 35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11" name="AutoShape 358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5269" name="Oval 359"/>
              <p:cNvSpPr>
                <a:spLocks noChangeArrowheads="1"/>
              </p:cNvSpPr>
              <p:nvPr/>
            </p:nvSpPr>
            <p:spPr bwMode="auto">
              <a:xfrm>
                <a:off x="657" y="981"/>
                <a:ext cx="771" cy="7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70" name="WordArt 360"/>
              <p:cNvSpPr>
                <a:spLocks noChangeArrowheads="1" noChangeShapeType="1" noTextEdit="1"/>
              </p:cNvSpPr>
              <p:nvPr/>
            </p:nvSpPr>
            <p:spPr bwMode="auto">
              <a:xfrm>
                <a:off x="839" y="1162"/>
                <a:ext cx="414" cy="40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3600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LB</a:t>
                </a:r>
              </a:p>
            </p:txBody>
          </p:sp>
          <p:grpSp>
            <p:nvGrpSpPr>
              <p:cNvPr id="5267" name="Group 361"/>
              <p:cNvGrpSpPr>
                <a:grpSpLocks/>
              </p:cNvGrpSpPr>
              <p:nvPr/>
            </p:nvGrpSpPr>
            <p:grpSpPr bwMode="auto">
              <a:xfrm rot="-7089832">
                <a:off x="340" y="1480"/>
                <a:ext cx="272" cy="351"/>
                <a:chOff x="1429" y="2251"/>
                <a:chExt cx="717" cy="895"/>
              </a:xfrm>
            </p:grpSpPr>
            <p:grpSp>
              <p:nvGrpSpPr>
                <p:cNvPr id="5268" name="Group 362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304" name="Line 36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05" name="Line 364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06" name="AutoShape 365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271" name="Group 366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301" name="Line 36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02" name="Line 36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303" name="AutoShape 369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272" name="Group 370"/>
              <p:cNvGrpSpPr>
                <a:grpSpLocks/>
              </p:cNvGrpSpPr>
              <p:nvPr/>
            </p:nvGrpSpPr>
            <p:grpSpPr bwMode="auto">
              <a:xfrm rot="6970344">
                <a:off x="1469" y="1530"/>
                <a:ext cx="272" cy="351"/>
                <a:chOff x="1429" y="2251"/>
                <a:chExt cx="717" cy="895"/>
              </a:xfrm>
            </p:grpSpPr>
            <p:grpSp>
              <p:nvGrpSpPr>
                <p:cNvPr id="5273" name="Group 371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296" name="Line 37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97" name="Line 37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98" name="AutoShape 374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274" name="Group 375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293" name="Line 37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94" name="Line 37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95" name="AutoShape 378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275" name="Group 379"/>
              <p:cNvGrpSpPr>
                <a:grpSpLocks/>
              </p:cNvGrpSpPr>
              <p:nvPr/>
            </p:nvGrpSpPr>
            <p:grpSpPr bwMode="auto">
              <a:xfrm rot="-10558668">
                <a:off x="793" y="1842"/>
                <a:ext cx="272" cy="351"/>
                <a:chOff x="1429" y="2251"/>
                <a:chExt cx="717" cy="895"/>
              </a:xfrm>
            </p:grpSpPr>
            <p:grpSp>
              <p:nvGrpSpPr>
                <p:cNvPr id="5276" name="Group 380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288" name="Line 38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89" name="Line 38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90" name="AutoShape 383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283" name="Group 384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285" name="Line 385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86" name="Line 38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87" name="AutoShape 387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284" name="Group 388"/>
              <p:cNvGrpSpPr>
                <a:grpSpLocks/>
              </p:cNvGrpSpPr>
              <p:nvPr/>
            </p:nvGrpSpPr>
            <p:grpSpPr bwMode="auto">
              <a:xfrm rot="3797349">
                <a:off x="1559" y="986"/>
                <a:ext cx="272" cy="351"/>
                <a:chOff x="1429" y="2251"/>
                <a:chExt cx="717" cy="895"/>
              </a:xfrm>
            </p:grpSpPr>
            <p:grpSp>
              <p:nvGrpSpPr>
                <p:cNvPr id="5291" name="Group 389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280" name="Line 39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81" name="Line 39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82" name="AutoShape 392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292" name="Group 393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277" name="Line 394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78" name="Line 395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79" name="AutoShape 396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5261" name="Freeform 397"/>
            <p:cNvSpPr>
              <a:spLocks/>
            </p:cNvSpPr>
            <p:nvPr/>
          </p:nvSpPr>
          <p:spPr bwMode="auto">
            <a:xfrm rot="-1196118">
              <a:off x="3816" y="996"/>
              <a:ext cx="255" cy="180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62" name="Freeform 398"/>
            <p:cNvSpPr>
              <a:spLocks/>
            </p:cNvSpPr>
            <p:nvPr/>
          </p:nvSpPr>
          <p:spPr bwMode="auto">
            <a:xfrm rot="-4904711">
              <a:off x="3372" y="1537"/>
              <a:ext cx="276" cy="127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63" name="Freeform 399"/>
            <p:cNvSpPr>
              <a:spLocks/>
            </p:cNvSpPr>
            <p:nvPr/>
          </p:nvSpPr>
          <p:spPr bwMode="auto">
            <a:xfrm rot="-8947954">
              <a:off x="3644" y="2106"/>
              <a:ext cx="259" cy="193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64" name="Freeform 400"/>
            <p:cNvSpPr>
              <a:spLocks/>
            </p:cNvSpPr>
            <p:nvPr/>
          </p:nvSpPr>
          <p:spPr bwMode="auto">
            <a:xfrm rot="9648966">
              <a:off x="4327" y="2152"/>
              <a:ext cx="274" cy="151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65" name="Freeform 401"/>
            <p:cNvSpPr>
              <a:spLocks/>
            </p:cNvSpPr>
            <p:nvPr/>
          </p:nvSpPr>
          <p:spPr bwMode="auto">
            <a:xfrm rot="2680151">
              <a:off x="4488" y="1108"/>
              <a:ext cx="231" cy="160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299" name="Group 402"/>
          <p:cNvGrpSpPr>
            <a:grpSpLocks/>
          </p:cNvGrpSpPr>
          <p:nvPr/>
        </p:nvGrpSpPr>
        <p:grpSpPr bwMode="auto">
          <a:xfrm>
            <a:off x="3311525" y="2573338"/>
            <a:ext cx="1620838" cy="1395412"/>
            <a:chOff x="3243" y="709"/>
            <a:chExt cx="1996" cy="1950"/>
          </a:xfrm>
        </p:grpSpPr>
        <p:grpSp>
          <p:nvGrpSpPr>
            <p:cNvPr id="5300" name="Group 403"/>
            <p:cNvGrpSpPr>
              <a:grpSpLocks/>
            </p:cNvGrpSpPr>
            <p:nvPr/>
          </p:nvGrpSpPr>
          <p:grpSpPr bwMode="auto">
            <a:xfrm>
              <a:off x="3243" y="709"/>
              <a:ext cx="1996" cy="1950"/>
              <a:chOff x="300" y="527"/>
              <a:chExt cx="1570" cy="1666"/>
            </a:xfrm>
          </p:grpSpPr>
          <p:sp>
            <p:nvSpPr>
              <p:cNvPr id="5203" name="Oval 404"/>
              <p:cNvSpPr>
                <a:spLocks noChangeArrowheads="1"/>
              </p:cNvSpPr>
              <p:nvPr/>
            </p:nvSpPr>
            <p:spPr bwMode="auto">
              <a:xfrm>
                <a:off x="567" y="890"/>
                <a:ext cx="952" cy="9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5307" name="Group 405"/>
              <p:cNvGrpSpPr>
                <a:grpSpLocks/>
              </p:cNvGrpSpPr>
              <p:nvPr/>
            </p:nvGrpSpPr>
            <p:grpSpPr bwMode="auto">
              <a:xfrm rot="-2438189">
                <a:off x="431" y="754"/>
                <a:ext cx="272" cy="351"/>
                <a:chOff x="1429" y="2251"/>
                <a:chExt cx="717" cy="895"/>
              </a:xfrm>
            </p:grpSpPr>
            <p:grpSp>
              <p:nvGrpSpPr>
                <p:cNvPr id="5308" name="Group 406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257" name="Line 40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58" name="Line 40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59" name="AutoShape 409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315" name="Group 410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254" name="Line 41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55" name="Line 41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56" name="AutoShape 413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316" name="Group 414"/>
              <p:cNvGrpSpPr>
                <a:grpSpLocks/>
              </p:cNvGrpSpPr>
              <p:nvPr/>
            </p:nvGrpSpPr>
            <p:grpSpPr bwMode="auto">
              <a:xfrm>
                <a:off x="975" y="527"/>
                <a:ext cx="272" cy="351"/>
                <a:chOff x="1429" y="2251"/>
                <a:chExt cx="717" cy="895"/>
              </a:xfrm>
            </p:grpSpPr>
            <p:grpSp>
              <p:nvGrpSpPr>
                <p:cNvPr id="5323" name="Group 415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249" name="Line 41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50" name="Line 41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51" name="AutoShape 418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330" name="Group 419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246" name="Line 42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47" name="Line 42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48" name="AutoShape 422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5206" name="Oval 423"/>
              <p:cNvSpPr>
                <a:spLocks noChangeArrowheads="1"/>
              </p:cNvSpPr>
              <p:nvPr/>
            </p:nvSpPr>
            <p:spPr bwMode="auto">
              <a:xfrm>
                <a:off x="657" y="981"/>
                <a:ext cx="771" cy="7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07" name="WordArt 4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839" y="1162"/>
                <a:ext cx="414" cy="40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3600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LB</a:t>
                </a:r>
              </a:p>
            </p:txBody>
          </p:sp>
          <p:grpSp>
            <p:nvGrpSpPr>
              <p:cNvPr id="5331" name="Group 425"/>
              <p:cNvGrpSpPr>
                <a:grpSpLocks/>
              </p:cNvGrpSpPr>
              <p:nvPr/>
            </p:nvGrpSpPr>
            <p:grpSpPr bwMode="auto">
              <a:xfrm rot="-7089832">
                <a:off x="340" y="1480"/>
                <a:ext cx="272" cy="351"/>
                <a:chOff x="1429" y="2251"/>
                <a:chExt cx="717" cy="895"/>
              </a:xfrm>
            </p:grpSpPr>
            <p:grpSp>
              <p:nvGrpSpPr>
                <p:cNvPr id="5332" name="Group 426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241" name="Line 42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42" name="Line 42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43" name="AutoShape 429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334" name="Group 430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238" name="Line 43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39" name="Line 43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40" name="AutoShape 433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335" name="Group 434"/>
              <p:cNvGrpSpPr>
                <a:grpSpLocks/>
              </p:cNvGrpSpPr>
              <p:nvPr/>
            </p:nvGrpSpPr>
            <p:grpSpPr bwMode="auto">
              <a:xfrm rot="6970344">
                <a:off x="1469" y="1530"/>
                <a:ext cx="272" cy="351"/>
                <a:chOff x="1429" y="2251"/>
                <a:chExt cx="717" cy="895"/>
              </a:xfrm>
            </p:grpSpPr>
            <p:grpSp>
              <p:nvGrpSpPr>
                <p:cNvPr id="5336" name="Group 435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233" name="Line 43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34" name="Line 43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35" name="AutoShape 438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337" name="Group 439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230" name="Line 44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31" name="Line 44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32" name="AutoShape 442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338" name="Group 443"/>
              <p:cNvGrpSpPr>
                <a:grpSpLocks/>
              </p:cNvGrpSpPr>
              <p:nvPr/>
            </p:nvGrpSpPr>
            <p:grpSpPr bwMode="auto">
              <a:xfrm rot="-10558668">
                <a:off x="793" y="1842"/>
                <a:ext cx="272" cy="351"/>
                <a:chOff x="1429" y="2251"/>
                <a:chExt cx="717" cy="895"/>
              </a:xfrm>
            </p:grpSpPr>
            <p:grpSp>
              <p:nvGrpSpPr>
                <p:cNvPr id="5339" name="Group 444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225" name="Line 445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26" name="Line 44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27" name="AutoShape 447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346" name="Group 448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222" name="Line 449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23" name="Line 45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24" name="AutoShape 451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347" name="Group 452"/>
              <p:cNvGrpSpPr>
                <a:grpSpLocks/>
              </p:cNvGrpSpPr>
              <p:nvPr/>
            </p:nvGrpSpPr>
            <p:grpSpPr bwMode="auto">
              <a:xfrm rot="3797349">
                <a:off x="1559" y="986"/>
                <a:ext cx="272" cy="351"/>
                <a:chOff x="1429" y="2251"/>
                <a:chExt cx="717" cy="895"/>
              </a:xfrm>
            </p:grpSpPr>
            <p:grpSp>
              <p:nvGrpSpPr>
                <p:cNvPr id="5354" name="Group 453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217" name="Line 454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18" name="Line 455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19" name="AutoShape 456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355" name="Group 457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214" name="Line 45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" name="Line 459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16" name="AutoShape 460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5198" name="Freeform 461"/>
            <p:cNvSpPr>
              <a:spLocks/>
            </p:cNvSpPr>
            <p:nvPr/>
          </p:nvSpPr>
          <p:spPr bwMode="auto">
            <a:xfrm rot="-1196118">
              <a:off x="3816" y="996"/>
              <a:ext cx="255" cy="180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99" name="Freeform 462"/>
            <p:cNvSpPr>
              <a:spLocks/>
            </p:cNvSpPr>
            <p:nvPr/>
          </p:nvSpPr>
          <p:spPr bwMode="auto">
            <a:xfrm rot="-4904711">
              <a:off x="3372" y="1537"/>
              <a:ext cx="276" cy="127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00" name="Freeform 463"/>
            <p:cNvSpPr>
              <a:spLocks/>
            </p:cNvSpPr>
            <p:nvPr/>
          </p:nvSpPr>
          <p:spPr bwMode="auto">
            <a:xfrm rot="-8947954">
              <a:off x="3644" y="2106"/>
              <a:ext cx="259" cy="193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01" name="Freeform 464"/>
            <p:cNvSpPr>
              <a:spLocks/>
            </p:cNvSpPr>
            <p:nvPr/>
          </p:nvSpPr>
          <p:spPr bwMode="auto">
            <a:xfrm rot="9648966">
              <a:off x="4327" y="2152"/>
              <a:ext cx="274" cy="151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02" name="Freeform 465"/>
            <p:cNvSpPr>
              <a:spLocks/>
            </p:cNvSpPr>
            <p:nvPr/>
          </p:nvSpPr>
          <p:spPr bwMode="auto">
            <a:xfrm rot="2680151">
              <a:off x="4488" y="1108"/>
              <a:ext cx="231" cy="160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362" name="Group 466"/>
          <p:cNvGrpSpPr>
            <a:grpSpLocks/>
          </p:cNvGrpSpPr>
          <p:nvPr/>
        </p:nvGrpSpPr>
        <p:grpSpPr bwMode="auto">
          <a:xfrm>
            <a:off x="3897313" y="1268413"/>
            <a:ext cx="1620837" cy="1395412"/>
            <a:chOff x="3243" y="709"/>
            <a:chExt cx="1996" cy="1950"/>
          </a:xfrm>
        </p:grpSpPr>
        <p:grpSp>
          <p:nvGrpSpPr>
            <p:cNvPr id="5363" name="Group 467"/>
            <p:cNvGrpSpPr>
              <a:grpSpLocks/>
            </p:cNvGrpSpPr>
            <p:nvPr/>
          </p:nvGrpSpPr>
          <p:grpSpPr bwMode="auto">
            <a:xfrm>
              <a:off x="3243" y="709"/>
              <a:ext cx="1996" cy="1950"/>
              <a:chOff x="300" y="527"/>
              <a:chExt cx="1570" cy="1666"/>
            </a:xfrm>
          </p:grpSpPr>
          <p:sp>
            <p:nvSpPr>
              <p:cNvPr id="5140" name="Oval 468"/>
              <p:cNvSpPr>
                <a:spLocks noChangeArrowheads="1"/>
              </p:cNvSpPr>
              <p:nvPr/>
            </p:nvSpPr>
            <p:spPr bwMode="auto">
              <a:xfrm>
                <a:off x="567" y="890"/>
                <a:ext cx="952" cy="9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5370" name="Group 469"/>
              <p:cNvGrpSpPr>
                <a:grpSpLocks/>
              </p:cNvGrpSpPr>
              <p:nvPr/>
            </p:nvGrpSpPr>
            <p:grpSpPr bwMode="auto">
              <a:xfrm rot="-2438189">
                <a:off x="431" y="754"/>
                <a:ext cx="272" cy="351"/>
                <a:chOff x="1429" y="2251"/>
                <a:chExt cx="717" cy="895"/>
              </a:xfrm>
            </p:grpSpPr>
            <p:grpSp>
              <p:nvGrpSpPr>
                <p:cNvPr id="5371" name="Group 470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194" name="Line 47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95" name="Line 47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96" name="AutoShape 473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378" name="Group 474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191" name="Line 475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92" name="Line 47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93" name="AutoShape 477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379" name="Group 478"/>
              <p:cNvGrpSpPr>
                <a:grpSpLocks/>
              </p:cNvGrpSpPr>
              <p:nvPr/>
            </p:nvGrpSpPr>
            <p:grpSpPr bwMode="auto">
              <a:xfrm>
                <a:off x="975" y="527"/>
                <a:ext cx="272" cy="351"/>
                <a:chOff x="1429" y="2251"/>
                <a:chExt cx="717" cy="895"/>
              </a:xfrm>
            </p:grpSpPr>
            <p:grpSp>
              <p:nvGrpSpPr>
                <p:cNvPr id="5390" name="Group 479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186" name="Line 48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87" name="Line 48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88" name="AutoShape 482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391" name="Group 483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183" name="Line 484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84" name="Line 485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85" name="AutoShape 486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5143" name="Oval 487"/>
              <p:cNvSpPr>
                <a:spLocks noChangeArrowheads="1"/>
              </p:cNvSpPr>
              <p:nvPr/>
            </p:nvSpPr>
            <p:spPr bwMode="auto">
              <a:xfrm>
                <a:off x="657" y="981"/>
                <a:ext cx="771" cy="7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44" name="WordArt 488"/>
              <p:cNvSpPr>
                <a:spLocks noChangeArrowheads="1" noChangeShapeType="1" noTextEdit="1"/>
              </p:cNvSpPr>
              <p:nvPr/>
            </p:nvSpPr>
            <p:spPr bwMode="auto">
              <a:xfrm>
                <a:off x="839" y="1162"/>
                <a:ext cx="414" cy="40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3600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LB</a:t>
                </a:r>
              </a:p>
            </p:txBody>
          </p:sp>
          <p:grpSp>
            <p:nvGrpSpPr>
              <p:cNvPr id="5393" name="Group 489"/>
              <p:cNvGrpSpPr>
                <a:grpSpLocks/>
              </p:cNvGrpSpPr>
              <p:nvPr/>
            </p:nvGrpSpPr>
            <p:grpSpPr bwMode="auto">
              <a:xfrm rot="-7089832">
                <a:off x="340" y="1480"/>
                <a:ext cx="272" cy="351"/>
                <a:chOff x="1429" y="2251"/>
                <a:chExt cx="717" cy="895"/>
              </a:xfrm>
            </p:grpSpPr>
            <p:grpSp>
              <p:nvGrpSpPr>
                <p:cNvPr id="5395" name="Group 490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178" name="Line 49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79" name="Line 49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80" name="AutoShape 493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396" name="Group 494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175" name="Line 495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76" name="Line 49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77" name="AutoShape 497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397" name="Group 498"/>
              <p:cNvGrpSpPr>
                <a:grpSpLocks/>
              </p:cNvGrpSpPr>
              <p:nvPr/>
            </p:nvGrpSpPr>
            <p:grpSpPr bwMode="auto">
              <a:xfrm rot="6970344">
                <a:off x="1469" y="1530"/>
                <a:ext cx="272" cy="351"/>
                <a:chOff x="1429" y="2251"/>
                <a:chExt cx="717" cy="895"/>
              </a:xfrm>
            </p:grpSpPr>
            <p:grpSp>
              <p:nvGrpSpPr>
                <p:cNvPr id="5398" name="Group 499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170" name="Line 50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71" name="Line 50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72" name="AutoShape 502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399" name="Group 503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167" name="Line 504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68" name="Line 505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69" name="AutoShape 506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400" name="Group 507"/>
              <p:cNvGrpSpPr>
                <a:grpSpLocks/>
              </p:cNvGrpSpPr>
              <p:nvPr/>
            </p:nvGrpSpPr>
            <p:grpSpPr bwMode="auto">
              <a:xfrm rot="-10558668">
                <a:off x="793" y="1842"/>
                <a:ext cx="272" cy="351"/>
                <a:chOff x="1429" y="2251"/>
                <a:chExt cx="717" cy="895"/>
              </a:xfrm>
            </p:grpSpPr>
            <p:grpSp>
              <p:nvGrpSpPr>
                <p:cNvPr id="5401" name="Group 508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162" name="Line 509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63" name="Line 51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64" name="AutoShape 511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402" name="Group 512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159" name="Line 51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60" name="Line 514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61" name="AutoShape 515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5420" name="Group 516"/>
              <p:cNvGrpSpPr>
                <a:grpSpLocks/>
              </p:cNvGrpSpPr>
              <p:nvPr/>
            </p:nvGrpSpPr>
            <p:grpSpPr bwMode="auto">
              <a:xfrm rot="3797349">
                <a:off x="1559" y="986"/>
                <a:ext cx="272" cy="351"/>
                <a:chOff x="1429" y="2251"/>
                <a:chExt cx="717" cy="895"/>
              </a:xfrm>
            </p:grpSpPr>
            <p:grpSp>
              <p:nvGrpSpPr>
                <p:cNvPr id="5421" name="Group 517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5" name="Line 51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" name="Line 519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56" name="AutoShape 520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424" name="Group 521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5151" name="Line 52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52" name="Line 52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53" name="AutoShape 524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5135" name="Freeform 525"/>
            <p:cNvSpPr>
              <a:spLocks/>
            </p:cNvSpPr>
            <p:nvPr/>
          </p:nvSpPr>
          <p:spPr bwMode="auto">
            <a:xfrm rot="-1196118">
              <a:off x="3816" y="996"/>
              <a:ext cx="255" cy="180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36" name="Freeform 526"/>
            <p:cNvSpPr>
              <a:spLocks/>
            </p:cNvSpPr>
            <p:nvPr/>
          </p:nvSpPr>
          <p:spPr bwMode="auto">
            <a:xfrm rot="-4904711">
              <a:off x="3372" y="1537"/>
              <a:ext cx="276" cy="127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37" name="Freeform 527"/>
            <p:cNvSpPr>
              <a:spLocks/>
            </p:cNvSpPr>
            <p:nvPr/>
          </p:nvSpPr>
          <p:spPr bwMode="auto">
            <a:xfrm rot="-8947954">
              <a:off x="3644" y="2106"/>
              <a:ext cx="259" cy="193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38" name="Freeform 528"/>
            <p:cNvSpPr>
              <a:spLocks/>
            </p:cNvSpPr>
            <p:nvPr/>
          </p:nvSpPr>
          <p:spPr bwMode="auto">
            <a:xfrm rot="9648966">
              <a:off x="4327" y="2152"/>
              <a:ext cx="274" cy="151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39" name="Freeform 529"/>
            <p:cNvSpPr>
              <a:spLocks/>
            </p:cNvSpPr>
            <p:nvPr/>
          </p:nvSpPr>
          <p:spPr bwMode="auto">
            <a:xfrm rot="2680151">
              <a:off x="4488" y="1108"/>
              <a:ext cx="231" cy="160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650" name="Line 530"/>
          <p:cNvSpPr>
            <a:spLocks noChangeShapeType="1"/>
          </p:cNvSpPr>
          <p:nvPr/>
        </p:nvSpPr>
        <p:spPr bwMode="auto">
          <a:xfrm>
            <a:off x="3222625" y="5903913"/>
            <a:ext cx="28352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651" name="Line 531"/>
          <p:cNvSpPr>
            <a:spLocks noChangeShapeType="1"/>
          </p:cNvSpPr>
          <p:nvPr/>
        </p:nvSpPr>
        <p:spPr bwMode="auto">
          <a:xfrm>
            <a:off x="4481513" y="4643438"/>
            <a:ext cx="14398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653" name="AutoShape 533"/>
          <p:cNvSpPr>
            <a:spLocks/>
          </p:cNvSpPr>
          <p:nvPr/>
        </p:nvSpPr>
        <p:spPr bwMode="auto">
          <a:xfrm>
            <a:off x="6102350" y="4329113"/>
            <a:ext cx="225425" cy="2025650"/>
          </a:xfrm>
          <a:prstGeom prst="rightBracket">
            <a:avLst>
              <a:gd name="adj" fmla="val 7488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654" name="WordArt 534"/>
          <p:cNvSpPr>
            <a:spLocks noChangeArrowheads="1" noChangeShapeType="1" noTextEdit="1"/>
          </p:cNvSpPr>
          <p:nvPr/>
        </p:nvSpPr>
        <p:spPr bwMode="auto">
          <a:xfrm>
            <a:off x="6642100" y="4914900"/>
            <a:ext cx="1981200" cy="782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LB </a:t>
            </a:r>
          </a:p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"mémoire"</a:t>
            </a:r>
          </a:p>
        </p:txBody>
      </p:sp>
      <p:sp>
        <p:nvSpPr>
          <p:cNvPr id="5132" name="WordArt 535"/>
          <p:cNvSpPr>
            <a:spLocks noChangeArrowheads="1" noChangeShapeType="1" noTextEdit="1"/>
          </p:cNvSpPr>
          <p:nvPr/>
        </p:nvSpPr>
        <p:spPr bwMode="auto">
          <a:xfrm>
            <a:off x="296863" y="279400"/>
            <a:ext cx="83629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expansion clonale des LB activés</a:t>
            </a:r>
          </a:p>
        </p:txBody>
      </p:sp>
      <p:sp>
        <p:nvSpPr>
          <p:cNvPr id="5656" name="Text Box 536"/>
          <p:cNvSpPr txBox="1">
            <a:spLocks noChangeArrowheads="1"/>
          </p:cNvSpPr>
          <p:nvPr/>
        </p:nvSpPr>
        <p:spPr bwMode="auto">
          <a:xfrm>
            <a:off x="5832475" y="1223963"/>
            <a:ext cx="2879725" cy="6413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Certains deviennent de LB « mémoire », d’autres….</a:t>
            </a:r>
          </a:p>
        </p:txBody>
      </p:sp>
    </p:spTree>
  </p:cSld>
  <p:clrMapOvr>
    <a:masterClrMapping/>
  </p:clrMapOvr>
  <p:transition advTm="9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0" grpId="0" animBg="1"/>
      <p:bldP spid="5650" grpId="1" animBg="1"/>
      <p:bldP spid="5651" grpId="0" animBg="1"/>
      <p:bldP spid="5651" grpId="1" animBg="1"/>
      <p:bldP spid="5653" grpId="0" animBg="1"/>
      <p:bldP spid="5654" grpId="0" animBg="1"/>
      <p:bldP spid="565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1188" y="684213"/>
            <a:ext cx="1800225" cy="1619250"/>
            <a:chOff x="3243" y="709"/>
            <a:chExt cx="1996" cy="195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3243" y="709"/>
              <a:ext cx="1996" cy="1950"/>
              <a:chOff x="300" y="527"/>
              <a:chExt cx="1570" cy="1666"/>
            </a:xfrm>
          </p:grpSpPr>
          <p:sp>
            <p:nvSpPr>
              <p:cNvPr id="6384" name="Oval 6"/>
              <p:cNvSpPr>
                <a:spLocks noChangeArrowheads="1"/>
              </p:cNvSpPr>
              <p:nvPr/>
            </p:nvSpPr>
            <p:spPr bwMode="auto">
              <a:xfrm>
                <a:off x="567" y="890"/>
                <a:ext cx="952" cy="9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 rot="-2438189">
                <a:off x="431" y="754"/>
                <a:ext cx="272" cy="351"/>
                <a:chOff x="1429" y="2251"/>
                <a:chExt cx="717" cy="895"/>
              </a:xfrm>
            </p:grpSpPr>
            <p:grpSp>
              <p:nvGrpSpPr>
                <p:cNvPr id="10" name="Group 8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6438" name="Line 9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39" name="Line 1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40" name="AutoShape 11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7" name="Group 12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6435" name="Line 1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36" name="Line 14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37" name="AutoShape 15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8" name="Group 16"/>
              <p:cNvGrpSpPr>
                <a:grpSpLocks/>
              </p:cNvGrpSpPr>
              <p:nvPr/>
            </p:nvGrpSpPr>
            <p:grpSpPr bwMode="auto">
              <a:xfrm>
                <a:off x="975" y="527"/>
                <a:ext cx="272" cy="351"/>
                <a:chOff x="1429" y="2251"/>
                <a:chExt cx="717" cy="895"/>
              </a:xfrm>
            </p:grpSpPr>
            <p:grpSp>
              <p:nvGrpSpPr>
                <p:cNvPr id="19" name="Group 17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6430" name="Line 1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31" name="Line 19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32" name="AutoShape 20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" name="Group 21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6427" name="Line 2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28" name="Line 2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29" name="AutoShape 24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6387" name="Oval 25"/>
              <p:cNvSpPr>
                <a:spLocks noChangeArrowheads="1"/>
              </p:cNvSpPr>
              <p:nvPr/>
            </p:nvSpPr>
            <p:spPr bwMode="auto">
              <a:xfrm>
                <a:off x="657" y="981"/>
                <a:ext cx="771" cy="7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88" name="WordArt 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839" y="1162"/>
                <a:ext cx="414" cy="40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3600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LB</a:t>
                </a:r>
              </a:p>
            </p:txBody>
          </p:sp>
          <p:grpSp>
            <p:nvGrpSpPr>
              <p:cNvPr id="21" name="Group 27"/>
              <p:cNvGrpSpPr>
                <a:grpSpLocks/>
              </p:cNvGrpSpPr>
              <p:nvPr/>
            </p:nvGrpSpPr>
            <p:grpSpPr bwMode="auto">
              <a:xfrm rot="-7089832">
                <a:off x="340" y="1480"/>
                <a:ext cx="272" cy="351"/>
                <a:chOff x="1429" y="2251"/>
                <a:chExt cx="717" cy="895"/>
              </a:xfrm>
            </p:grpSpPr>
            <p:grpSp>
              <p:nvGrpSpPr>
                <p:cNvPr id="22" name="Group 28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6422" name="Line 29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23" name="Line 3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24" name="AutoShape 31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3" name="Group 32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6419" name="Line 3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20" name="Line 34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21" name="AutoShape 35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4" name="Group 36"/>
              <p:cNvGrpSpPr>
                <a:grpSpLocks/>
              </p:cNvGrpSpPr>
              <p:nvPr/>
            </p:nvGrpSpPr>
            <p:grpSpPr bwMode="auto">
              <a:xfrm rot="6970344">
                <a:off x="1469" y="1530"/>
                <a:ext cx="272" cy="351"/>
                <a:chOff x="1429" y="2251"/>
                <a:chExt cx="717" cy="895"/>
              </a:xfrm>
            </p:grpSpPr>
            <p:grpSp>
              <p:nvGrpSpPr>
                <p:cNvPr id="25" name="Group 37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6414" name="Line 3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15" name="Line 39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16" name="AutoShape 40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6" name="Group 41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6411" name="Line 4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12" name="Line 4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13" name="AutoShape 44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7" name="Group 45"/>
              <p:cNvGrpSpPr>
                <a:grpSpLocks/>
              </p:cNvGrpSpPr>
              <p:nvPr/>
            </p:nvGrpSpPr>
            <p:grpSpPr bwMode="auto">
              <a:xfrm rot="-10558668">
                <a:off x="793" y="1842"/>
                <a:ext cx="272" cy="351"/>
                <a:chOff x="1429" y="2251"/>
                <a:chExt cx="717" cy="895"/>
              </a:xfrm>
            </p:grpSpPr>
            <p:grpSp>
              <p:nvGrpSpPr>
                <p:cNvPr id="28" name="Group 46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6406" name="Line 4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07" name="Line 48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08" name="AutoShape 49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9" name="Group 50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6403" name="Line 5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04" name="Line 5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05" name="AutoShape 53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0" name="Group 54"/>
              <p:cNvGrpSpPr>
                <a:grpSpLocks/>
              </p:cNvGrpSpPr>
              <p:nvPr/>
            </p:nvGrpSpPr>
            <p:grpSpPr bwMode="auto">
              <a:xfrm rot="3797349">
                <a:off x="1559" y="986"/>
                <a:ext cx="272" cy="351"/>
                <a:chOff x="1429" y="2251"/>
                <a:chExt cx="717" cy="895"/>
              </a:xfrm>
            </p:grpSpPr>
            <p:grpSp>
              <p:nvGrpSpPr>
                <p:cNvPr id="31" name="Group 55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6398" name="Line 5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99" name="Line 5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400" name="AutoShape 58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144" name="Group 59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6395" name="Line 6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96" name="Line 6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97" name="AutoShape 62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6379" name="Freeform 63"/>
            <p:cNvSpPr>
              <a:spLocks/>
            </p:cNvSpPr>
            <p:nvPr/>
          </p:nvSpPr>
          <p:spPr bwMode="auto">
            <a:xfrm rot="-1196118">
              <a:off x="3816" y="996"/>
              <a:ext cx="255" cy="180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80" name="Freeform 64"/>
            <p:cNvSpPr>
              <a:spLocks/>
            </p:cNvSpPr>
            <p:nvPr/>
          </p:nvSpPr>
          <p:spPr bwMode="auto">
            <a:xfrm rot="-4904711">
              <a:off x="3372" y="1537"/>
              <a:ext cx="276" cy="127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81" name="Freeform 65"/>
            <p:cNvSpPr>
              <a:spLocks/>
            </p:cNvSpPr>
            <p:nvPr/>
          </p:nvSpPr>
          <p:spPr bwMode="auto">
            <a:xfrm rot="-8947954">
              <a:off x="3644" y="2106"/>
              <a:ext cx="259" cy="193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82" name="Freeform 66"/>
            <p:cNvSpPr>
              <a:spLocks/>
            </p:cNvSpPr>
            <p:nvPr/>
          </p:nvSpPr>
          <p:spPr bwMode="auto">
            <a:xfrm rot="9648966">
              <a:off x="4327" y="2152"/>
              <a:ext cx="274" cy="151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83" name="Freeform 67"/>
            <p:cNvSpPr>
              <a:spLocks/>
            </p:cNvSpPr>
            <p:nvPr/>
          </p:nvSpPr>
          <p:spPr bwMode="auto">
            <a:xfrm rot="2680151">
              <a:off x="4488" y="1108"/>
              <a:ext cx="231" cy="160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145" name="Group 137"/>
          <p:cNvGrpSpPr>
            <a:grpSpLocks/>
          </p:cNvGrpSpPr>
          <p:nvPr/>
        </p:nvGrpSpPr>
        <p:grpSpPr bwMode="auto">
          <a:xfrm>
            <a:off x="611188" y="2663825"/>
            <a:ext cx="1800225" cy="1619250"/>
            <a:chOff x="3243" y="709"/>
            <a:chExt cx="1996" cy="1950"/>
          </a:xfrm>
        </p:grpSpPr>
        <p:grpSp>
          <p:nvGrpSpPr>
            <p:cNvPr id="6146" name="Group 138"/>
            <p:cNvGrpSpPr>
              <a:grpSpLocks/>
            </p:cNvGrpSpPr>
            <p:nvPr/>
          </p:nvGrpSpPr>
          <p:grpSpPr bwMode="auto">
            <a:xfrm>
              <a:off x="3243" y="709"/>
              <a:ext cx="1996" cy="1950"/>
              <a:chOff x="300" y="527"/>
              <a:chExt cx="1570" cy="1666"/>
            </a:xfrm>
          </p:grpSpPr>
          <p:sp>
            <p:nvSpPr>
              <p:cNvPr id="6321" name="Oval 139"/>
              <p:cNvSpPr>
                <a:spLocks noChangeArrowheads="1"/>
              </p:cNvSpPr>
              <p:nvPr/>
            </p:nvSpPr>
            <p:spPr bwMode="auto">
              <a:xfrm>
                <a:off x="567" y="890"/>
                <a:ext cx="952" cy="9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6147" name="Group 140"/>
              <p:cNvGrpSpPr>
                <a:grpSpLocks/>
              </p:cNvGrpSpPr>
              <p:nvPr/>
            </p:nvGrpSpPr>
            <p:grpSpPr bwMode="auto">
              <a:xfrm rot="-2438189">
                <a:off x="431" y="754"/>
                <a:ext cx="272" cy="351"/>
                <a:chOff x="1429" y="2251"/>
                <a:chExt cx="717" cy="895"/>
              </a:xfrm>
            </p:grpSpPr>
            <p:grpSp>
              <p:nvGrpSpPr>
                <p:cNvPr id="6148" name="Group 141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6375" name="Line 14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76" name="Line 14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77" name="AutoShape 144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149" name="Group 145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6372" name="Line 14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73" name="Line 14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74" name="AutoShape 148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6150" name="Group 149"/>
              <p:cNvGrpSpPr>
                <a:grpSpLocks/>
              </p:cNvGrpSpPr>
              <p:nvPr/>
            </p:nvGrpSpPr>
            <p:grpSpPr bwMode="auto">
              <a:xfrm>
                <a:off x="975" y="527"/>
                <a:ext cx="272" cy="351"/>
                <a:chOff x="1429" y="2251"/>
                <a:chExt cx="717" cy="895"/>
              </a:xfrm>
            </p:grpSpPr>
            <p:grpSp>
              <p:nvGrpSpPr>
                <p:cNvPr id="6151" name="Group 150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6367" name="Line 15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68" name="Line 15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69" name="AutoShape 153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152" name="Group 154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6364" name="Line 155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65" name="Line 15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66" name="AutoShape 157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6324" name="Oval 158"/>
              <p:cNvSpPr>
                <a:spLocks noChangeArrowheads="1"/>
              </p:cNvSpPr>
              <p:nvPr/>
            </p:nvSpPr>
            <p:spPr bwMode="auto">
              <a:xfrm>
                <a:off x="657" y="981"/>
                <a:ext cx="771" cy="77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25" name="WordArt 159"/>
              <p:cNvSpPr>
                <a:spLocks noChangeArrowheads="1" noChangeShapeType="1" noTextEdit="1"/>
              </p:cNvSpPr>
              <p:nvPr/>
            </p:nvSpPr>
            <p:spPr bwMode="auto">
              <a:xfrm>
                <a:off x="839" y="1162"/>
                <a:ext cx="414" cy="40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3600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/>
                  </a:rPr>
                  <a:t>LB</a:t>
                </a:r>
              </a:p>
            </p:txBody>
          </p:sp>
          <p:grpSp>
            <p:nvGrpSpPr>
              <p:cNvPr id="6153" name="Group 160"/>
              <p:cNvGrpSpPr>
                <a:grpSpLocks/>
              </p:cNvGrpSpPr>
              <p:nvPr/>
            </p:nvGrpSpPr>
            <p:grpSpPr bwMode="auto">
              <a:xfrm rot="-7089832">
                <a:off x="340" y="1480"/>
                <a:ext cx="272" cy="351"/>
                <a:chOff x="1429" y="2251"/>
                <a:chExt cx="717" cy="895"/>
              </a:xfrm>
            </p:grpSpPr>
            <p:grpSp>
              <p:nvGrpSpPr>
                <p:cNvPr id="6154" name="Group 161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6359" name="Line 16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60" name="Line 16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61" name="AutoShape 164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155" name="Group 165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6356" name="Line 16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57" name="Line 167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58" name="AutoShape 168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6156" name="Group 169"/>
              <p:cNvGrpSpPr>
                <a:grpSpLocks/>
              </p:cNvGrpSpPr>
              <p:nvPr/>
            </p:nvGrpSpPr>
            <p:grpSpPr bwMode="auto">
              <a:xfrm rot="6970344">
                <a:off x="1469" y="1530"/>
                <a:ext cx="272" cy="351"/>
                <a:chOff x="1429" y="2251"/>
                <a:chExt cx="717" cy="895"/>
              </a:xfrm>
            </p:grpSpPr>
            <p:grpSp>
              <p:nvGrpSpPr>
                <p:cNvPr id="6157" name="Group 170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6351" name="Line 17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52" name="Line 172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53" name="AutoShape 173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158" name="Group 174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6348" name="Line 175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49" name="Line 176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50" name="AutoShape 177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6159" name="Group 178"/>
              <p:cNvGrpSpPr>
                <a:grpSpLocks/>
              </p:cNvGrpSpPr>
              <p:nvPr/>
            </p:nvGrpSpPr>
            <p:grpSpPr bwMode="auto">
              <a:xfrm rot="-10558668">
                <a:off x="793" y="1842"/>
                <a:ext cx="272" cy="351"/>
                <a:chOff x="1429" y="2251"/>
                <a:chExt cx="717" cy="895"/>
              </a:xfrm>
            </p:grpSpPr>
            <p:grpSp>
              <p:nvGrpSpPr>
                <p:cNvPr id="6160" name="Group 179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6343" name="Line 18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44" name="Line 181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45" name="AutoShape 182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161" name="Group 183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6340" name="Line 184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41" name="Line 185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42" name="AutoShape 186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6162" name="Group 187"/>
              <p:cNvGrpSpPr>
                <a:grpSpLocks/>
              </p:cNvGrpSpPr>
              <p:nvPr/>
            </p:nvGrpSpPr>
            <p:grpSpPr bwMode="auto">
              <a:xfrm rot="3797349">
                <a:off x="1559" y="986"/>
                <a:ext cx="272" cy="351"/>
                <a:chOff x="1429" y="2251"/>
                <a:chExt cx="717" cy="895"/>
              </a:xfrm>
            </p:grpSpPr>
            <p:grpSp>
              <p:nvGrpSpPr>
                <p:cNvPr id="6163" name="Group 188"/>
                <p:cNvGrpSpPr>
                  <a:grpSpLocks/>
                </p:cNvGrpSpPr>
                <p:nvPr/>
              </p:nvGrpSpPr>
              <p:grpSpPr bwMode="auto">
                <a:xfrm rot="314485">
                  <a:off x="1791" y="2251"/>
                  <a:ext cx="355" cy="895"/>
                  <a:chOff x="1794" y="2244"/>
                  <a:chExt cx="355" cy="895"/>
                </a:xfrm>
              </p:grpSpPr>
              <p:sp>
                <p:nvSpPr>
                  <p:cNvPr id="6335" name="Line 189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36" name="Line 190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37" name="AutoShape 191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164" name="Group 192"/>
                <p:cNvGrpSpPr>
                  <a:grpSpLocks/>
                </p:cNvGrpSpPr>
                <p:nvPr/>
              </p:nvGrpSpPr>
              <p:grpSpPr bwMode="auto">
                <a:xfrm rot="21437524" flipH="1">
                  <a:off x="1429" y="2251"/>
                  <a:ext cx="318" cy="895"/>
                  <a:chOff x="1794" y="2244"/>
                  <a:chExt cx="355" cy="895"/>
                </a:xfrm>
              </p:grpSpPr>
              <p:sp>
                <p:nvSpPr>
                  <p:cNvPr id="6332" name="Line 193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817" y="2707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33" name="Line 194"/>
                  <p:cNvSpPr>
                    <a:spLocks noChangeShapeType="1"/>
                  </p:cNvSpPr>
                  <p:nvPr/>
                </p:nvSpPr>
                <p:spPr bwMode="auto">
                  <a:xfrm rot="21383155" flipV="1">
                    <a:off x="1794" y="2436"/>
                    <a:ext cx="184" cy="26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334" name="AutoShape 195"/>
                  <p:cNvSpPr>
                    <a:spLocks noChangeArrowheads="1"/>
                  </p:cNvSpPr>
                  <p:nvPr/>
                </p:nvSpPr>
                <p:spPr bwMode="auto">
                  <a:xfrm rot="-8165251">
                    <a:off x="1934" y="2244"/>
                    <a:ext cx="215" cy="229"/>
                  </a:xfrm>
                  <a:custGeom>
                    <a:avLst/>
                    <a:gdLst>
                      <a:gd name="T0" fmla="*/ 108 w 21600"/>
                      <a:gd name="T1" fmla="*/ 0 h 21600"/>
                      <a:gd name="T2" fmla="*/ 11 w 21600"/>
                      <a:gd name="T3" fmla="*/ 109 h 21600"/>
                      <a:gd name="T4" fmla="*/ 108 w 21600"/>
                      <a:gd name="T5" fmla="*/ 23 h 21600"/>
                      <a:gd name="T6" fmla="*/ 204 w 21600"/>
                      <a:gd name="T7" fmla="*/ 109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01 w 21600"/>
                      <a:gd name="T13" fmla="*/ 0 h 21600"/>
                      <a:gd name="T14" fmla="*/ 21299 w 21600"/>
                      <a:gd name="T15" fmla="*/ 1282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53" y="10363"/>
                        </a:moveTo>
                        <a:cubicBezTo>
                          <a:pt x="2385" y="5757"/>
                          <a:pt x="6188" y="2141"/>
                          <a:pt x="10800" y="2142"/>
                        </a:cubicBezTo>
                        <a:cubicBezTo>
                          <a:pt x="15411" y="2142"/>
                          <a:pt x="19214" y="5757"/>
                          <a:pt x="19446" y="10363"/>
                        </a:cubicBezTo>
                        <a:lnTo>
                          <a:pt x="21586" y="10254"/>
                        </a:lnTo>
                        <a:cubicBezTo>
                          <a:pt x="21295" y="4509"/>
                          <a:pt x="16552" y="-1"/>
                          <a:pt x="10799" y="0"/>
                        </a:cubicBezTo>
                        <a:cubicBezTo>
                          <a:pt x="5047" y="0"/>
                          <a:pt x="304" y="4509"/>
                          <a:pt x="13" y="1025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6316" name="Freeform 196"/>
            <p:cNvSpPr>
              <a:spLocks/>
            </p:cNvSpPr>
            <p:nvPr/>
          </p:nvSpPr>
          <p:spPr bwMode="auto">
            <a:xfrm rot="-1196118">
              <a:off x="3816" y="996"/>
              <a:ext cx="255" cy="180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17" name="Freeform 197"/>
            <p:cNvSpPr>
              <a:spLocks/>
            </p:cNvSpPr>
            <p:nvPr/>
          </p:nvSpPr>
          <p:spPr bwMode="auto">
            <a:xfrm rot="-4904711">
              <a:off x="3372" y="1537"/>
              <a:ext cx="276" cy="127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18" name="Freeform 198"/>
            <p:cNvSpPr>
              <a:spLocks/>
            </p:cNvSpPr>
            <p:nvPr/>
          </p:nvSpPr>
          <p:spPr bwMode="auto">
            <a:xfrm rot="-8947954">
              <a:off x="3644" y="2106"/>
              <a:ext cx="259" cy="193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19" name="Freeform 199"/>
            <p:cNvSpPr>
              <a:spLocks/>
            </p:cNvSpPr>
            <p:nvPr/>
          </p:nvSpPr>
          <p:spPr bwMode="auto">
            <a:xfrm rot="9648966">
              <a:off x="4327" y="2152"/>
              <a:ext cx="274" cy="151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20" name="Freeform 200"/>
            <p:cNvSpPr>
              <a:spLocks/>
            </p:cNvSpPr>
            <p:nvPr/>
          </p:nvSpPr>
          <p:spPr bwMode="auto">
            <a:xfrm rot="2680151">
              <a:off x="4488" y="1108"/>
              <a:ext cx="231" cy="160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165" name="Group 289"/>
          <p:cNvGrpSpPr>
            <a:grpSpLocks/>
          </p:cNvGrpSpPr>
          <p:nvPr/>
        </p:nvGrpSpPr>
        <p:grpSpPr bwMode="auto">
          <a:xfrm>
            <a:off x="4527550" y="908050"/>
            <a:ext cx="2654300" cy="1306513"/>
            <a:chOff x="2852" y="572"/>
            <a:chExt cx="1672" cy="823"/>
          </a:xfrm>
        </p:grpSpPr>
        <p:sp>
          <p:nvSpPr>
            <p:cNvPr id="6305" name="AutoShape 267"/>
            <p:cNvSpPr>
              <a:spLocks noChangeArrowheads="1"/>
            </p:cNvSpPr>
            <p:nvPr/>
          </p:nvSpPr>
          <p:spPr bwMode="auto">
            <a:xfrm>
              <a:off x="2852" y="572"/>
              <a:ext cx="1672" cy="8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06" name="Oval 268"/>
            <p:cNvSpPr>
              <a:spLocks noChangeArrowheads="1"/>
            </p:cNvSpPr>
            <p:nvPr/>
          </p:nvSpPr>
          <p:spPr bwMode="auto">
            <a:xfrm>
              <a:off x="2937" y="714"/>
              <a:ext cx="652" cy="56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07" name="WordArt 269"/>
            <p:cNvSpPr>
              <a:spLocks noChangeArrowheads="1" noChangeShapeType="1" noTextEdit="1"/>
            </p:cNvSpPr>
            <p:nvPr/>
          </p:nvSpPr>
          <p:spPr bwMode="auto">
            <a:xfrm>
              <a:off x="3192" y="799"/>
              <a:ext cx="210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P</a:t>
              </a:r>
            </a:p>
          </p:txBody>
        </p:sp>
        <p:sp>
          <p:nvSpPr>
            <p:cNvPr id="6308" name="AutoShape 270"/>
            <p:cNvSpPr>
              <a:spLocks noChangeArrowheads="1"/>
            </p:cNvSpPr>
            <p:nvPr/>
          </p:nvSpPr>
          <p:spPr bwMode="auto">
            <a:xfrm rot="16494707" flipH="1">
              <a:off x="3774" y="897"/>
              <a:ext cx="652" cy="171"/>
            </a:xfrm>
            <a:custGeom>
              <a:avLst/>
              <a:gdLst>
                <a:gd name="T0" fmla="*/ 326 w 21600"/>
                <a:gd name="T1" fmla="*/ 0 h 21600"/>
                <a:gd name="T2" fmla="*/ 82 w 21600"/>
                <a:gd name="T3" fmla="*/ 86 h 21600"/>
                <a:gd name="T4" fmla="*/ 326 w 21600"/>
                <a:gd name="T5" fmla="*/ 43 h 21600"/>
                <a:gd name="T6" fmla="*/ 571 w 21600"/>
                <a:gd name="T7" fmla="*/ 8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09" name="AutoShape 271"/>
            <p:cNvSpPr>
              <a:spLocks noChangeArrowheads="1"/>
            </p:cNvSpPr>
            <p:nvPr/>
          </p:nvSpPr>
          <p:spPr bwMode="auto">
            <a:xfrm rot="-5400000">
              <a:off x="3611" y="862"/>
              <a:ext cx="652" cy="241"/>
            </a:xfrm>
            <a:custGeom>
              <a:avLst/>
              <a:gdLst>
                <a:gd name="T0" fmla="*/ 326 w 21600"/>
                <a:gd name="T1" fmla="*/ 0 h 21600"/>
                <a:gd name="T2" fmla="*/ 82 w 21600"/>
                <a:gd name="T3" fmla="*/ 120 h 21600"/>
                <a:gd name="T4" fmla="*/ 326 w 21600"/>
                <a:gd name="T5" fmla="*/ 60 h 21600"/>
                <a:gd name="T6" fmla="*/ 571 w 21600"/>
                <a:gd name="T7" fmla="*/ 12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10" name="AutoShape 272"/>
            <p:cNvSpPr>
              <a:spLocks noChangeArrowheads="1"/>
            </p:cNvSpPr>
            <p:nvPr/>
          </p:nvSpPr>
          <p:spPr bwMode="auto">
            <a:xfrm>
              <a:off x="4184" y="714"/>
              <a:ext cx="170" cy="510"/>
            </a:xfrm>
            <a:prstGeom prst="moo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11" name="Oval 274"/>
            <p:cNvSpPr>
              <a:spLocks noChangeArrowheads="1"/>
            </p:cNvSpPr>
            <p:nvPr/>
          </p:nvSpPr>
          <p:spPr bwMode="auto">
            <a:xfrm>
              <a:off x="4326" y="856"/>
              <a:ext cx="170" cy="1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12" name="Oval 275"/>
            <p:cNvSpPr>
              <a:spLocks noChangeArrowheads="1"/>
            </p:cNvSpPr>
            <p:nvPr/>
          </p:nvSpPr>
          <p:spPr bwMode="auto">
            <a:xfrm>
              <a:off x="4156" y="1196"/>
              <a:ext cx="57" cy="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13" name="Oval 276"/>
            <p:cNvSpPr>
              <a:spLocks noChangeArrowheads="1"/>
            </p:cNvSpPr>
            <p:nvPr/>
          </p:nvSpPr>
          <p:spPr bwMode="auto">
            <a:xfrm>
              <a:off x="4326" y="1083"/>
              <a:ext cx="114" cy="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14" name="Oval 277"/>
            <p:cNvSpPr>
              <a:spLocks noChangeArrowheads="1"/>
            </p:cNvSpPr>
            <p:nvPr/>
          </p:nvSpPr>
          <p:spPr bwMode="auto">
            <a:xfrm>
              <a:off x="3986" y="629"/>
              <a:ext cx="56" cy="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166" name="Group 300"/>
          <p:cNvGrpSpPr>
            <a:grpSpLocks/>
          </p:cNvGrpSpPr>
          <p:nvPr/>
        </p:nvGrpSpPr>
        <p:grpSpPr bwMode="auto">
          <a:xfrm>
            <a:off x="4572000" y="3024188"/>
            <a:ext cx="2654300" cy="1306512"/>
            <a:chOff x="2852" y="572"/>
            <a:chExt cx="1672" cy="823"/>
          </a:xfrm>
        </p:grpSpPr>
        <p:sp>
          <p:nvSpPr>
            <p:cNvPr id="6295" name="AutoShape 301"/>
            <p:cNvSpPr>
              <a:spLocks noChangeArrowheads="1"/>
            </p:cNvSpPr>
            <p:nvPr/>
          </p:nvSpPr>
          <p:spPr bwMode="auto">
            <a:xfrm>
              <a:off x="2852" y="572"/>
              <a:ext cx="1672" cy="8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96" name="Oval 302"/>
            <p:cNvSpPr>
              <a:spLocks noChangeArrowheads="1"/>
            </p:cNvSpPr>
            <p:nvPr/>
          </p:nvSpPr>
          <p:spPr bwMode="auto">
            <a:xfrm>
              <a:off x="2937" y="714"/>
              <a:ext cx="652" cy="56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97" name="WordArt 303"/>
            <p:cNvSpPr>
              <a:spLocks noChangeArrowheads="1" noChangeShapeType="1" noTextEdit="1"/>
            </p:cNvSpPr>
            <p:nvPr/>
          </p:nvSpPr>
          <p:spPr bwMode="auto">
            <a:xfrm>
              <a:off x="3192" y="799"/>
              <a:ext cx="210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P</a:t>
              </a:r>
            </a:p>
          </p:txBody>
        </p:sp>
        <p:sp>
          <p:nvSpPr>
            <p:cNvPr id="6298" name="AutoShape 304"/>
            <p:cNvSpPr>
              <a:spLocks noChangeArrowheads="1"/>
            </p:cNvSpPr>
            <p:nvPr/>
          </p:nvSpPr>
          <p:spPr bwMode="auto">
            <a:xfrm rot="16494707" flipH="1">
              <a:off x="3774" y="897"/>
              <a:ext cx="652" cy="171"/>
            </a:xfrm>
            <a:custGeom>
              <a:avLst/>
              <a:gdLst>
                <a:gd name="T0" fmla="*/ 326 w 21600"/>
                <a:gd name="T1" fmla="*/ 0 h 21600"/>
                <a:gd name="T2" fmla="*/ 82 w 21600"/>
                <a:gd name="T3" fmla="*/ 86 h 21600"/>
                <a:gd name="T4" fmla="*/ 326 w 21600"/>
                <a:gd name="T5" fmla="*/ 43 h 21600"/>
                <a:gd name="T6" fmla="*/ 571 w 21600"/>
                <a:gd name="T7" fmla="*/ 8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99" name="AutoShape 305"/>
            <p:cNvSpPr>
              <a:spLocks noChangeArrowheads="1"/>
            </p:cNvSpPr>
            <p:nvPr/>
          </p:nvSpPr>
          <p:spPr bwMode="auto">
            <a:xfrm rot="-5400000">
              <a:off x="3611" y="862"/>
              <a:ext cx="652" cy="241"/>
            </a:xfrm>
            <a:custGeom>
              <a:avLst/>
              <a:gdLst>
                <a:gd name="T0" fmla="*/ 326 w 21600"/>
                <a:gd name="T1" fmla="*/ 0 h 21600"/>
                <a:gd name="T2" fmla="*/ 82 w 21600"/>
                <a:gd name="T3" fmla="*/ 120 h 21600"/>
                <a:gd name="T4" fmla="*/ 326 w 21600"/>
                <a:gd name="T5" fmla="*/ 60 h 21600"/>
                <a:gd name="T6" fmla="*/ 571 w 21600"/>
                <a:gd name="T7" fmla="*/ 12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00" name="AutoShape 306"/>
            <p:cNvSpPr>
              <a:spLocks noChangeArrowheads="1"/>
            </p:cNvSpPr>
            <p:nvPr/>
          </p:nvSpPr>
          <p:spPr bwMode="auto">
            <a:xfrm>
              <a:off x="4184" y="714"/>
              <a:ext cx="170" cy="510"/>
            </a:xfrm>
            <a:prstGeom prst="moo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01" name="Oval 307"/>
            <p:cNvSpPr>
              <a:spLocks noChangeArrowheads="1"/>
            </p:cNvSpPr>
            <p:nvPr/>
          </p:nvSpPr>
          <p:spPr bwMode="auto">
            <a:xfrm>
              <a:off x="4326" y="856"/>
              <a:ext cx="170" cy="1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02" name="Oval 308"/>
            <p:cNvSpPr>
              <a:spLocks noChangeArrowheads="1"/>
            </p:cNvSpPr>
            <p:nvPr/>
          </p:nvSpPr>
          <p:spPr bwMode="auto">
            <a:xfrm>
              <a:off x="4156" y="1196"/>
              <a:ext cx="57" cy="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03" name="Oval 309"/>
            <p:cNvSpPr>
              <a:spLocks noChangeArrowheads="1"/>
            </p:cNvSpPr>
            <p:nvPr/>
          </p:nvSpPr>
          <p:spPr bwMode="auto">
            <a:xfrm>
              <a:off x="4326" y="1083"/>
              <a:ext cx="114" cy="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04" name="Oval 310"/>
            <p:cNvSpPr>
              <a:spLocks noChangeArrowheads="1"/>
            </p:cNvSpPr>
            <p:nvPr/>
          </p:nvSpPr>
          <p:spPr bwMode="auto">
            <a:xfrm>
              <a:off x="3986" y="629"/>
              <a:ext cx="56" cy="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456" name="AutoShape 312"/>
          <p:cNvSpPr>
            <a:spLocks noChangeArrowheads="1"/>
          </p:cNvSpPr>
          <p:nvPr/>
        </p:nvSpPr>
        <p:spPr bwMode="auto">
          <a:xfrm rot="-1269675">
            <a:off x="7072313" y="981075"/>
            <a:ext cx="404812" cy="179388"/>
          </a:xfrm>
          <a:prstGeom prst="chevron">
            <a:avLst>
              <a:gd name="adj" fmla="val 5641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7" name="AutoShape 313"/>
          <p:cNvSpPr>
            <a:spLocks noChangeArrowheads="1"/>
          </p:cNvSpPr>
          <p:nvPr/>
        </p:nvSpPr>
        <p:spPr bwMode="auto">
          <a:xfrm>
            <a:off x="7092950" y="1449388"/>
            <a:ext cx="404813" cy="198437"/>
          </a:xfrm>
          <a:prstGeom prst="chevron">
            <a:avLst>
              <a:gd name="adj" fmla="val 51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8" name="AutoShape 314"/>
          <p:cNvSpPr>
            <a:spLocks noChangeArrowheads="1"/>
          </p:cNvSpPr>
          <p:nvPr/>
        </p:nvSpPr>
        <p:spPr bwMode="auto">
          <a:xfrm rot="1918130">
            <a:off x="7046913" y="1989138"/>
            <a:ext cx="404812" cy="179387"/>
          </a:xfrm>
          <a:prstGeom prst="chevron">
            <a:avLst>
              <a:gd name="adj" fmla="val 5641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9" name="AutoShape 315"/>
          <p:cNvSpPr>
            <a:spLocks noChangeArrowheads="1"/>
          </p:cNvSpPr>
          <p:nvPr/>
        </p:nvSpPr>
        <p:spPr bwMode="auto">
          <a:xfrm rot="1833265">
            <a:off x="7092950" y="4059238"/>
            <a:ext cx="404813" cy="179387"/>
          </a:xfrm>
          <a:prstGeom prst="chevron">
            <a:avLst>
              <a:gd name="adj" fmla="val 5641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60" name="AutoShape 316"/>
          <p:cNvSpPr>
            <a:spLocks noChangeArrowheads="1"/>
          </p:cNvSpPr>
          <p:nvPr/>
        </p:nvSpPr>
        <p:spPr bwMode="auto">
          <a:xfrm rot="545559">
            <a:off x="7181850" y="3563938"/>
            <a:ext cx="404813" cy="179387"/>
          </a:xfrm>
          <a:prstGeom prst="chevron">
            <a:avLst>
              <a:gd name="adj" fmla="val 5641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61" name="AutoShape 317"/>
          <p:cNvSpPr>
            <a:spLocks noChangeArrowheads="1"/>
          </p:cNvSpPr>
          <p:nvPr/>
        </p:nvSpPr>
        <p:spPr bwMode="auto">
          <a:xfrm rot="-1269675">
            <a:off x="7137400" y="3024188"/>
            <a:ext cx="404813" cy="155575"/>
          </a:xfrm>
          <a:prstGeom prst="chevron">
            <a:avLst>
              <a:gd name="adj" fmla="val 6505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167" name="Group 318"/>
          <p:cNvGrpSpPr>
            <a:grpSpLocks/>
          </p:cNvGrpSpPr>
          <p:nvPr/>
        </p:nvGrpSpPr>
        <p:grpSpPr bwMode="auto">
          <a:xfrm rot="6251684">
            <a:off x="7920832" y="3501231"/>
            <a:ext cx="431800" cy="557213"/>
            <a:chOff x="1429" y="2251"/>
            <a:chExt cx="717" cy="895"/>
          </a:xfrm>
        </p:grpSpPr>
        <p:grpSp>
          <p:nvGrpSpPr>
            <p:cNvPr id="6168" name="Group 319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6292" name="Line 320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93" name="Line 321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94" name="AutoShape 322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169" name="Group 323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6289" name="Line 324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90" name="Line 325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91" name="AutoShape 326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170" name="Group 327"/>
          <p:cNvGrpSpPr>
            <a:grpSpLocks/>
          </p:cNvGrpSpPr>
          <p:nvPr/>
        </p:nvGrpSpPr>
        <p:grpSpPr bwMode="auto">
          <a:xfrm rot="4157458">
            <a:off x="7920832" y="2510631"/>
            <a:ext cx="431800" cy="557213"/>
            <a:chOff x="1429" y="2251"/>
            <a:chExt cx="717" cy="895"/>
          </a:xfrm>
        </p:grpSpPr>
        <p:grpSp>
          <p:nvGrpSpPr>
            <p:cNvPr id="6171" name="Group 328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6284" name="Line 329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85" name="Line 330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86" name="AutoShape 331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172" name="Group 332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6281" name="Line 333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82" name="Line 334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83" name="AutoShape 335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175" name="Group 336"/>
          <p:cNvGrpSpPr>
            <a:grpSpLocks/>
          </p:cNvGrpSpPr>
          <p:nvPr/>
        </p:nvGrpSpPr>
        <p:grpSpPr bwMode="auto">
          <a:xfrm rot="5400000">
            <a:off x="7992269" y="1043782"/>
            <a:ext cx="431800" cy="557212"/>
            <a:chOff x="1429" y="2251"/>
            <a:chExt cx="717" cy="895"/>
          </a:xfrm>
        </p:grpSpPr>
        <p:grpSp>
          <p:nvGrpSpPr>
            <p:cNvPr id="6176" name="Group 337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6276" name="Line 338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77" name="Line 339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78" name="AutoShape 340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180" name="Group 341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6273" name="Line 342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" name="Line 343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75" name="AutoShape 344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183" name="Group 345"/>
          <p:cNvGrpSpPr>
            <a:grpSpLocks/>
          </p:cNvGrpSpPr>
          <p:nvPr/>
        </p:nvGrpSpPr>
        <p:grpSpPr bwMode="auto">
          <a:xfrm rot="3226870">
            <a:off x="8235157" y="440531"/>
            <a:ext cx="431800" cy="557213"/>
            <a:chOff x="1429" y="2251"/>
            <a:chExt cx="717" cy="895"/>
          </a:xfrm>
        </p:grpSpPr>
        <p:grpSp>
          <p:nvGrpSpPr>
            <p:cNvPr id="6184" name="Group 346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6268" name="Line 347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69" name="Line 348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70" name="AutoShape 349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189" name="Group 350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6265" name="Line 351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66" name="Line 352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67" name="AutoShape 353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191" name="Group 354"/>
          <p:cNvGrpSpPr>
            <a:grpSpLocks/>
          </p:cNvGrpSpPr>
          <p:nvPr/>
        </p:nvGrpSpPr>
        <p:grpSpPr bwMode="auto">
          <a:xfrm rot="5006583">
            <a:off x="8235157" y="3005931"/>
            <a:ext cx="431800" cy="557213"/>
            <a:chOff x="1429" y="2251"/>
            <a:chExt cx="717" cy="895"/>
          </a:xfrm>
        </p:grpSpPr>
        <p:grpSp>
          <p:nvGrpSpPr>
            <p:cNvPr id="6192" name="Group 355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6260" name="Line 356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61" name="Line 357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62" name="AutoShape 358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198" name="Group 359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6257" name="Line 360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58" name="Line 361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59" name="AutoShape 362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199" name="Group 363"/>
          <p:cNvGrpSpPr>
            <a:grpSpLocks/>
          </p:cNvGrpSpPr>
          <p:nvPr/>
        </p:nvGrpSpPr>
        <p:grpSpPr bwMode="auto">
          <a:xfrm rot="8544690">
            <a:off x="8307388" y="4103688"/>
            <a:ext cx="431800" cy="557212"/>
            <a:chOff x="1429" y="2251"/>
            <a:chExt cx="717" cy="895"/>
          </a:xfrm>
        </p:grpSpPr>
        <p:grpSp>
          <p:nvGrpSpPr>
            <p:cNvPr id="6200" name="Group 364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6252" name="Line 365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53" name="Line 366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54" name="AutoShape 367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207" name="Group 368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6249" name="Line 369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50" name="Line 370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51" name="AutoShape 371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208" name="Group 372"/>
          <p:cNvGrpSpPr>
            <a:grpSpLocks/>
          </p:cNvGrpSpPr>
          <p:nvPr/>
        </p:nvGrpSpPr>
        <p:grpSpPr bwMode="auto">
          <a:xfrm rot="5125564">
            <a:off x="8414544" y="1386682"/>
            <a:ext cx="431800" cy="557212"/>
            <a:chOff x="1429" y="2251"/>
            <a:chExt cx="717" cy="895"/>
          </a:xfrm>
        </p:grpSpPr>
        <p:grpSp>
          <p:nvGrpSpPr>
            <p:cNvPr id="6212" name="Group 373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6244" name="Line 374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45" name="Line 375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46" name="AutoShape 376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215" name="Group 377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6241" name="Line 378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42" name="Line 379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43" name="AutoShape 380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216" name="Group 381"/>
          <p:cNvGrpSpPr>
            <a:grpSpLocks/>
          </p:cNvGrpSpPr>
          <p:nvPr/>
        </p:nvGrpSpPr>
        <p:grpSpPr bwMode="auto">
          <a:xfrm rot="5851795">
            <a:off x="7784307" y="4175918"/>
            <a:ext cx="431800" cy="557213"/>
            <a:chOff x="1429" y="2251"/>
            <a:chExt cx="717" cy="895"/>
          </a:xfrm>
        </p:grpSpPr>
        <p:grpSp>
          <p:nvGrpSpPr>
            <p:cNvPr id="6218" name="Group 382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5" name="Line 383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37" name="Line 384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38" name="AutoShape 385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221" name="Group 386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6" name="Line 387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34" name="Line 388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35" name="AutoShape 389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223" name="Group 390"/>
          <p:cNvGrpSpPr>
            <a:grpSpLocks/>
          </p:cNvGrpSpPr>
          <p:nvPr/>
        </p:nvGrpSpPr>
        <p:grpSpPr bwMode="auto">
          <a:xfrm rot="4890086">
            <a:off x="7784307" y="2870993"/>
            <a:ext cx="431800" cy="557213"/>
            <a:chOff x="1429" y="2251"/>
            <a:chExt cx="717" cy="895"/>
          </a:xfrm>
        </p:grpSpPr>
        <p:grpSp>
          <p:nvGrpSpPr>
            <p:cNvPr id="6224" name="Group 391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6228" name="Line 392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29" name="Line 393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" name="AutoShape 394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227" name="Group 395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6225" name="Line 396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26" name="Line 397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" name="AutoShape 398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230" name="Group 399"/>
          <p:cNvGrpSpPr>
            <a:grpSpLocks/>
          </p:cNvGrpSpPr>
          <p:nvPr/>
        </p:nvGrpSpPr>
        <p:grpSpPr bwMode="auto">
          <a:xfrm rot="3254134">
            <a:off x="7649369" y="305594"/>
            <a:ext cx="431800" cy="557212"/>
            <a:chOff x="1429" y="2251"/>
            <a:chExt cx="717" cy="895"/>
          </a:xfrm>
        </p:grpSpPr>
        <p:grpSp>
          <p:nvGrpSpPr>
            <p:cNvPr id="6231" name="Group 400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6220" name="Line 401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Line 402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22" name="AutoShape 403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232" name="Group 404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6217" name="Line 405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Line 406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19" name="AutoShape 407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233" name="Group 408"/>
          <p:cNvGrpSpPr>
            <a:grpSpLocks/>
          </p:cNvGrpSpPr>
          <p:nvPr/>
        </p:nvGrpSpPr>
        <p:grpSpPr bwMode="auto">
          <a:xfrm rot="5635363">
            <a:off x="8370094" y="3591719"/>
            <a:ext cx="431800" cy="557212"/>
            <a:chOff x="1429" y="2251"/>
            <a:chExt cx="717" cy="895"/>
          </a:xfrm>
        </p:grpSpPr>
        <p:grpSp>
          <p:nvGrpSpPr>
            <p:cNvPr id="6236" name="Group 409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13" name="Line 410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13" name="Line 411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14" name="AutoShape 412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239" name="Group 413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6209" name="Line 414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10" name="Line 415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11" name="AutoShape 416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240" name="Group 417"/>
          <p:cNvGrpSpPr>
            <a:grpSpLocks/>
          </p:cNvGrpSpPr>
          <p:nvPr/>
        </p:nvGrpSpPr>
        <p:grpSpPr bwMode="auto">
          <a:xfrm rot="6642542">
            <a:off x="7695407" y="1386681"/>
            <a:ext cx="431800" cy="557213"/>
            <a:chOff x="1429" y="2251"/>
            <a:chExt cx="717" cy="895"/>
          </a:xfrm>
        </p:grpSpPr>
        <p:grpSp>
          <p:nvGrpSpPr>
            <p:cNvPr id="6247" name="Group 418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6204" name="Line 419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05" name="Line 420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06" name="AutoShape 421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248" name="Group 422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6201" name="Line 423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02" name="Line 424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03" name="AutoShape 425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255" name="Group 426"/>
          <p:cNvGrpSpPr>
            <a:grpSpLocks/>
          </p:cNvGrpSpPr>
          <p:nvPr/>
        </p:nvGrpSpPr>
        <p:grpSpPr bwMode="auto">
          <a:xfrm rot="7274627">
            <a:off x="7784307" y="2016918"/>
            <a:ext cx="431800" cy="557213"/>
            <a:chOff x="1429" y="2251"/>
            <a:chExt cx="717" cy="895"/>
          </a:xfrm>
        </p:grpSpPr>
        <p:grpSp>
          <p:nvGrpSpPr>
            <p:cNvPr id="6256" name="Group 427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6196" name="Line 428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97" name="Line 429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AutoShape 430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263" name="Group 431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6193" name="Line 432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94" name="Line 433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95" name="AutoShape 434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264" name="Group 435"/>
          <p:cNvGrpSpPr>
            <a:grpSpLocks/>
          </p:cNvGrpSpPr>
          <p:nvPr/>
        </p:nvGrpSpPr>
        <p:grpSpPr bwMode="auto">
          <a:xfrm rot="6189948">
            <a:off x="8460582" y="1926431"/>
            <a:ext cx="431800" cy="557213"/>
            <a:chOff x="1429" y="2251"/>
            <a:chExt cx="717" cy="895"/>
          </a:xfrm>
        </p:grpSpPr>
        <p:grpSp>
          <p:nvGrpSpPr>
            <p:cNvPr id="6271" name="Group 436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6188" name="Line 437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Line 438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90" name="AutoShape 439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272" name="Group 440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6185" name="Line 441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86" name="Line 442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87" name="AutoShape 443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274" name="Group 444"/>
          <p:cNvGrpSpPr>
            <a:grpSpLocks/>
          </p:cNvGrpSpPr>
          <p:nvPr/>
        </p:nvGrpSpPr>
        <p:grpSpPr bwMode="auto">
          <a:xfrm rot="7541404">
            <a:off x="8144669" y="4715669"/>
            <a:ext cx="431800" cy="557212"/>
            <a:chOff x="1429" y="2251"/>
            <a:chExt cx="717" cy="895"/>
          </a:xfrm>
        </p:grpSpPr>
        <p:grpSp>
          <p:nvGrpSpPr>
            <p:cNvPr id="6279" name="Group 445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16" name="Line 446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81" name="Line 447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82" name="AutoShape 448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280" name="Group 449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6177" name="Line 450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78" name="Line 451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79" name="AutoShape 452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6597" name="AutoShape 453"/>
          <p:cNvSpPr>
            <a:spLocks noChangeArrowheads="1"/>
          </p:cNvSpPr>
          <p:nvPr/>
        </p:nvSpPr>
        <p:spPr bwMode="auto">
          <a:xfrm>
            <a:off x="2366963" y="1449388"/>
            <a:ext cx="2025650" cy="269875"/>
          </a:xfrm>
          <a:custGeom>
            <a:avLst/>
            <a:gdLst>
              <a:gd name="T0" fmla="*/ 1519237 w 21600"/>
              <a:gd name="T1" fmla="*/ 0 h 21600"/>
              <a:gd name="T2" fmla="*/ 0 w 21600"/>
              <a:gd name="T3" fmla="*/ 134938 h 21600"/>
              <a:gd name="T4" fmla="*/ 1519237 w 21600"/>
              <a:gd name="T5" fmla="*/ 269875 h 21600"/>
              <a:gd name="T6" fmla="*/ 2025650 w 21600"/>
              <a:gd name="T7" fmla="*/ 13493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98" name="AutoShape 454"/>
          <p:cNvSpPr>
            <a:spLocks noChangeArrowheads="1"/>
          </p:cNvSpPr>
          <p:nvPr/>
        </p:nvSpPr>
        <p:spPr bwMode="auto">
          <a:xfrm>
            <a:off x="2411413" y="3473450"/>
            <a:ext cx="1981200" cy="269875"/>
          </a:xfrm>
          <a:custGeom>
            <a:avLst/>
            <a:gdLst>
              <a:gd name="T0" fmla="*/ 1485900 w 21600"/>
              <a:gd name="T1" fmla="*/ 0 h 21600"/>
              <a:gd name="T2" fmla="*/ 0 w 21600"/>
              <a:gd name="T3" fmla="*/ 134938 h 21600"/>
              <a:gd name="T4" fmla="*/ 1485900 w 21600"/>
              <a:gd name="T5" fmla="*/ 269875 h 21600"/>
              <a:gd name="T6" fmla="*/ 1981200 w 21600"/>
              <a:gd name="T7" fmla="*/ 13493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73" name="WordArt 455"/>
          <p:cNvSpPr>
            <a:spLocks noChangeArrowheads="1" noChangeShapeType="1" noTextEdit="1"/>
          </p:cNvSpPr>
          <p:nvPr/>
        </p:nvSpPr>
        <p:spPr bwMode="auto">
          <a:xfrm>
            <a:off x="881063" y="5903913"/>
            <a:ext cx="7781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Différenciation en plasmocytes</a:t>
            </a:r>
          </a:p>
        </p:txBody>
      </p:sp>
      <p:sp>
        <p:nvSpPr>
          <p:cNvPr id="6174" name="Text Box 456"/>
          <p:cNvSpPr txBox="1">
            <a:spLocks noChangeArrowheads="1"/>
          </p:cNvSpPr>
          <p:nvPr/>
        </p:nvSpPr>
        <p:spPr bwMode="auto">
          <a:xfrm>
            <a:off x="476250" y="4508500"/>
            <a:ext cx="3825875" cy="6413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… se différencient en plasmocytes sécréteurs d’anticorps circulants.</a:t>
            </a:r>
          </a:p>
        </p:txBody>
      </p:sp>
    </p:spTree>
  </p:cSld>
  <p:clrMapOvr>
    <a:masterClrMapping/>
  </p:clrMapOvr>
  <p:transition advTm="12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9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6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6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4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6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6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6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6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6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6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64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6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6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4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6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6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6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64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6" grpId="0" animBg="1"/>
      <p:bldP spid="6456" grpId="1" animBg="1"/>
      <p:bldP spid="6457" grpId="0" animBg="1"/>
      <p:bldP spid="6457" grpId="1" animBg="1"/>
      <p:bldP spid="6458" grpId="0" animBg="1"/>
      <p:bldP spid="6458" grpId="1" animBg="1"/>
      <p:bldP spid="6459" grpId="0" animBg="1"/>
      <p:bldP spid="6459" grpId="1" animBg="1"/>
      <p:bldP spid="6460" grpId="0" animBg="1"/>
      <p:bldP spid="6460" grpId="1" animBg="1"/>
      <p:bldP spid="6461" grpId="0" animBg="1"/>
      <p:bldP spid="6461" grpId="1" animBg="1"/>
      <p:bldP spid="6597" grpId="0" animBg="1"/>
      <p:bldP spid="659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0034" y="2214554"/>
            <a:ext cx="8229600" cy="1071570"/>
          </a:xfrm>
          <a:prstGeom prst="rect">
            <a:avLst/>
          </a:prstGeom>
          <a:solidFill>
            <a:srgbClr val="FFCCCC"/>
          </a:solidFill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B. Les lymphocytes T cytotoxiques sont les armes cellulaires de la réponse acquise.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5"/>
          <p:cNvSpPr>
            <a:spLocks/>
          </p:cNvSpPr>
          <p:nvPr/>
        </p:nvSpPr>
        <p:spPr bwMode="auto">
          <a:xfrm>
            <a:off x="342900" y="900113"/>
            <a:ext cx="4081463" cy="2452687"/>
          </a:xfrm>
          <a:custGeom>
            <a:avLst/>
            <a:gdLst>
              <a:gd name="T0" fmla="*/ 653 w 2571"/>
              <a:gd name="T1" fmla="*/ 64 h 1545"/>
              <a:gd name="T2" fmla="*/ 360 w 2571"/>
              <a:gd name="T3" fmla="*/ 100 h 1545"/>
              <a:gd name="T4" fmla="*/ 305 w 2571"/>
              <a:gd name="T5" fmla="*/ 137 h 1545"/>
              <a:gd name="T6" fmla="*/ 250 w 2571"/>
              <a:gd name="T7" fmla="*/ 174 h 1545"/>
              <a:gd name="T8" fmla="*/ 205 w 2571"/>
              <a:gd name="T9" fmla="*/ 247 h 1545"/>
              <a:gd name="T10" fmla="*/ 177 w 2571"/>
              <a:gd name="T11" fmla="*/ 347 h 1545"/>
              <a:gd name="T12" fmla="*/ 113 w 2571"/>
              <a:gd name="T13" fmla="*/ 475 h 1545"/>
              <a:gd name="T14" fmla="*/ 77 w 2571"/>
              <a:gd name="T15" fmla="*/ 567 h 1545"/>
              <a:gd name="T16" fmla="*/ 58 w 2571"/>
              <a:gd name="T17" fmla="*/ 640 h 1545"/>
              <a:gd name="T18" fmla="*/ 40 w 2571"/>
              <a:gd name="T19" fmla="*/ 695 h 1545"/>
              <a:gd name="T20" fmla="*/ 86 w 2571"/>
              <a:gd name="T21" fmla="*/ 1124 h 1545"/>
              <a:gd name="T22" fmla="*/ 131 w 2571"/>
              <a:gd name="T23" fmla="*/ 1207 h 1545"/>
              <a:gd name="T24" fmla="*/ 177 w 2571"/>
              <a:gd name="T25" fmla="*/ 1252 h 1545"/>
              <a:gd name="T26" fmla="*/ 250 w 2571"/>
              <a:gd name="T27" fmla="*/ 1362 h 1545"/>
              <a:gd name="T28" fmla="*/ 342 w 2571"/>
              <a:gd name="T29" fmla="*/ 1472 h 1545"/>
              <a:gd name="T30" fmla="*/ 424 w 2571"/>
              <a:gd name="T31" fmla="*/ 1527 h 1545"/>
              <a:gd name="T32" fmla="*/ 488 w 2571"/>
              <a:gd name="T33" fmla="*/ 1545 h 1545"/>
              <a:gd name="T34" fmla="*/ 973 w 2571"/>
              <a:gd name="T35" fmla="*/ 1490 h 1545"/>
              <a:gd name="T36" fmla="*/ 2070 w 2571"/>
              <a:gd name="T37" fmla="*/ 1390 h 1545"/>
              <a:gd name="T38" fmla="*/ 2189 w 2571"/>
              <a:gd name="T39" fmla="*/ 1335 h 1545"/>
              <a:gd name="T40" fmla="*/ 2253 w 2571"/>
              <a:gd name="T41" fmla="*/ 1280 h 1545"/>
              <a:gd name="T42" fmla="*/ 2381 w 2571"/>
              <a:gd name="T43" fmla="*/ 1124 h 1545"/>
              <a:gd name="T44" fmla="*/ 2390 w 2571"/>
              <a:gd name="T45" fmla="*/ 1097 h 1545"/>
              <a:gd name="T46" fmla="*/ 2408 w 2571"/>
              <a:gd name="T47" fmla="*/ 1060 h 1545"/>
              <a:gd name="T48" fmla="*/ 2426 w 2571"/>
              <a:gd name="T49" fmla="*/ 996 h 1545"/>
              <a:gd name="T50" fmla="*/ 2481 w 2571"/>
              <a:gd name="T51" fmla="*/ 878 h 1545"/>
              <a:gd name="T52" fmla="*/ 2545 w 2571"/>
              <a:gd name="T53" fmla="*/ 795 h 1545"/>
              <a:gd name="T54" fmla="*/ 2563 w 2571"/>
              <a:gd name="T55" fmla="*/ 731 h 1545"/>
              <a:gd name="T56" fmla="*/ 2463 w 2571"/>
              <a:gd name="T57" fmla="*/ 265 h 1545"/>
              <a:gd name="T58" fmla="*/ 2399 w 2571"/>
              <a:gd name="T59" fmla="*/ 192 h 1545"/>
              <a:gd name="T60" fmla="*/ 2353 w 2571"/>
              <a:gd name="T61" fmla="*/ 155 h 1545"/>
              <a:gd name="T62" fmla="*/ 2262 w 2571"/>
              <a:gd name="T63" fmla="*/ 110 h 1545"/>
              <a:gd name="T64" fmla="*/ 2115 w 2571"/>
              <a:gd name="T65" fmla="*/ 46 h 1545"/>
              <a:gd name="T66" fmla="*/ 1905 w 2571"/>
              <a:gd name="T67" fmla="*/ 0 h 1545"/>
              <a:gd name="T68" fmla="*/ 726 w 2571"/>
              <a:gd name="T69" fmla="*/ 9 h 1545"/>
              <a:gd name="T70" fmla="*/ 653 w 2571"/>
              <a:gd name="T71" fmla="*/ 64 h 15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571"/>
              <a:gd name="T109" fmla="*/ 0 h 1545"/>
              <a:gd name="T110" fmla="*/ 2571 w 2571"/>
              <a:gd name="T111" fmla="*/ 1545 h 154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571" h="1545">
                <a:moveTo>
                  <a:pt x="653" y="64"/>
                </a:moveTo>
                <a:cubicBezTo>
                  <a:pt x="525" y="70"/>
                  <a:pt x="465" y="65"/>
                  <a:pt x="360" y="100"/>
                </a:cubicBezTo>
                <a:cubicBezTo>
                  <a:pt x="326" y="136"/>
                  <a:pt x="361" y="104"/>
                  <a:pt x="305" y="137"/>
                </a:cubicBezTo>
                <a:cubicBezTo>
                  <a:pt x="286" y="148"/>
                  <a:pt x="250" y="174"/>
                  <a:pt x="250" y="174"/>
                </a:cubicBezTo>
                <a:cubicBezTo>
                  <a:pt x="240" y="204"/>
                  <a:pt x="227" y="224"/>
                  <a:pt x="205" y="247"/>
                </a:cubicBezTo>
                <a:cubicBezTo>
                  <a:pt x="193" y="279"/>
                  <a:pt x="189" y="315"/>
                  <a:pt x="177" y="347"/>
                </a:cubicBezTo>
                <a:cubicBezTo>
                  <a:pt x="163" y="385"/>
                  <a:pt x="132" y="437"/>
                  <a:pt x="113" y="475"/>
                </a:cubicBezTo>
                <a:cubicBezTo>
                  <a:pt x="93" y="556"/>
                  <a:pt x="112" y="530"/>
                  <a:pt x="77" y="567"/>
                </a:cubicBezTo>
                <a:cubicBezTo>
                  <a:pt x="70" y="591"/>
                  <a:pt x="65" y="616"/>
                  <a:pt x="58" y="640"/>
                </a:cubicBezTo>
                <a:cubicBezTo>
                  <a:pt x="53" y="659"/>
                  <a:pt x="40" y="695"/>
                  <a:pt x="40" y="695"/>
                </a:cubicBezTo>
                <a:cubicBezTo>
                  <a:pt x="40" y="697"/>
                  <a:pt x="0" y="1043"/>
                  <a:pt x="86" y="1124"/>
                </a:cubicBezTo>
                <a:cubicBezTo>
                  <a:pt x="102" y="1173"/>
                  <a:pt x="90" y="1144"/>
                  <a:pt x="131" y="1207"/>
                </a:cubicBezTo>
                <a:cubicBezTo>
                  <a:pt x="143" y="1225"/>
                  <a:pt x="177" y="1252"/>
                  <a:pt x="177" y="1252"/>
                </a:cubicBezTo>
                <a:cubicBezTo>
                  <a:pt x="192" y="1299"/>
                  <a:pt x="220" y="1326"/>
                  <a:pt x="250" y="1362"/>
                </a:cubicBezTo>
                <a:cubicBezTo>
                  <a:pt x="279" y="1397"/>
                  <a:pt x="305" y="1445"/>
                  <a:pt x="342" y="1472"/>
                </a:cubicBezTo>
                <a:cubicBezTo>
                  <a:pt x="369" y="1491"/>
                  <a:pt x="397" y="1508"/>
                  <a:pt x="424" y="1527"/>
                </a:cubicBezTo>
                <a:cubicBezTo>
                  <a:pt x="442" y="1540"/>
                  <a:pt x="467" y="1538"/>
                  <a:pt x="488" y="1545"/>
                </a:cubicBezTo>
                <a:cubicBezTo>
                  <a:pt x="687" y="1539"/>
                  <a:pt x="803" y="1545"/>
                  <a:pt x="973" y="1490"/>
                </a:cubicBezTo>
                <a:cubicBezTo>
                  <a:pt x="1276" y="1288"/>
                  <a:pt x="1772" y="1393"/>
                  <a:pt x="2070" y="1390"/>
                </a:cubicBezTo>
                <a:cubicBezTo>
                  <a:pt x="2113" y="1374"/>
                  <a:pt x="2148" y="1355"/>
                  <a:pt x="2189" y="1335"/>
                </a:cubicBezTo>
                <a:cubicBezTo>
                  <a:pt x="2218" y="1290"/>
                  <a:pt x="2225" y="1314"/>
                  <a:pt x="2253" y="1280"/>
                </a:cubicBezTo>
                <a:cubicBezTo>
                  <a:pt x="2296" y="1227"/>
                  <a:pt x="2342" y="1181"/>
                  <a:pt x="2381" y="1124"/>
                </a:cubicBezTo>
                <a:cubicBezTo>
                  <a:pt x="2384" y="1115"/>
                  <a:pt x="2386" y="1106"/>
                  <a:pt x="2390" y="1097"/>
                </a:cubicBezTo>
                <a:cubicBezTo>
                  <a:pt x="2395" y="1084"/>
                  <a:pt x="2403" y="1073"/>
                  <a:pt x="2408" y="1060"/>
                </a:cubicBezTo>
                <a:cubicBezTo>
                  <a:pt x="2414" y="1043"/>
                  <a:pt x="2417" y="1013"/>
                  <a:pt x="2426" y="996"/>
                </a:cubicBezTo>
                <a:cubicBezTo>
                  <a:pt x="2447" y="955"/>
                  <a:pt x="2466" y="924"/>
                  <a:pt x="2481" y="878"/>
                </a:cubicBezTo>
                <a:cubicBezTo>
                  <a:pt x="2484" y="868"/>
                  <a:pt x="2534" y="813"/>
                  <a:pt x="2545" y="795"/>
                </a:cubicBezTo>
                <a:cubicBezTo>
                  <a:pt x="2550" y="774"/>
                  <a:pt x="2563" y="753"/>
                  <a:pt x="2563" y="731"/>
                </a:cubicBezTo>
                <a:cubicBezTo>
                  <a:pt x="2563" y="510"/>
                  <a:pt x="2571" y="428"/>
                  <a:pt x="2463" y="265"/>
                </a:cubicBezTo>
                <a:cubicBezTo>
                  <a:pt x="2442" y="233"/>
                  <a:pt x="2431" y="213"/>
                  <a:pt x="2399" y="192"/>
                </a:cubicBezTo>
                <a:cubicBezTo>
                  <a:pt x="2366" y="141"/>
                  <a:pt x="2400" y="180"/>
                  <a:pt x="2353" y="155"/>
                </a:cubicBezTo>
                <a:cubicBezTo>
                  <a:pt x="2263" y="106"/>
                  <a:pt x="2333" y="128"/>
                  <a:pt x="2262" y="110"/>
                </a:cubicBezTo>
                <a:cubicBezTo>
                  <a:pt x="2230" y="78"/>
                  <a:pt x="2160" y="57"/>
                  <a:pt x="2115" y="46"/>
                </a:cubicBezTo>
                <a:cubicBezTo>
                  <a:pt x="2048" y="11"/>
                  <a:pt x="1980" y="8"/>
                  <a:pt x="1905" y="0"/>
                </a:cubicBezTo>
                <a:cubicBezTo>
                  <a:pt x="1512" y="3"/>
                  <a:pt x="1119" y="3"/>
                  <a:pt x="726" y="9"/>
                </a:cubicBezTo>
                <a:cubicBezTo>
                  <a:pt x="708" y="9"/>
                  <a:pt x="653" y="55"/>
                  <a:pt x="653" y="64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96975" y="1358900"/>
            <a:ext cx="1484313" cy="1349375"/>
            <a:chOff x="754" y="856"/>
            <a:chExt cx="935" cy="850"/>
          </a:xfrm>
        </p:grpSpPr>
        <p:sp>
          <p:nvSpPr>
            <p:cNvPr id="8231" name="Oval 6"/>
            <p:cNvSpPr>
              <a:spLocks noChangeArrowheads="1"/>
            </p:cNvSpPr>
            <p:nvPr/>
          </p:nvSpPr>
          <p:spPr bwMode="auto">
            <a:xfrm>
              <a:off x="754" y="856"/>
              <a:ext cx="935" cy="8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32" name="WordArt 7"/>
            <p:cNvSpPr>
              <a:spLocks noChangeArrowheads="1" noChangeShapeType="1" noTextEdit="1"/>
            </p:cNvSpPr>
            <p:nvPr/>
          </p:nvSpPr>
          <p:spPr bwMode="auto">
            <a:xfrm>
              <a:off x="867" y="1083"/>
              <a:ext cx="696" cy="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cellule</a:t>
              </a:r>
            </a:p>
            <a:p>
              <a:pPr algn="ctr"/>
              <a:r>
                <a:rPr lang="fr-FR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327775" y="2259013"/>
            <a:ext cx="963613" cy="1125537"/>
            <a:chOff x="930" y="2069"/>
            <a:chExt cx="2086" cy="2087"/>
          </a:xfrm>
        </p:grpSpPr>
        <p:sp>
          <p:nvSpPr>
            <p:cNvPr id="8204" name="Oval 19"/>
            <p:cNvSpPr>
              <a:spLocks noChangeArrowheads="1"/>
            </p:cNvSpPr>
            <p:nvPr/>
          </p:nvSpPr>
          <p:spPr bwMode="auto">
            <a:xfrm>
              <a:off x="1519" y="2659"/>
              <a:ext cx="907" cy="907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930" y="2069"/>
              <a:ext cx="2086" cy="2087"/>
              <a:chOff x="930" y="2069"/>
              <a:chExt cx="2086" cy="2087"/>
            </a:xfrm>
          </p:grpSpPr>
          <p:sp>
            <p:nvSpPr>
              <p:cNvPr id="8206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55" y="2886"/>
                <a:ext cx="576" cy="4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VIH</a:t>
                </a:r>
              </a:p>
            </p:txBody>
          </p: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 rot="5400000">
                <a:off x="1678" y="2228"/>
                <a:ext cx="590" cy="272"/>
                <a:chOff x="612" y="2614"/>
                <a:chExt cx="590" cy="272"/>
              </a:xfrm>
            </p:grpSpPr>
            <p:sp>
              <p:nvSpPr>
                <p:cNvPr id="8229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30" name="Oval 24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 rot="-5400000">
                <a:off x="1678" y="3725"/>
                <a:ext cx="590" cy="272"/>
                <a:chOff x="612" y="2614"/>
                <a:chExt cx="590" cy="272"/>
              </a:xfrm>
            </p:grpSpPr>
            <p:sp>
              <p:nvSpPr>
                <p:cNvPr id="8227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28" name="Oval 27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 rot="2181995">
                <a:off x="1066" y="2523"/>
                <a:ext cx="590" cy="272"/>
                <a:chOff x="612" y="2614"/>
                <a:chExt cx="590" cy="272"/>
              </a:xfrm>
            </p:grpSpPr>
            <p:sp>
              <p:nvSpPr>
                <p:cNvPr id="8225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26" name="Oval 30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 rot="-1853502">
                <a:off x="1066" y="3430"/>
                <a:ext cx="590" cy="272"/>
                <a:chOff x="612" y="2614"/>
                <a:chExt cx="590" cy="272"/>
              </a:xfrm>
            </p:grpSpPr>
            <p:sp>
              <p:nvSpPr>
                <p:cNvPr id="8223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24" name="Oval 33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930" y="2976"/>
                <a:ext cx="590" cy="272"/>
                <a:chOff x="612" y="2614"/>
                <a:chExt cx="590" cy="272"/>
              </a:xfrm>
            </p:grpSpPr>
            <p:sp>
              <p:nvSpPr>
                <p:cNvPr id="8221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22" name="Oval 36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 rot="10800000">
                <a:off x="2426" y="2976"/>
                <a:ext cx="590" cy="272"/>
                <a:chOff x="612" y="2614"/>
                <a:chExt cx="590" cy="272"/>
              </a:xfrm>
            </p:grpSpPr>
            <p:sp>
              <p:nvSpPr>
                <p:cNvPr id="8219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20" name="Oval 39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 rot="-8350226">
                <a:off x="2245" y="3475"/>
                <a:ext cx="590" cy="272"/>
                <a:chOff x="612" y="2614"/>
                <a:chExt cx="590" cy="272"/>
              </a:xfrm>
            </p:grpSpPr>
            <p:sp>
              <p:nvSpPr>
                <p:cNvPr id="8217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18" name="Oval 42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 rot="8082002">
                <a:off x="2222" y="2455"/>
                <a:ext cx="590" cy="272"/>
                <a:chOff x="612" y="2614"/>
                <a:chExt cx="590" cy="272"/>
              </a:xfrm>
            </p:grpSpPr>
            <p:sp>
              <p:nvSpPr>
                <p:cNvPr id="8215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16" name="Oval 45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8197" name="AutoShape 46"/>
          <p:cNvSpPr>
            <a:spLocks noChangeArrowheads="1"/>
          </p:cNvSpPr>
          <p:nvPr/>
        </p:nvSpPr>
        <p:spPr bwMode="auto">
          <a:xfrm>
            <a:off x="1241425" y="3338513"/>
            <a:ext cx="404813" cy="404812"/>
          </a:xfrm>
          <a:custGeom>
            <a:avLst/>
            <a:gdLst>
              <a:gd name="T0" fmla="*/ 202407 w 21600"/>
              <a:gd name="T1" fmla="*/ 0 h 21600"/>
              <a:gd name="T2" fmla="*/ 50602 w 21600"/>
              <a:gd name="T3" fmla="*/ 202406 h 21600"/>
              <a:gd name="T4" fmla="*/ 202407 w 21600"/>
              <a:gd name="T5" fmla="*/ 101203 h 21600"/>
              <a:gd name="T6" fmla="*/ 354211 w 21600"/>
              <a:gd name="T7" fmla="*/ 2024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8" name="AutoShape 47"/>
          <p:cNvSpPr>
            <a:spLocks noChangeArrowheads="1"/>
          </p:cNvSpPr>
          <p:nvPr/>
        </p:nvSpPr>
        <p:spPr bwMode="auto">
          <a:xfrm rot="-2899480">
            <a:off x="4211638" y="2259013"/>
            <a:ext cx="404812" cy="404812"/>
          </a:xfrm>
          <a:custGeom>
            <a:avLst/>
            <a:gdLst>
              <a:gd name="T0" fmla="*/ 202406 w 21600"/>
              <a:gd name="T1" fmla="*/ 0 h 21600"/>
              <a:gd name="T2" fmla="*/ 50602 w 21600"/>
              <a:gd name="T3" fmla="*/ 202406 h 21600"/>
              <a:gd name="T4" fmla="*/ 202406 w 21600"/>
              <a:gd name="T5" fmla="*/ 101203 h 21600"/>
              <a:gd name="T6" fmla="*/ 354211 w 21600"/>
              <a:gd name="T7" fmla="*/ 2024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9" name="AutoShape 48"/>
          <p:cNvSpPr>
            <a:spLocks noChangeArrowheads="1"/>
          </p:cNvSpPr>
          <p:nvPr/>
        </p:nvSpPr>
        <p:spPr bwMode="auto">
          <a:xfrm rot="-9382769">
            <a:off x="3267075" y="503238"/>
            <a:ext cx="404813" cy="406400"/>
          </a:xfrm>
          <a:custGeom>
            <a:avLst/>
            <a:gdLst>
              <a:gd name="T0" fmla="*/ 202407 w 21600"/>
              <a:gd name="T1" fmla="*/ 0 h 21600"/>
              <a:gd name="T2" fmla="*/ 50602 w 21600"/>
              <a:gd name="T3" fmla="*/ 203200 h 21600"/>
              <a:gd name="T4" fmla="*/ 202407 w 21600"/>
              <a:gd name="T5" fmla="*/ 101600 h 21600"/>
              <a:gd name="T6" fmla="*/ 354211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0" name="AutoShape 49"/>
          <p:cNvSpPr>
            <a:spLocks noChangeArrowheads="1"/>
          </p:cNvSpPr>
          <p:nvPr/>
        </p:nvSpPr>
        <p:spPr bwMode="auto">
          <a:xfrm rot="3107269">
            <a:off x="297656" y="2932907"/>
            <a:ext cx="404813" cy="406400"/>
          </a:xfrm>
          <a:custGeom>
            <a:avLst/>
            <a:gdLst>
              <a:gd name="T0" fmla="*/ 202407 w 21600"/>
              <a:gd name="T1" fmla="*/ 0 h 21600"/>
              <a:gd name="T2" fmla="*/ 50602 w 21600"/>
              <a:gd name="T3" fmla="*/ 203200 h 21600"/>
              <a:gd name="T4" fmla="*/ 202407 w 21600"/>
              <a:gd name="T5" fmla="*/ 101600 h 21600"/>
              <a:gd name="T6" fmla="*/ 354211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1" name="AutoShape 50"/>
          <p:cNvSpPr>
            <a:spLocks noChangeArrowheads="1"/>
          </p:cNvSpPr>
          <p:nvPr/>
        </p:nvSpPr>
        <p:spPr bwMode="auto">
          <a:xfrm rot="-2786434">
            <a:off x="3716337" y="2933701"/>
            <a:ext cx="404813" cy="404812"/>
          </a:xfrm>
          <a:custGeom>
            <a:avLst/>
            <a:gdLst>
              <a:gd name="T0" fmla="*/ 202407 w 21600"/>
              <a:gd name="T1" fmla="*/ 0 h 21600"/>
              <a:gd name="T2" fmla="*/ 50602 w 21600"/>
              <a:gd name="T3" fmla="*/ 202406 h 21600"/>
              <a:gd name="T4" fmla="*/ 202407 w 21600"/>
              <a:gd name="T5" fmla="*/ 101203 h 21600"/>
              <a:gd name="T6" fmla="*/ 354211 w 21600"/>
              <a:gd name="T7" fmla="*/ 2024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2" name="AutoShape 51"/>
          <p:cNvSpPr>
            <a:spLocks noChangeArrowheads="1"/>
          </p:cNvSpPr>
          <p:nvPr/>
        </p:nvSpPr>
        <p:spPr bwMode="auto">
          <a:xfrm rot="-10529930">
            <a:off x="1106488" y="593725"/>
            <a:ext cx="404812" cy="404813"/>
          </a:xfrm>
          <a:custGeom>
            <a:avLst/>
            <a:gdLst>
              <a:gd name="T0" fmla="*/ 202406 w 21600"/>
              <a:gd name="T1" fmla="*/ 0 h 21600"/>
              <a:gd name="T2" fmla="*/ 50602 w 21600"/>
              <a:gd name="T3" fmla="*/ 202407 h 21600"/>
              <a:gd name="T4" fmla="*/ 202406 w 21600"/>
              <a:gd name="T5" fmla="*/ 101203 h 21600"/>
              <a:gd name="T6" fmla="*/ 354211 w 21600"/>
              <a:gd name="T7" fmla="*/ 2024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3" name="Text Box 80"/>
          <p:cNvSpPr txBox="1">
            <a:spLocks noChangeArrowheads="1"/>
          </p:cNvSpPr>
          <p:nvPr/>
        </p:nvSpPr>
        <p:spPr bwMode="auto">
          <a:xfrm>
            <a:off x="1196975" y="4914900"/>
            <a:ext cx="4049713" cy="3667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L’agent pathogène infecte une cellule</a:t>
            </a:r>
          </a:p>
        </p:txBody>
      </p:sp>
    </p:spTree>
  </p:cSld>
  <p:clrMapOvr>
    <a:masterClrMapping/>
  </p:clrMapOvr>
  <p:transition advTm="3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0.01156 C -0.06285 -0.04185 -0.09861 -0.09503 -0.12205 -0.06659 C -0.14549 -0.03815 -0.14097 0.15792 -0.16806 0.18289 C -0.19514 0.20786 -0.2658 0.09919 -0.28403 0.0834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auto">
          <a:xfrm>
            <a:off x="342900" y="900113"/>
            <a:ext cx="4081463" cy="2452687"/>
          </a:xfrm>
          <a:custGeom>
            <a:avLst/>
            <a:gdLst>
              <a:gd name="T0" fmla="*/ 653 w 2571"/>
              <a:gd name="T1" fmla="*/ 64 h 1545"/>
              <a:gd name="T2" fmla="*/ 360 w 2571"/>
              <a:gd name="T3" fmla="*/ 100 h 1545"/>
              <a:gd name="T4" fmla="*/ 305 w 2571"/>
              <a:gd name="T5" fmla="*/ 137 h 1545"/>
              <a:gd name="T6" fmla="*/ 250 w 2571"/>
              <a:gd name="T7" fmla="*/ 174 h 1545"/>
              <a:gd name="T8" fmla="*/ 205 w 2571"/>
              <a:gd name="T9" fmla="*/ 247 h 1545"/>
              <a:gd name="T10" fmla="*/ 177 w 2571"/>
              <a:gd name="T11" fmla="*/ 347 h 1545"/>
              <a:gd name="T12" fmla="*/ 113 w 2571"/>
              <a:gd name="T13" fmla="*/ 475 h 1545"/>
              <a:gd name="T14" fmla="*/ 77 w 2571"/>
              <a:gd name="T15" fmla="*/ 567 h 1545"/>
              <a:gd name="T16" fmla="*/ 58 w 2571"/>
              <a:gd name="T17" fmla="*/ 640 h 1545"/>
              <a:gd name="T18" fmla="*/ 40 w 2571"/>
              <a:gd name="T19" fmla="*/ 695 h 1545"/>
              <a:gd name="T20" fmla="*/ 86 w 2571"/>
              <a:gd name="T21" fmla="*/ 1124 h 1545"/>
              <a:gd name="T22" fmla="*/ 131 w 2571"/>
              <a:gd name="T23" fmla="*/ 1207 h 1545"/>
              <a:gd name="T24" fmla="*/ 177 w 2571"/>
              <a:gd name="T25" fmla="*/ 1252 h 1545"/>
              <a:gd name="T26" fmla="*/ 250 w 2571"/>
              <a:gd name="T27" fmla="*/ 1362 h 1545"/>
              <a:gd name="T28" fmla="*/ 342 w 2571"/>
              <a:gd name="T29" fmla="*/ 1472 h 1545"/>
              <a:gd name="T30" fmla="*/ 424 w 2571"/>
              <a:gd name="T31" fmla="*/ 1527 h 1545"/>
              <a:gd name="T32" fmla="*/ 488 w 2571"/>
              <a:gd name="T33" fmla="*/ 1545 h 1545"/>
              <a:gd name="T34" fmla="*/ 973 w 2571"/>
              <a:gd name="T35" fmla="*/ 1490 h 1545"/>
              <a:gd name="T36" fmla="*/ 2070 w 2571"/>
              <a:gd name="T37" fmla="*/ 1390 h 1545"/>
              <a:gd name="T38" fmla="*/ 2189 w 2571"/>
              <a:gd name="T39" fmla="*/ 1335 h 1545"/>
              <a:gd name="T40" fmla="*/ 2253 w 2571"/>
              <a:gd name="T41" fmla="*/ 1280 h 1545"/>
              <a:gd name="T42" fmla="*/ 2381 w 2571"/>
              <a:gd name="T43" fmla="*/ 1124 h 1545"/>
              <a:gd name="T44" fmla="*/ 2390 w 2571"/>
              <a:gd name="T45" fmla="*/ 1097 h 1545"/>
              <a:gd name="T46" fmla="*/ 2408 w 2571"/>
              <a:gd name="T47" fmla="*/ 1060 h 1545"/>
              <a:gd name="T48" fmla="*/ 2426 w 2571"/>
              <a:gd name="T49" fmla="*/ 996 h 1545"/>
              <a:gd name="T50" fmla="*/ 2481 w 2571"/>
              <a:gd name="T51" fmla="*/ 878 h 1545"/>
              <a:gd name="T52" fmla="*/ 2545 w 2571"/>
              <a:gd name="T53" fmla="*/ 795 h 1545"/>
              <a:gd name="T54" fmla="*/ 2563 w 2571"/>
              <a:gd name="T55" fmla="*/ 731 h 1545"/>
              <a:gd name="T56" fmla="*/ 2463 w 2571"/>
              <a:gd name="T57" fmla="*/ 265 h 1545"/>
              <a:gd name="T58" fmla="*/ 2399 w 2571"/>
              <a:gd name="T59" fmla="*/ 192 h 1545"/>
              <a:gd name="T60" fmla="*/ 2353 w 2571"/>
              <a:gd name="T61" fmla="*/ 155 h 1545"/>
              <a:gd name="T62" fmla="*/ 2262 w 2571"/>
              <a:gd name="T63" fmla="*/ 110 h 1545"/>
              <a:gd name="T64" fmla="*/ 2115 w 2571"/>
              <a:gd name="T65" fmla="*/ 46 h 1545"/>
              <a:gd name="T66" fmla="*/ 1905 w 2571"/>
              <a:gd name="T67" fmla="*/ 0 h 1545"/>
              <a:gd name="T68" fmla="*/ 726 w 2571"/>
              <a:gd name="T69" fmla="*/ 9 h 1545"/>
              <a:gd name="T70" fmla="*/ 653 w 2571"/>
              <a:gd name="T71" fmla="*/ 64 h 15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571"/>
              <a:gd name="T109" fmla="*/ 0 h 1545"/>
              <a:gd name="T110" fmla="*/ 2571 w 2571"/>
              <a:gd name="T111" fmla="*/ 1545 h 154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571" h="1545">
                <a:moveTo>
                  <a:pt x="653" y="64"/>
                </a:moveTo>
                <a:cubicBezTo>
                  <a:pt x="525" y="70"/>
                  <a:pt x="465" y="65"/>
                  <a:pt x="360" y="100"/>
                </a:cubicBezTo>
                <a:cubicBezTo>
                  <a:pt x="326" y="136"/>
                  <a:pt x="361" y="104"/>
                  <a:pt x="305" y="137"/>
                </a:cubicBezTo>
                <a:cubicBezTo>
                  <a:pt x="286" y="148"/>
                  <a:pt x="250" y="174"/>
                  <a:pt x="250" y="174"/>
                </a:cubicBezTo>
                <a:cubicBezTo>
                  <a:pt x="240" y="204"/>
                  <a:pt x="227" y="224"/>
                  <a:pt x="205" y="247"/>
                </a:cubicBezTo>
                <a:cubicBezTo>
                  <a:pt x="193" y="279"/>
                  <a:pt x="189" y="315"/>
                  <a:pt x="177" y="347"/>
                </a:cubicBezTo>
                <a:cubicBezTo>
                  <a:pt x="163" y="385"/>
                  <a:pt x="132" y="437"/>
                  <a:pt x="113" y="475"/>
                </a:cubicBezTo>
                <a:cubicBezTo>
                  <a:pt x="93" y="556"/>
                  <a:pt x="112" y="530"/>
                  <a:pt x="77" y="567"/>
                </a:cubicBezTo>
                <a:cubicBezTo>
                  <a:pt x="70" y="591"/>
                  <a:pt x="65" y="616"/>
                  <a:pt x="58" y="640"/>
                </a:cubicBezTo>
                <a:cubicBezTo>
                  <a:pt x="53" y="659"/>
                  <a:pt x="40" y="695"/>
                  <a:pt x="40" y="695"/>
                </a:cubicBezTo>
                <a:cubicBezTo>
                  <a:pt x="40" y="697"/>
                  <a:pt x="0" y="1043"/>
                  <a:pt x="86" y="1124"/>
                </a:cubicBezTo>
                <a:cubicBezTo>
                  <a:pt x="102" y="1173"/>
                  <a:pt x="90" y="1144"/>
                  <a:pt x="131" y="1207"/>
                </a:cubicBezTo>
                <a:cubicBezTo>
                  <a:pt x="143" y="1225"/>
                  <a:pt x="177" y="1252"/>
                  <a:pt x="177" y="1252"/>
                </a:cubicBezTo>
                <a:cubicBezTo>
                  <a:pt x="192" y="1299"/>
                  <a:pt x="220" y="1326"/>
                  <a:pt x="250" y="1362"/>
                </a:cubicBezTo>
                <a:cubicBezTo>
                  <a:pt x="279" y="1397"/>
                  <a:pt x="305" y="1445"/>
                  <a:pt x="342" y="1472"/>
                </a:cubicBezTo>
                <a:cubicBezTo>
                  <a:pt x="369" y="1491"/>
                  <a:pt x="397" y="1508"/>
                  <a:pt x="424" y="1527"/>
                </a:cubicBezTo>
                <a:cubicBezTo>
                  <a:pt x="442" y="1540"/>
                  <a:pt x="467" y="1538"/>
                  <a:pt x="488" y="1545"/>
                </a:cubicBezTo>
                <a:cubicBezTo>
                  <a:pt x="687" y="1539"/>
                  <a:pt x="803" y="1545"/>
                  <a:pt x="973" y="1490"/>
                </a:cubicBezTo>
                <a:cubicBezTo>
                  <a:pt x="1276" y="1288"/>
                  <a:pt x="1772" y="1393"/>
                  <a:pt x="2070" y="1390"/>
                </a:cubicBezTo>
                <a:cubicBezTo>
                  <a:pt x="2113" y="1374"/>
                  <a:pt x="2148" y="1355"/>
                  <a:pt x="2189" y="1335"/>
                </a:cubicBezTo>
                <a:cubicBezTo>
                  <a:pt x="2218" y="1290"/>
                  <a:pt x="2225" y="1314"/>
                  <a:pt x="2253" y="1280"/>
                </a:cubicBezTo>
                <a:cubicBezTo>
                  <a:pt x="2296" y="1227"/>
                  <a:pt x="2342" y="1181"/>
                  <a:pt x="2381" y="1124"/>
                </a:cubicBezTo>
                <a:cubicBezTo>
                  <a:pt x="2384" y="1115"/>
                  <a:pt x="2386" y="1106"/>
                  <a:pt x="2390" y="1097"/>
                </a:cubicBezTo>
                <a:cubicBezTo>
                  <a:pt x="2395" y="1084"/>
                  <a:pt x="2403" y="1073"/>
                  <a:pt x="2408" y="1060"/>
                </a:cubicBezTo>
                <a:cubicBezTo>
                  <a:pt x="2414" y="1043"/>
                  <a:pt x="2417" y="1013"/>
                  <a:pt x="2426" y="996"/>
                </a:cubicBezTo>
                <a:cubicBezTo>
                  <a:pt x="2447" y="955"/>
                  <a:pt x="2466" y="924"/>
                  <a:pt x="2481" y="878"/>
                </a:cubicBezTo>
                <a:cubicBezTo>
                  <a:pt x="2484" y="868"/>
                  <a:pt x="2534" y="813"/>
                  <a:pt x="2545" y="795"/>
                </a:cubicBezTo>
                <a:cubicBezTo>
                  <a:pt x="2550" y="774"/>
                  <a:pt x="2563" y="753"/>
                  <a:pt x="2563" y="731"/>
                </a:cubicBezTo>
                <a:cubicBezTo>
                  <a:pt x="2563" y="510"/>
                  <a:pt x="2571" y="428"/>
                  <a:pt x="2463" y="265"/>
                </a:cubicBezTo>
                <a:cubicBezTo>
                  <a:pt x="2442" y="233"/>
                  <a:pt x="2431" y="213"/>
                  <a:pt x="2399" y="192"/>
                </a:cubicBezTo>
                <a:cubicBezTo>
                  <a:pt x="2366" y="141"/>
                  <a:pt x="2400" y="180"/>
                  <a:pt x="2353" y="155"/>
                </a:cubicBezTo>
                <a:cubicBezTo>
                  <a:pt x="2263" y="106"/>
                  <a:pt x="2333" y="128"/>
                  <a:pt x="2262" y="110"/>
                </a:cubicBezTo>
                <a:cubicBezTo>
                  <a:pt x="2230" y="78"/>
                  <a:pt x="2160" y="57"/>
                  <a:pt x="2115" y="46"/>
                </a:cubicBezTo>
                <a:cubicBezTo>
                  <a:pt x="2048" y="11"/>
                  <a:pt x="1980" y="8"/>
                  <a:pt x="1905" y="0"/>
                </a:cubicBezTo>
                <a:cubicBezTo>
                  <a:pt x="1512" y="3"/>
                  <a:pt x="1119" y="3"/>
                  <a:pt x="726" y="9"/>
                </a:cubicBezTo>
                <a:cubicBezTo>
                  <a:pt x="708" y="9"/>
                  <a:pt x="653" y="55"/>
                  <a:pt x="653" y="64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96975" y="1358900"/>
            <a:ext cx="1484313" cy="1349375"/>
            <a:chOff x="754" y="856"/>
            <a:chExt cx="935" cy="850"/>
          </a:xfrm>
        </p:grpSpPr>
        <p:sp>
          <p:nvSpPr>
            <p:cNvPr id="9308" name="Oval 4"/>
            <p:cNvSpPr>
              <a:spLocks noChangeArrowheads="1"/>
            </p:cNvSpPr>
            <p:nvPr/>
          </p:nvSpPr>
          <p:spPr bwMode="auto">
            <a:xfrm>
              <a:off x="754" y="856"/>
              <a:ext cx="935" cy="8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0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867" y="1083"/>
              <a:ext cx="696" cy="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cellule</a:t>
              </a:r>
            </a:p>
            <a:p>
              <a:pPr algn="ctr"/>
              <a:r>
                <a:rPr lang="fr-FR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infectée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62263" y="1763713"/>
            <a:ext cx="963612" cy="1125537"/>
            <a:chOff x="930" y="2069"/>
            <a:chExt cx="2086" cy="2087"/>
          </a:xfrm>
        </p:grpSpPr>
        <p:sp>
          <p:nvSpPr>
            <p:cNvPr id="9281" name="Oval 7"/>
            <p:cNvSpPr>
              <a:spLocks noChangeArrowheads="1"/>
            </p:cNvSpPr>
            <p:nvPr/>
          </p:nvSpPr>
          <p:spPr bwMode="auto">
            <a:xfrm>
              <a:off x="1519" y="2659"/>
              <a:ext cx="907" cy="907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30" y="2069"/>
              <a:ext cx="2086" cy="2087"/>
              <a:chOff x="930" y="2069"/>
              <a:chExt cx="2086" cy="2087"/>
            </a:xfrm>
          </p:grpSpPr>
          <p:sp>
            <p:nvSpPr>
              <p:cNvPr id="9283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55" y="2886"/>
                <a:ext cx="576" cy="4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VIH</a:t>
                </a:r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 rot="5400000">
                <a:off x="1678" y="2228"/>
                <a:ext cx="590" cy="272"/>
                <a:chOff x="612" y="2614"/>
                <a:chExt cx="590" cy="272"/>
              </a:xfrm>
            </p:grpSpPr>
            <p:sp>
              <p:nvSpPr>
                <p:cNvPr id="9306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07" name="Oval 12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 rot="-5400000">
                <a:off x="1678" y="3725"/>
                <a:ext cx="590" cy="272"/>
                <a:chOff x="612" y="2614"/>
                <a:chExt cx="590" cy="272"/>
              </a:xfrm>
            </p:grpSpPr>
            <p:sp>
              <p:nvSpPr>
                <p:cNvPr id="9304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05" name="Oval 15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 rot="2181995">
                <a:off x="1066" y="2523"/>
                <a:ext cx="590" cy="272"/>
                <a:chOff x="612" y="2614"/>
                <a:chExt cx="590" cy="272"/>
              </a:xfrm>
            </p:grpSpPr>
            <p:sp>
              <p:nvSpPr>
                <p:cNvPr id="9302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03" name="Oval 18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 rot="-1853502">
                <a:off x="1066" y="3430"/>
                <a:ext cx="590" cy="272"/>
                <a:chOff x="612" y="2614"/>
                <a:chExt cx="590" cy="272"/>
              </a:xfrm>
            </p:grpSpPr>
            <p:sp>
              <p:nvSpPr>
                <p:cNvPr id="9300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01" name="Oval 21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930" y="2976"/>
                <a:ext cx="590" cy="272"/>
                <a:chOff x="612" y="2614"/>
                <a:chExt cx="590" cy="272"/>
              </a:xfrm>
            </p:grpSpPr>
            <p:sp>
              <p:nvSpPr>
                <p:cNvPr id="9298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99" name="Oval 24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 rot="10800000">
                <a:off x="2426" y="2976"/>
                <a:ext cx="590" cy="272"/>
                <a:chOff x="612" y="2614"/>
                <a:chExt cx="590" cy="272"/>
              </a:xfrm>
            </p:grpSpPr>
            <p:sp>
              <p:nvSpPr>
                <p:cNvPr id="9296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97" name="Oval 27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 rot="-8350226">
                <a:off x="2245" y="3475"/>
                <a:ext cx="590" cy="272"/>
                <a:chOff x="612" y="2614"/>
                <a:chExt cx="590" cy="272"/>
              </a:xfrm>
            </p:grpSpPr>
            <p:sp>
              <p:nvSpPr>
                <p:cNvPr id="9294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95" name="Oval 30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 rot="8082002">
                <a:off x="2222" y="2455"/>
                <a:ext cx="590" cy="272"/>
                <a:chOff x="612" y="2614"/>
                <a:chExt cx="590" cy="272"/>
              </a:xfrm>
            </p:grpSpPr>
            <p:sp>
              <p:nvSpPr>
                <p:cNvPr id="9292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93" name="Oval 33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9221" name="AutoShape 34"/>
          <p:cNvSpPr>
            <a:spLocks noChangeArrowheads="1"/>
          </p:cNvSpPr>
          <p:nvPr/>
        </p:nvSpPr>
        <p:spPr bwMode="auto">
          <a:xfrm>
            <a:off x="1241425" y="3338513"/>
            <a:ext cx="404813" cy="404812"/>
          </a:xfrm>
          <a:custGeom>
            <a:avLst/>
            <a:gdLst>
              <a:gd name="T0" fmla="*/ 202407 w 21600"/>
              <a:gd name="T1" fmla="*/ 0 h 21600"/>
              <a:gd name="T2" fmla="*/ 50602 w 21600"/>
              <a:gd name="T3" fmla="*/ 202406 h 21600"/>
              <a:gd name="T4" fmla="*/ 202407 w 21600"/>
              <a:gd name="T5" fmla="*/ 101203 h 21600"/>
              <a:gd name="T6" fmla="*/ 354211 w 21600"/>
              <a:gd name="T7" fmla="*/ 2024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2" name="AutoShape 35"/>
          <p:cNvSpPr>
            <a:spLocks noChangeArrowheads="1"/>
          </p:cNvSpPr>
          <p:nvPr/>
        </p:nvSpPr>
        <p:spPr bwMode="auto">
          <a:xfrm rot="-2899480">
            <a:off x="4211638" y="2259013"/>
            <a:ext cx="404812" cy="404812"/>
          </a:xfrm>
          <a:custGeom>
            <a:avLst/>
            <a:gdLst>
              <a:gd name="T0" fmla="*/ 202406 w 21600"/>
              <a:gd name="T1" fmla="*/ 0 h 21600"/>
              <a:gd name="T2" fmla="*/ 50602 w 21600"/>
              <a:gd name="T3" fmla="*/ 202406 h 21600"/>
              <a:gd name="T4" fmla="*/ 202406 w 21600"/>
              <a:gd name="T5" fmla="*/ 101203 h 21600"/>
              <a:gd name="T6" fmla="*/ 354211 w 21600"/>
              <a:gd name="T7" fmla="*/ 2024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3" name="AutoShape 36"/>
          <p:cNvSpPr>
            <a:spLocks noChangeArrowheads="1"/>
          </p:cNvSpPr>
          <p:nvPr/>
        </p:nvSpPr>
        <p:spPr bwMode="auto">
          <a:xfrm rot="-9382769">
            <a:off x="3267075" y="503238"/>
            <a:ext cx="404813" cy="406400"/>
          </a:xfrm>
          <a:custGeom>
            <a:avLst/>
            <a:gdLst>
              <a:gd name="T0" fmla="*/ 202407 w 21600"/>
              <a:gd name="T1" fmla="*/ 0 h 21600"/>
              <a:gd name="T2" fmla="*/ 50602 w 21600"/>
              <a:gd name="T3" fmla="*/ 203200 h 21600"/>
              <a:gd name="T4" fmla="*/ 202407 w 21600"/>
              <a:gd name="T5" fmla="*/ 101600 h 21600"/>
              <a:gd name="T6" fmla="*/ 354211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4" name="AutoShape 37"/>
          <p:cNvSpPr>
            <a:spLocks noChangeArrowheads="1"/>
          </p:cNvSpPr>
          <p:nvPr/>
        </p:nvSpPr>
        <p:spPr bwMode="auto">
          <a:xfrm rot="3107269">
            <a:off x="297656" y="2932907"/>
            <a:ext cx="404813" cy="406400"/>
          </a:xfrm>
          <a:custGeom>
            <a:avLst/>
            <a:gdLst>
              <a:gd name="T0" fmla="*/ 202407 w 21600"/>
              <a:gd name="T1" fmla="*/ 0 h 21600"/>
              <a:gd name="T2" fmla="*/ 50602 w 21600"/>
              <a:gd name="T3" fmla="*/ 203200 h 21600"/>
              <a:gd name="T4" fmla="*/ 202407 w 21600"/>
              <a:gd name="T5" fmla="*/ 101600 h 21600"/>
              <a:gd name="T6" fmla="*/ 354211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5" name="AutoShape 38"/>
          <p:cNvSpPr>
            <a:spLocks noChangeArrowheads="1"/>
          </p:cNvSpPr>
          <p:nvPr/>
        </p:nvSpPr>
        <p:spPr bwMode="auto">
          <a:xfrm rot="-2786434">
            <a:off x="3716337" y="2933701"/>
            <a:ext cx="404813" cy="404812"/>
          </a:xfrm>
          <a:custGeom>
            <a:avLst/>
            <a:gdLst>
              <a:gd name="T0" fmla="*/ 202407 w 21600"/>
              <a:gd name="T1" fmla="*/ 0 h 21600"/>
              <a:gd name="T2" fmla="*/ 50602 w 21600"/>
              <a:gd name="T3" fmla="*/ 202406 h 21600"/>
              <a:gd name="T4" fmla="*/ 202407 w 21600"/>
              <a:gd name="T5" fmla="*/ 101203 h 21600"/>
              <a:gd name="T6" fmla="*/ 354211 w 21600"/>
              <a:gd name="T7" fmla="*/ 2024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6" name="AutoShape 39"/>
          <p:cNvSpPr>
            <a:spLocks noChangeArrowheads="1"/>
          </p:cNvSpPr>
          <p:nvPr/>
        </p:nvSpPr>
        <p:spPr bwMode="auto">
          <a:xfrm rot="-10529930">
            <a:off x="1106488" y="593725"/>
            <a:ext cx="404812" cy="404813"/>
          </a:xfrm>
          <a:custGeom>
            <a:avLst/>
            <a:gdLst>
              <a:gd name="T0" fmla="*/ 202406 w 21600"/>
              <a:gd name="T1" fmla="*/ 0 h 21600"/>
              <a:gd name="T2" fmla="*/ 50602 w 21600"/>
              <a:gd name="T3" fmla="*/ 202407 h 21600"/>
              <a:gd name="T4" fmla="*/ 202406 w 21600"/>
              <a:gd name="T5" fmla="*/ 101203 h 21600"/>
              <a:gd name="T6" fmla="*/ 354211 w 21600"/>
              <a:gd name="T7" fmla="*/ 2024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" name="Group 44"/>
          <p:cNvGrpSpPr>
            <a:grpSpLocks/>
          </p:cNvGrpSpPr>
          <p:nvPr/>
        </p:nvGrpSpPr>
        <p:grpSpPr bwMode="auto">
          <a:xfrm rot="5400000">
            <a:off x="2135982" y="689768"/>
            <a:ext cx="317500" cy="125413"/>
            <a:chOff x="612" y="2614"/>
            <a:chExt cx="590" cy="272"/>
          </a:xfrm>
        </p:grpSpPr>
        <p:sp>
          <p:nvSpPr>
            <p:cNvPr id="9279" name="Line 45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80" name="Oval 46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 rot="-5400000">
            <a:off x="2089944" y="3210719"/>
            <a:ext cx="317500" cy="125412"/>
            <a:chOff x="612" y="2614"/>
            <a:chExt cx="590" cy="272"/>
          </a:xfrm>
        </p:grpSpPr>
        <p:sp>
          <p:nvSpPr>
            <p:cNvPr id="9277" name="Line 48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78" name="Oval 49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5" name="Group 50"/>
          <p:cNvGrpSpPr>
            <a:grpSpLocks/>
          </p:cNvGrpSpPr>
          <p:nvPr/>
        </p:nvGrpSpPr>
        <p:grpSpPr bwMode="auto">
          <a:xfrm rot="2181995">
            <a:off x="476250" y="1089025"/>
            <a:ext cx="271463" cy="147638"/>
            <a:chOff x="612" y="2614"/>
            <a:chExt cx="590" cy="272"/>
          </a:xfrm>
        </p:grpSpPr>
        <p:sp>
          <p:nvSpPr>
            <p:cNvPr id="9275" name="Line 51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76" name="Oval 52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" name="Group 53"/>
          <p:cNvGrpSpPr>
            <a:grpSpLocks/>
          </p:cNvGrpSpPr>
          <p:nvPr/>
        </p:nvGrpSpPr>
        <p:grpSpPr bwMode="auto">
          <a:xfrm rot="-1853502">
            <a:off x="657225" y="3294063"/>
            <a:ext cx="271463" cy="147637"/>
            <a:chOff x="612" y="2614"/>
            <a:chExt cx="590" cy="272"/>
          </a:xfrm>
        </p:grpSpPr>
        <p:sp>
          <p:nvSpPr>
            <p:cNvPr id="9273" name="Line 54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74" name="Oval 55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206375" y="1898650"/>
            <a:ext cx="273050" cy="147638"/>
            <a:chOff x="612" y="2614"/>
            <a:chExt cx="590" cy="272"/>
          </a:xfrm>
        </p:grpSpPr>
        <p:sp>
          <p:nvSpPr>
            <p:cNvPr id="9271" name="Line 57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72" name="Oval 58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8" name="Group 59"/>
          <p:cNvGrpSpPr>
            <a:grpSpLocks/>
          </p:cNvGrpSpPr>
          <p:nvPr/>
        </p:nvGrpSpPr>
        <p:grpSpPr bwMode="auto">
          <a:xfrm rot="10800000">
            <a:off x="4392613" y="1719263"/>
            <a:ext cx="273050" cy="147637"/>
            <a:chOff x="612" y="2614"/>
            <a:chExt cx="590" cy="272"/>
          </a:xfrm>
        </p:grpSpPr>
        <p:sp>
          <p:nvSpPr>
            <p:cNvPr id="9269" name="Line 60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70" name="Oval 61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9" name="Group 62"/>
          <p:cNvGrpSpPr>
            <a:grpSpLocks/>
          </p:cNvGrpSpPr>
          <p:nvPr/>
        </p:nvGrpSpPr>
        <p:grpSpPr bwMode="auto">
          <a:xfrm rot="-8350226">
            <a:off x="4032250" y="2754313"/>
            <a:ext cx="271463" cy="146050"/>
            <a:chOff x="612" y="2614"/>
            <a:chExt cx="590" cy="272"/>
          </a:xfrm>
        </p:grpSpPr>
        <p:sp>
          <p:nvSpPr>
            <p:cNvPr id="9267" name="Line 63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68" name="Oval 64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0" name="Group 65"/>
          <p:cNvGrpSpPr>
            <a:grpSpLocks/>
          </p:cNvGrpSpPr>
          <p:nvPr/>
        </p:nvGrpSpPr>
        <p:grpSpPr bwMode="auto">
          <a:xfrm rot="8082002">
            <a:off x="4114800" y="1004888"/>
            <a:ext cx="319088" cy="125412"/>
            <a:chOff x="612" y="2614"/>
            <a:chExt cx="590" cy="272"/>
          </a:xfrm>
        </p:grpSpPr>
        <p:sp>
          <p:nvSpPr>
            <p:cNvPr id="9265" name="Line 66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66" name="Oval 67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1" name="Group 97"/>
          <p:cNvGrpSpPr>
            <a:grpSpLocks/>
          </p:cNvGrpSpPr>
          <p:nvPr/>
        </p:nvGrpSpPr>
        <p:grpSpPr bwMode="auto">
          <a:xfrm>
            <a:off x="5832475" y="3429000"/>
            <a:ext cx="2609850" cy="2663825"/>
            <a:chOff x="2568" y="2103"/>
            <a:chExt cx="2396" cy="2217"/>
          </a:xfrm>
        </p:grpSpPr>
        <p:sp>
          <p:nvSpPr>
            <p:cNvPr id="9238" name="Oval 68"/>
            <p:cNvSpPr>
              <a:spLocks noChangeArrowheads="1"/>
            </p:cNvSpPr>
            <p:nvPr/>
          </p:nvSpPr>
          <p:spPr bwMode="auto">
            <a:xfrm>
              <a:off x="3078" y="2557"/>
              <a:ext cx="1390" cy="1276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9" name="Oval 69"/>
            <p:cNvSpPr>
              <a:spLocks noChangeArrowheads="1"/>
            </p:cNvSpPr>
            <p:nvPr/>
          </p:nvSpPr>
          <p:spPr bwMode="auto">
            <a:xfrm>
              <a:off x="3163" y="2670"/>
              <a:ext cx="1162" cy="10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40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3475" y="2925"/>
              <a:ext cx="59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LT8</a:t>
              </a:r>
            </a:p>
          </p:txBody>
        </p:sp>
        <p:grpSp>
          <p:nvGrpSpPr>
            <p:cNvPr id="22" name="Group 75"/>
            <p:cNvGrpSpPr>
              <a:grpSpLocks/>
            </p:cNvGrpSpPr>
            <p:nvPr/>
          </p:nvGrpSpPr>
          <p:grpSpPr bwMode="auto">
            <a:xfrm rot="-3090300">
              <a:off x="3390" y="2103"/>
              <a:ext cx="412" cy="411"/>
              <a:chOff x="1774" y="2258"/>
              <a:chExt cx="412" cy="411"/>
            </a:xfrm>
          </p:grpSpPr>
          <p:sp>
            <p:nvSpPr>
              <p:cNvPr id="9263" name="Line 73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4" name="AutoShape 74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3" name="Group 76"/>
            <p:cNvGrpSpPr>
              <a:grpSpLocks/>
            </p:cNvGrpSpPr>
            <p:nvPr/>
          </p:nvGrpSpPr>
          <p:grpSpPr bwMode="auto">
            <a:xfrm rot="-5400000">
              <a:off x="2823" y="2358"/>
              <a:ext cx="412" cy="411"/>
              <a:chOff x="1774" y="2258"/>
              <a:chExt cx="412" cy="411"/>
            </a:xfrm>
          </p:grpSpPr>
          <p:sp>
            <p:nvSpPr>
              <p:cNvPr id="9261" name="Line 77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2" name="AutoShape 78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" name="Group 79"/>
            <p:cNvGrpSpPr>
              <a:grpSpLocks/>
            </p:cNvGrpSpPr>
            <p:nvPr/>
          </p:nvGrpSpPr>
          <p:grpSpPr bwMode="auto">
            <a:xfrm rot="-8566023">
              <a:off x="2568" y="3096"/>
              <a:ext cx="412" cy="411"/>
              <a:chOff x="1774" y="2258"/>
              <a:chExt cx="412" cy="411"/>
            </a:xfrm>
          </p:grpSpPr>
          <p:sp>
            <p:nvSpPr>
              <p:cNvPr id="9259" name="Line 80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60" name="AutoShape 81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5" name="Group 82"/>
            <p:cNvGrpSpPr>
              <a:grpSpLocks/>
            </p:cNvGrpSpPr>
            <p:nvPr/>
          </p:nvGrpSpPr>
          <p:grpSpPr bwMode="auto">
            <a:xfrm rot="10659937">
              <a:off x="2937" y="3719"/>
              <a:ext cx="412" cy="411"/>
              <a:chOff x="1774" y="2258"/>
              <a:chExt cx="412" cy="411"/>
            </a:xfrm>
          </p:grpSpPr>
          <p:sp>
            <p:nvSpPr>
              <p:cNvPr id="9257" name="Line 83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8" name="AutoShape 84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6" name="Group 85"/>
            <p:cNvGrpSpPr>
              <a:grpSpLocks/>
            </p:cNvGrpSpPr>
            <p:nvPr/>
          </p:nvGrpSpPr>
          <p:grpSpPr bwMode="auto">
            <a:xfrm rot="4605624">
              <a:off x="4383" y="3492"/>
              <a:ext cx="412" cy="411"/>
              <a:chOff x="1774" y="2258"/>
              <a:chExt cx="412" cy="411"/>
            </a:xfrm>
          </p:grpSpPr>
          <p:sp>
            <p:nvSpPr>
              <p:cNvPr id="9255" name="Line 86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6" name="AutoShape 87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7" name="Group 88"/>
            <p:cNvGrpSpPr>
              <a:grpSpLocks/>
            </p:cNvGrpSpPr>
            <p:nvPr/>
          </p:nvGrpSpPr>
          <p:grpSpPr bwMode="auto">
            <a:xfrm rot="7192237">
              <a:off x="3787" y="3908"/>
              <a:ext cx="412" cy="411"/>
              <a:chOff x="1774" y="2258"/>
              <a:chExt cx="412" cy="411"/>
            </a:xfrm>
          </p:grpSpPr>
          <p:sp>
            <p:nvSpPr>
              <p:cNvPr id="9253" name="Line 89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4" name="AutoShape 90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8" name="Group 91"/>
            <p:cNvGrpSpPr>
              <a:grpSpLocks/>
            </p:cNvGrpSpPr>
            <p:nvPr/>
          </p:nvGrpSpPr>
          <p:grpSpPr bwMode="auto">
            <a:xfrm rot="2794161">
              <a:off x="4553" y="2954"/>
              <a:ext cx="412" cy="411"/>
              <a:chOff x="1774" y="2258"/>
              <a:chExt cx="412" cy="411"/>
            </a:xfrm>
          </p:grpSpPr>
          <p:sp>
            <p:nvSpPr>
              <p:cNvPr id="9251" name="Line 92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2" name="AutoShape 93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9" name="Group 94"/>
            <p:cNvGrpSpPr>
              <a:grpSpLocks/>
            </p:cNvGrpSpPr>
            <p:nvPr/>
          </p:nvGrpSpPr>
          <p:grpSpPr bwMode="auto">
            <a:xfrm>
              <a:off x="4212" y="2302"/>
              <a:ext cx="412" cy="411"/>
              <a:chOff x="1774" y="2258"/>
              <a:chExt cx="412" cy="411"/>
            </a:xfrm>
          </p:grpSpPr>
          <p:sp>
            <p:nvSpPr>
              <p:cNvPr id="9249" name="Line 95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50" name="AutoShape 96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9236" name="Text Box 127"/>
          <p:cNvSpPr txBox="1">
            <a:spLocks noChangeArrowheads="1"/>
          </p:cNvSpPr>
          <p:nvPr/>
        </p:nvSpPr>
        <p:spPr bwMode="auto">
          <a:xfrm>
            <a:off x="5157788" y="593725"/>
            <a:ext cx="3240087" cy="14652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La cellule infectée présente des antigènes de celui-ci et les expose à la surface de sa membrane plasmique où ils sont reconnus par les LT8</a:t>
            </a:r>
          </a:p>
        </p:txBody>
      </p:sp>
      <p:sp>
        <p:nvSpPr>
          <p:cNvPr id="9237" name="WordArt 128"/>
          <p:cNvSpPr>
            <a:spLocks noChangeArrowheads="1" noChangeShapeType="1" noTextEdit="1"/>
          </p:cNvSpPr>
          <p:nvPr/>
        </p:nvSpPr>
        <p:spPr bwMode="auto">
          <a:xfrm>
            <a:off x="296863" y="5815013"/>
            <a:ext cx="8477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Cellule infectée reconnue par LT8</a:t>
            </a:r>
          </a:p>
        </p:txBody>
      </p:sp>
    </p:spTree>
  </p:cSld>
  <p:clrMapOvr>
    <a:masterClrMapping/>
  </p:clrMapOvr>
  <p:transition advTm="6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532 C -0.04862 0.01318 -0.09931 0.01387 -0.14792 0.01711 C -0.16928 0.02035 -0.17848 0.02312 -0.19792 0.0326 C -0.204 0.03538 -0.20938 0.04046 -0.21476 0.04439 C -0.21667 0.04555 -0.21997 0.04786 -0.21997 0.04809 C -0.22362 0.05295 -0.22813 0.05526 -0.23195 0.05988 C -0.23803 0.06682 -0.23733 0.06659 -0.24237 0.07514 C -0.24462 0.08555 -0.24757 0.09595 -0.25087 0.1059 C -0.25226 0.10913 -0.254 0.11514 -0.25608 0.11769 C -0.25921 0.12139 -0.26389 0.12139 -0.26806 0.12254 C -0.27153 0.12347 -0.2783 0.12624 -0.2783 0.12647 C -0.28421 0.12555 -0.29011 0.12578 -0.29566 0.12416 C -0.30105 0.12301 -0.30643 0.11561 -0.31112 0.11237 C -0.31632 0.10382 -0.31893 0.09642 -0.32136 0.08694 C -0.32275 0.02798 -0.30469 0.02543 -0.33681 0.00856 C -0.36528 0.01017 -0.38993 0.0141 -0.41771 0.00532 C -0.43455 -0.00578 -0.44618 -0.00647 -0.46754 -0.00832 C -0.47414 -0.00994 -0.47431 -0.00902 -0.47934 -0.01341 C -0.48073 -0.01433 -0.48125 -0.01595 -0.48264 -0.01665 C -0.48455 -0.0178 -0.50035 -0.02428 -0.50348 -0.0252 C -0.50469 -0.02613 -0.50556 -0.02775 -0.50695 -0.02867 C -0.50834 -0.02983 -0.51181 -0.03006 -0.51181 -0.03006 " pathEditMode="relative" rAng="0" ptsTypes="fffffffffffffffffffff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342900" y="900113"/>
            <a:ext cx="4081463" cy="2452687"/>
          </a:xfrm>
          <a:custGeom>
            <a:avLst/>
            <a:gdLst>
              <a:gd name="T0" fmla="*/ 653 w 2571"/>
              <a:gd name="T1" fmla="*/ 64 h 1545"/>
              <a:gd name="T2" fmla="*/ 360 w 2571"/>
              <a:gd name="T3" fmla="*/ 100 h 1545"/>
              <a:gd name="T4" fmla="*/ 305 w 2571"/>
              <a:gd name="T5" fmla="*/ 137 h 1545"/>
              <a:gd name="T6" fmla="*/ 250 w 2571"/>
              <a:gd name="T7" fmla="*/ 174 h 1545"/>
              <a:gd name="T8" fmla="*/ 205 w 2571"/>
              <a:gd name="T9" fmla="*/ 247 h 1545"/>
              <a:gd name="T10" fmla="*/ 177 w 2571"/>
              <a:gd name="T11" fmla="*/ 347 h 1545"/>
              <a:gd name="T12" fmla="*/ 113 w 2571"/>
              <a:gd name="T13" fmla="*/ 475 h 1545"/>
              <a:gd name="T14" fmla="*/ 77 w 2571"/>
              <a:gd name="T15" fmla="*/ 567 h 1545"/>
              <a:gd name="T16" fmla="*/ 58 w 2571"/>
              <a:gd name="T17" fmla="*/ 640 h 1545"/>
              <a:gd name="T18" fmla="*/ 40 w 2571"/>
              <a:gd name="T19" fmla="*/ 695 h 1545"/>
              <a:gd name="T20" fmla="*/ 86 w 2571"/>
              <a:gd name="T21" fmla="*/ 1124 h 1545"/>
              <a:gd name="T22" fmla="*/ 131 w 2571"/>
              <a:gd name="T23" fmla="*/ 1207 h 1545"/>
              <a:gd name="T24" fmla="*/ 177 w 2571"/>
              <a:gd name="T25" fmla="*/ 1252 h 1545"/>
              <a:gd name="T26" fmla="*/ 250 w 2571"/>
              <a:gd name="T27" fmla="*/ 1362 h 1545"/>
              <a:gd name="T28" fmla="*/ 342 w 2571"/>
              <a:gd name="T29" fmla="*/ 1472 h 1545"/>
              <a:gd name="T30" fmla="*/ 424 w 2571"/>
              <a:gd name="T31" fmla="*/ 1527 h 1545"/>
              <a:gd name="T32" fmla="*/ 488 w 2571"/>
              <a:gd name="T33" fmla="*/ 1545 h 1545"/>
              <a:gd name="T34" fmla="*/ 973 w 2571"/>
              <a:gd name="T35" fmla="*/ 1490 h 1545"/>
              <a:gd name="T36" fmla="*/ 2070 w 2571"/>
              <a:gd name="T37" fmla="*/ 1390 h 1545"/>
              <a:gd name="T38" fmla="*/ 2189 w 2571"/>
              <a:gd name="T39" fmla="*/ 1335 h 1545"/>
              <a:gd name="T40" fmla="*/ 2253 w 2571"/>
              <a:gd name="T41" fmla="*/ 1280 h 1545"/>
              <a:gd name="T42" fmla="*/ 2381 w 2571"/>
              <a:gd name="T43" fmla="*/ 1124 h 1545"/>
              <a:gd name="T44" fmla="*/ 2390 w 2571"/>
              <a:gd name="T45" fmla="*/ 1097 h 1545"/>
              <a:gd name="T46" fmla="*/ 2408 w 2571"/>
              <a:gd name="T47" fmla="*/ 1060 h 1545"/>
              <a:gd name="T48" fmla="*/ 2426 w 2571"/>
              <a:gd name="T49" fmla="*/ 996 h 1545"/>
              <a:gd name="T50" fmla="*/ 2481 w 2571"/>
              <a:gd name="T51" fmla="*/ 878 h 1545"/>
              <a:gd name="T52" fmla="*/ 2545 w 2571"/>
              <a:gd name="T53" fmla="*/ 795 h 1545"/>
              <a:gd name="T54" fmla="*/ 2563 w 2571"/>
              <a:gd name="T55" fmla="*/ 731 h 1545"/>
              <a:gd name="T56" fmla="*/ 2463 w 2571"/>
              <a:gd name="T57" fmla="*/ 265 h 1545"/>
              <a:gd name="T58" fmla="*/ 2399 w 2571"/>
              <a:gd name="T59" fmla="*/ 192 h 1545"/>
              <a:gd name="T60" fmla="*/ 2353 w 2571"/>
              <a:gd name="T61" fmla="*/ 155 h 1545"/>
              <a:gd name="T62" fmla="*/ 2262 w 2571"/>
              <a:gd name="T63" fmla="*/ 110 h 1545"/>
              <a:gd name="T64" fmla="*/ 2115 w 2571"/>
              <a:gd name="T65" fmla="*/ 46 h 1545"/>
              <a:gd name="T66" fmla="*/ 1905 w 2571"/>
              <a:gd name="T67" fmla="*/ 0 h 1545"/>
              <a:gd name="T68" fmla="*/ 726 w 2571"/>
              <a:gd name="T69" fmla="*/ 9 h 1545"/>
              <a:gd name="T70" fmla="*/ 653 w 2571"/>
              <a:gd name="T71" fmla="*/ 64 h 15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571"/>
              <a:gd name="T109" fmla="*/ 0 h 1545"/>
              <a:gd name="T110" fmla="*/ 2571 w 2571"/>
              <a:gd name="T111" fmla="*/ 1545 h 154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571" h="1545">
                <a:moveTo>
                  <a:pt x="653" y="64"/>
                </a:moveTo>
                <a:cubicBezTo>
                  <a:pt x="525" y="70"/>
                  <a:pt x="465" y="65"/>
                  <a:pt x="360" y="100"/>
                </a:cubicBezTo>
                <a:cubicBezTo>
                  <a:pt x="326" y="136"/>
                  <a:pt x="361" y="104"/>
                  <a:pt x="305" y="137"/>
                </a:cubicBezTo>
                <a:cubicBezTo>
                  <a:pt x="286" y="148"/>
                  <a:pt x="250" y="174"/>
                  <a:pt x="250" y="174"/>
                </a:cubicBezTo>
                <a:cubicBezTo>
                  <a:pt x="240" y="204"/>
                  <a:pt x="227" y="224"/>
                  <a:pt x="205" y="247"/>
                </a:cubicBezTo>
                <a:cubicBezTo>
                  <a:pt x="193" y="279"/>
                  <a:pt x="189" y="315"/>
                  <a:pt x="177" y="347"/>
                </a:cubicBezTo>
                <a:cubicBezTo>
                  <a:pt x="163" y="385"/>
                  <a:pt x="132" y="437"/>
                  <a:pt x="113" y="475"/>
                </a:cubicBezTo>
                <a:cubicBezTo>
                  <a:pt x="93" y="556"/>
                  <a:pt x="112" y="530"/>
                  <a:pt x="77" y="567"/>
                </a:cubicBezTo>
                <a:cubicBezTo>
                  <a:pt x="70" y="591"/>
                  <a:pt x="65" y="616"/>
                  <a:pt x="58" y="640"/>
                </a:cubicBezTo>
                <a:cubicBezTo>
                  <a:pt x="53" y="659"/>
                  <a:pt x="40" y="695"/>
                  <a:pt x="40" y="695"/>
                </a:cubicBezTo>
                <a:cubicBezTo>
                  <a:pt x="40" y="697"/>
                  <a:pt x="0" y="1043"/>
                  <a:pt x="86" y="1124"/>
                </a:cubicBezTo>
                <a:cubicBezTo>
                  <a:pt x="102" y="1173"/>
                  <a:pt x="90" y="1144"/>
                  <a:pt x="131" y="1207"/>
                </a:cubicBezTo>
                <a:cubicBezTo>
                  <a:pt x="143" y="1225"/>
                  <a:pt x="177" y="1252"/>
                  <a:pt x="177" y="1252"/>
                </a:cubicBezTo>
                <a:cubicBezTo>
                  <a:pt x="192" y="1299"/>
                  <a:pt x="220" y="1326"/>
                  <a:pt x="250" y="1362"/>
                </a:cubicBezTo>
                <a:cubicBezTo>
                  <a:pt x="279" y="1397"/>
                  <a:pt x="305" y="1445"/>
                  <a:pt x="342" y="1472"/>
                </a:cubicBezTo>
                <a:cubicBezTo>
                  <a:pt x="369" y="1491"/>
                  <a:pt x="397" y="1508"/>
                  <a:pt x="424" y="1527"/>
                </a:cubicBezTo>
                <a:cubicBezTo>
                  <a:pt x="442" y="1540"/>
                  <a:pt x="467" y="1538"/>
                  <a:pt x="488" y="1545"/>
                </a:cubicBezTo>
                <a:cubicBezTo>
                  <a:pt x="687" y="1539"/>
                  <a:pt x="803" y="1545"/>
                  <a:pt x="973" y="1490"/>
                </a:cubicBezTo>
                <a:cubicBezTo>
                  <a:pt x="1276" y="1288"/>
                  <a:pt x="1772" y="1393"/>
                  <a:pt x="2070" y="1390"/>
                </a:cubicBezTo>
                <a:cubicBezTo>
                  <a:pt x="2113" y="1374"/>
                  <a:pt x="2148" y="1355"/>
                  <a:pt x="2189" y="1335"/>
                </a:cubicBezTo>
                <a:cubicBezTo>
                  <a:pt x="2218" y="1290"/>
                  <a:pt x="2225" y="1314"/>
                  <a:pt x="2253" y="1280"/>
                </a:cubicBezTo>
                <a:cubicBezTo>
                  <a:pt x="2296" y="1227"/>
                  <a:pt x="2342" y="1181"/>
                  <a:pt x="2381" y="1124"/>
                </a:cubicBezTo>
                <a:cubicBezTo>
                  <a:pt x="2384" y="1115"/>
                  <a:pt x="2386" y="1106"/>
                  <a:pt x="2390" y="1097"/>
                </a:cubicBezTo>
                <a:cubicBezTo>
                  <a:pt x="2395" y="1084"/>
                  <a:pt x="2403" y="1073"/>
                  <a:pt x="2408" y="1060"/>
                </a:cubicBezTo>
                <a:cubicBezTo>
                  <a:pt x="2414" y="1043"/>
                  <a:pt x="2417" y="1013"/>
                  <a:pt x="2426" y="996"/>
                </a:cubicBezTo>
                <a:cubicBezTo>
                  <a:pt x="2447" y="955"/>
                  <a:pt x="2466" y="924"/>
                  <a:pt x="2481" y="878"/>
                </a:cubicBezTo>
                <a:cubicBezTo>
                  <a:pt x="2484" y="868"/>
                  <a:pt x="2534" y="813"/>
                  <a:pt x="2545" y="795"/>
                </a:cubicBezTo>
                <a:cubicBezTo>
                  <a:pt x="2550" y="774"/>
                  <a:pt x="2563" y="753"/>
                  <a:pt x="2563" y="731"/>
                </a:cubicBezTo>
                <a:cubicBezTo>
                  <a:pt x="2563" y="510"/>
                  <a:pt x="2571" y="428"/>
                  <a:pt x="2463" y="265"/>
                </a:cubicBezTo>
                <a:cubicBezTo>
                  <a:pt x="2442" y="233"/>
                  <a:pt x="2431" y="213"/>
                  <a:pt x="2399" y="192"/>
                </a:cubicBezTo>
                <a:cubicBezTo>
                  <a:pt x="2366" y="141"/>
                  <a:pt x="2400" y="180"/>
                  <a:pt x="2353" y="155"/>
                </a:cubicBezTo>
                <a:cubicBezTo>
                  <a:pt x="2263" y="106"/>
                  <a:pt x="2333" y="128"/>
                  <a:pt x="2262" y="110"/>
                </a:cubicBezTo>
                <a:cubicBezTo>
                  <a:pt x="2230" y="78"/>
                  <a:pt x="2160" y="57"/>
                  <a:pt x="2115" y="46"/>
                </a:cubicBezTo>
                <a:cubicBezTo>
                  <a:pt x="2048" y="11"/>
                  <a:pt x="1980" y="8"/>
                  <a:pt x="1905" y="0"/>
                </a:cubicBezTo>
                <a:cubicBezTo>
                  <a:pt x="1512" y="3"/>
                  <a:pt x="1119" y="3"/>
                  <a:pt x="726" y="9"/>
                </a:cubicBezTo>
                <a:cubicBezTo>
                  <a:pt x="708" y="9"/>
                  <a:pt x="653" y="55"/>
                  <a:pt x="653" y="64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96975" y="1358900"/>
            <a:ext cx="1484313" cy="1349375"/>
            <a:chOff x="754" y="856"/>
            <a:chExt cx="935" cy="850"/>
          </a:xfrm>
        </p:grpSpPr>
        <p:sp>
          <p:nvSpPr>
            <p:cNvPr id="10309" name="Oval 4"/>
            <p:cNvSpPr>
              <a:spLocks noChangeArrowheads="1"/>
            </p:cNvSpPr>
            <p:nvPr/>
          </p:nvSpPr>
          <p:spPr bwMode="auto">
            <a:xfrm>
              <a:off x="754" y="856"/>
              <a:ext cx="935" cy="8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10" name="WordArt 5"/>
            <p:cNvSpPr>
              <a:spLocks noChangeArrowheads="1" noChangeShapeType="1" noTextEdit="1"/>
            </p:cNvSpPr>
            <p:nvPr/>
          </p:nvSpPr>
          <p:spPr bwMode="auto">
            <a:xfrm>
              <a:off x="867" y="1083"/>
              <a:ext cx="696" cy="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cellule</a:t>
              </a:r>
            </a:p>
            <a:p>
              <a:pPr algn="ctr"/>
              <a:r>
                <a:rPr lang="fr-FR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infectée</a:t>
              </a:r>
            </a:p>
          </p:txBody>
        </p:sp>
      </p:grpSp>
      <p:sp>
        <p:nvSpPr>
          <p:cNvPr id="10244" name="AutoShape 34"/>
          <p:cNvSpPr>
            <a:spLocks noChangeArrowheads="1"/>
          </p:cNvSpPr>
          <p:nvPr/>
        </p:nvSpPr>
        <p:spPr bwMode="auto">
          <a:xfrm>
            <a:off x="1241425" y="3338513"/>
            <a:ext cx="404813" cy="404812"/>
          </a:xfrm>
          <a:custGeom>
            <a:avLst/>
            <a:gdLst>
              <a:gd name="T0" fmla="*/ 202407 w 21600"/>
              <a:gd name="T1" fmla="*/ 0 h 21600"/>
              <a:gd name="T2" fmla="*/ 50602 w 21600"/>
              <a:gd name="T3" fmla="*/ 202406 h 21600"/>
              <a:gd name="T4" fmla="*/ 202407 w 21600"/>
              <a:gd name="T5" fmla="*/ 101203 h 21600"/>
              <a:gd name="T6" fmla="*/ 354211 w 21600"/>
              <a:gd name="T7" fmla="*/ 2024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45" name="AutoShape 35"/>
          <p:cNvSpPr>
            <a:spLocks noChangeArrowheads="1"/>
          </p:cNvSpPr>
          <p:nvPr/>
        </p:nvSpPr>
        <p:spPr bwMode="auto">
          <a:xfrm rot="-2899480">
            <a:off x="4211638" y="2259013"/>
            <a:ext cx="404812" cy="404812"/>
          </a:xfrm>
          <a:custGeom>
            <a:avLst/>
            <a:gdLst>
              <a:gd name="T0" fmla="*/ 202406 w 21600"/>
              <a:gd name="T1" fmla="*/ 0 h 21600"/>
              <a:gd name="T2" fmla="*/ 50602 w 21600"/>
              <a:gd name="T3" fmla="*/ 202406 h 21600"/>
              <a:gd name="T4" fmla="*/ 202406 w 21600"/>
              <a:gd name="T5" fmla="*/ 101203 h 21600"/>
              <a:gd name="T6" fmla="*/ 354211 w 21600"/>
              <a:gd name="T7" fmla="*/ 2024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46" name="AutoShape 36"/>
          <p:cNvSpPr>
            <a:spLocks noChangeArrowheads="1"/>
          </p:cNvSpPr>
          <p:nvPr/>
        </p:nvSpPr>
        <p:spPr bwMode="auto">
          <a:xfrm rot="-9382769">
            <a:off x="3267075" y="503238"/>
            <a:ext cx="404813" cy="406400"/>
          </a:xfrm>
          <a:custGeom>
            <a:avLst/>
            <a:gdLst>
              <a:gd name="T0" fmla="*/ 202407 w 21600"/>
              <a:gd name="T1" fmla="*/ 0 h 21600"/>
              <a:gd name="T2" fmla="*/ 50602 w 21600"/>
              <a:gd name="T3" fmla="*/ 203200 h 21600"/>
              <a:gd name="T4" fmla="*/ 202407 w 21600"/>
              <a:gd name="T5" fmla="*/ 101600 h 21600"/>
              <a:gd name="T6" fmla="*/ 354211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47" name="AutoShape 37"/>
          <p:cNvSpPr>
            <a:spLocks noChangeArrowheads="1"/>
          </p:cNvSpPr>
          <p:nvPr/>
        </p:nvSpPr>
        <p:spPr bwMode="auto">
          <a:xfrm rot="3107269">
            <a:off x="297656" y="2932907"/>
            <a:ext cx="404813" cy="406400"/>
          </a:xfrm>
          <a:custGeom>
            <a:avLst/>
            <a:gdLst>
              <a:gd name="T0" fmla="*/ 202407 w 21600"/>
              <a:gd name="T1" fmla="*/ 0 h 21600"/>
              <a:gd name="T2" fmla="*/ 50602 w 21600"/>
              <a:gd name="T3" fmla="*/ 203200 h 21600"/>
              <a:gd name="T4" fmla="*/ 202407 w 21600"/>
              <a:gd name="T5" fmla="*/ 101600 h 21600"/>
              <a:gd name="T6" fmla="*/ 354211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48" name="AutoShape 38"/>
          <p:cNvSpPr>
            <a:spLocks noChangeArrowheads="1"/>
          </p:cNvSpPr>
          <p:nvPr/>
        </p:nvSpPr>
        <p:spPr bwMode="auto">
          <a:xfrm rot="-2786434">
            <a:off x="3716337" y="2933701"/>
            <a:ext cx="404813" cy="404812"/>
          </a:xfrm>
          <a:custGeom>
            <a:avLst/>
            <a:gdLst>
              <a:gd name="T0" fmla="*/ 202407 w 21600"/>
              <a:gd name="T1" fmla="*/ 0 h 21600"/>
              <a:gd name="T2" fmla="*/ 50602 w 21600"/>
              <a:gd name="T3" fmla="*/ 202406 h 21600"/>
              <a:gd name="T4" fmla="*/ 202407 w 21600"/>
              <a:gd name="T5" fmla="*/ 101203 h 21600"/>
              <a:gd name="T6" fmla="*/ 354211 w 21600"/>
              <a:gd name="T7" fmla="*/ 2024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49" name="AutoShape 39"/>
          <p:cNvSpPr>
            <a:spLocks noChangeArrowheads="1"/>
          </p:cNvSpPr>
          <p:nvPr/>
        </p:nvSpPr>
        <p:spPr bwMode="auto">
          <a:xfrm rot="-10529930">
            <a:off x="1106488" y="593725"/>
            <a:ext cx="404812" cy="404813"/>
          </a:xfrm>
          <a:custGeom>
            <a:avLst/>
            <a:gdLst>
              <a:gd name="T0" fmla="*/ 202406 w 21600"/>
              <a:gd name="T1" fmla="*/ 0 h 21600"/>
              <a:gd name="T2" fmla="*/ 50602 w 21600"/>
              <a:gd name="T3" fmla="*/ 202407 h 21600"/>
              <a:gd name="T4" fmla="*/ 202406 w 21600"/>
              <a:gd name="T5" fmla="*/ 101203 h 21600"/>
              <a:gd name="T6" fmla="*/ 354211 w 21600"/>
              <a:gd name="T7" fmla="*/ 2024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5400000">
            <a:off x="2135982" y="689768"/>
            <a:ext cx="317500" cy="125413"/>
            <a:chOff x="612" y="2614"/>
            <a:chExt cx="590" cy="272"/>
          </a:xfrm>
        </p:grpSpPr>
        <p:sp>
          <p:nvSpPr>
            <p:cNvPr id="10307" name="Line 41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08" name="Oval 42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 rot="-5400000">
            <a:off x="2089944" y="3210719"/>
            <a:ext cx="317500" cy="125412"/>
            <a:chOff x="612" y="2614"/>
            <a:chExt cx="590" cy="272"/>
          </a:xfrm>
        </p:grpSpPr>
        <p:sp>
          <p:nvSpPr>
            <p:cNvPr id="10305" name="Line 44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06" name="Oval 45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 rot="2181995">
            <a:off x="476250" y="1089025"/>
            <a:ext cx="271463" cy="147638"/>
            <a:chOff x="612" y="2614"/>
            <a:chExt cx="590" cy="272"/>
          </a:xfrm>
        </p:grpSpPr>
        <p:sp>
          <p:nvSpPr>
            <p:cNvPr id="10303" name="Line 47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04" name="Oval 48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 rot="-1853502">
            <a:off x="657225" y="3294063"/>
            <a:ext cx="271463" cy="147637"/>
            <a:chOff x="612" y="2614"/>
            <a:chExt cx="590" cy="272"/>
          </a:xfrm>
        </p:grpSpPr>
        <p:sp>
          <p:nvSpPr>
            <p:cNvPr id="10301" name="Line 50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02" name="Oval 51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206375" y="1898650"/>
            <a:ext cx="273050" cy="147638"/>
            <a:chOff x="612" y="2614"/>
            <a:chExt cx="590" cy="272"/>
          </a:xfrm>
        </p:grpSpPr>
        <p:sp>
          <p:nvSpPr>
            <p:cNvPr id="10299" name="Line 53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00" name="Oval 54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 rot="10800000">
            <a:off x="4392613" y="1719263"/>
            <a:ext cx="273050" cy="147637"/>
            <a:chOff x="612" y="2614"/>
            <a:chExt cx="590" cy="272"/>
          </a:xfrm>
        </p:grpSpPr>
        <p:sp>
          <p:nvSpPr>
            <p:cNvPr id="10297" name="Line 56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98" name="Oval 57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 rot="-8350226">
            <a:off x="4032250" y="2754313"/>
            <a:ext cx="271463" cy="146050"/>
            <a:chOff x="612" y="2614"/>
            <a:chExt cx="590" cy="272"/>
          </a:xfrm>
        </p:grpSpPr>
        <p:sp>
          <p:nvSpPr>
            <p:cNvPr id="10295" name="Line 59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96" name="Oval 60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 rot="8082002">
            <a:off x="4114800" y="1004888"/>
            <a:ext cx="319088" cy="125412"/>
            <a:chOff x="612" y="2614"/>
            <a:chExt cx="590" cy="272"/>
          </a:xfrm>
        </p:grpSpPr>
        <p:sp>
          <p:nvSpPr>
            <p:cNvPr id="10293" name="Line 62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94" name="Oval 63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" name="Group 92"/>
          <p:cNvGrpSpPr>
            <a:grpSpLocks/>
          </p:cNvGrpSpPr>
          <p:nvPr/>
        </p:nvGrpSpPr>
        <p:grpSpPr bwMode="auto">
          <a:xfrm>
            <a:off x="1150938" y="3249613"/>
            <a:ext cx="2609850" cy="2663825"/>
            <a:chOff x="2568" y="2103"/>
            <a:chExt cx="2396" cy="2217"/>
          </a:xfrm>
        </p:grpSpPr>
        <p:sp>
          <p:nvSpPr>
            <p:cNvPr id="10266" name="Oval 93"/>
            <p:cNvSpPr>
              <a:spLocks noChangeArrowheads="1"/>
            </p:cNvSpPr>
            <p:nvPr/>
          </p:nvSpPr>
          <p:spPr bwMode="auto">
            <a:xfrm>
              <a:off x="3078" y="2557"/>
              <a:ext cx="1390" cy="1276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67" name="Oval 94"/>
            <p:cNvSpPr>
              <a:spLocks noChangeArrowheads="1"/>
            </p:cNvSpPr>
            <p:nvPr/>
          </p:nvSpPr>
          <p:spPr bwMode="auto">
            <a:xfrm>
              <a:off x="3163" y="2670"/>
              <a:ext cx="1162" cy="10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68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3475" y="2925"/>
              <a:ext cx="59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LT8</a:t>
              </a:r>
            </a:p>
          </p:txBody>
        </p:sp>
        <p:grpSp>
          <p:nvGrpSpPr>
            <p:cNvPr id="12" name="Group 96"/>
            <p:cNvGrpSpPr>
              <a:grpSpLocks/>
            </p:cNvGrpSpPr>
            <p:nvPr/>
          </p:nvGrpSpPr>
          <p:grpSpPr bwMode="auto">
            <a:xfrm rot="-3090300">
              <a:off x="3390" y="2103"/>
              <a:ext cx="412" cy="411"/>
              <a:chOff x="1774" y="2258"/>
              <a:chExt cx="412" cy="411"/>
            </a:xfrm>
          </p:grpSpPr>
          <p:sp>
            <p:nvSpPr>
              <p:cNvPr id="10291" name="Line 97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92" name="AutoShape 98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3" name="Group 99"/>
            <p:cNvGrpSpPr>
              <a:grpSpLocks/>
            </p:cNvGrpSpPr>
            <p:nvPr/>
          </p:nvGrpSpPr>
          <p:grpSpPr bwMode="auto">
            <a:xfrm rot="-5400000">
              <a:off x="2823" y="2358"/>
              <a:ext cx="412" cy="411"/>
              <a:chOff x="1774" y="2258"/>
              <a:chExt cx="412" cy="411"/>
            </a:xfrm>
          </p:grpSpPr>
          <p:sp>
            <p:nvSpPr>
              <p:cNvPr id="10289" name="Line 100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90" name="AutoShape 101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4" name="Group 102"/>
            <p:cNvGrpSpPr>
              <a:grpSpLocks/>
            </p:cNvGrpSpPr>
            <p:nvPr/>
          </p:nvGrpSpPr>
          <p:grpSpPr bwMode="auto">
            <a:xfrm rot="-8566023">
              <a:off x="2568" y="3096"/>
              <a:ext cx="412" cy="411"/>
              <a:chOff x="1774" y="2258"/>
              <a:chExt cx="412" cy="411"/>
            </a:xfrm>
          </p:grpSpPr>
          <p:sp>
            <p:nvSpPr>
              <p:cNvPr id="10287" name="Line 103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88" name="AutoShape 104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" name="Group 105"/>
            <p:cNvGrpSpPr>
              <a:grpSpLocks/>
            </p:cNvGrpSpPr>
            <p:nvPr/>
          </p:nvGrpSpPr>
          <p:grpSpPr bwMode="auto">
            <a:xfrm rot="10659937">
              <a:off x="2937" y="3719"/>
              <a:ext cx="412" cy="411"/>
              <a:chOff x="1774" y="2258"/>
              <a:chExt cx="412" cy="411"/>
            </a:xfrm>
          </p:grpSpPr>
          <p:sp>
            <p:nvSpPr>
              <p:cNvPr id="10285" name="Line 106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86" name="AutoShape 107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" name="Group 108"/>
            <p:cNvGrpSpPr>
              <a:grpSpLocks/>
            </p:cNvGrpSpPr>
            <p:nvPr/>
          </p:nvGrpSpPr>
          <p:grpSpPr bwMode="auto">
            <a:xfrm rot="4605624">
              <a:off x="4383" y="3492"/>
              <a:ext cx="412" cy="411"/>
              <a:chOff x="1774" y="2258"/>
              <a:chExt cx="412" cy="411"/>
            </a:xfrm>
          </p:grpSpPr>
          <p:sp>
            <p:nvSpPr>
              <p:cNvPr id="10283" name="Line 109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84" name="AutoShape 110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7" name="Group 111"/>
            <p:cNvGrpSpPr>
              <a:grpSpLocks/>
            </p:cNvGrpSpPr>
            <p:nvPr/>
          </p:nvGrpSpPr>
          <p:grpSpPr bwMode="auto">
            <a:xfrm rot="7192237">
              <a:off x="3787" y="3908"/>
              <a:ext cx="412" cy="411"/>
              <a:chOff x="1774" y="2258"/>
              <a:chExt cx="412" cy="411"/>
            </a:xfrm>
          </p:grpSpPr>
          <p:sp>
            <p:nvSpPr>
              <p:cNvPr id="10281" name="Line 112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82" name="AutoShape 113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8" name="Group 114"/>
            <p:cNvGrpSpPr>
              <a:grpSpLocks/>
            </p:cNvGrpSpPr>
            <p:nvPr/>
          </p:nvGrpSpPr>
          <p:grpSpPr bwMode="auto">
            <a:xfrm rot="2794161">
              <a:off x="4553" y="2954"/>
              <a:ext cx="412" cy="411"/>
              <a:chOff x="1774" y="2258"/>
              <a:chExt cx="412" cy="411"/>
            </a:xfrm>
          </p:grpSpPr>
          <p:sp>
            <p:nvSpPr>
              <p:cNvPr id="10279" name="Line 115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80" name="AutoShape 116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9" name="Group 117"/>
            <p:cNvGrpSpPr>
              <a:grpSpLocks/>
            </p:cNvGrpSpPr>
            <p:nvPr/>
          </p:nvGrpSpPr>
          <p:grpSpPr bwMode="auto">
            <a:xfrm>
              <a:off x="4212" y="2302"/>
              <a:ext cx="412" cy="411"/>
              <a:chOff x="1774" y="2258"/>
              <a:chExt cx="412" cy="411"/>
            </a:xfrm>
          </p:grpSpPr>
          <p:sp>
            <p:nvSpPr>
              <p:cNvPr id="10277" name="Line 118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78" name="AutoShape 119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0" name="Group 120"/>
          <p:cNvGrpSpPr>
            <a:grpSpLocks/>
          </p:cNvGrpSpPr>
          <p:nvPr/>
        </p:nvGrpSpPr>
        <p:grpSpPr bwMode="auto">
          <a:xfrm rot="-1809389">
            <a:off x="4346575" y="2933700"/>
            <a:ext cx="1871663" cy="2736850"/>
            <a:chOff x="1383" y="935"/>
            <a:chExt cx="1179" cy="1724"/>
          </a:xfrm>
        </p:grpSpPr>
        <p:sp>
          <p:nvSpPr>
            <p:cNvPr id="10262" name="Line 121"/>
            <p:cNvSpPr>
              <a:spLocks noChangeShapeType="1"/>
            </p:cNvSpPr>
            <p:nvPr/>
          </p:nvSpPr>
          <p:spPr bwMode="auto">
            <a:xfrm flipV="1">
              <a:off x="1383" y="935"/>
              <a:ext cx="1179" cy="54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63" name="Line 122"/>
            <p:cNvSpPr>
              <a:spLocks noChangeShapeType="1"/>
            </p:cNvSpPr>
            <p:nvPr/>
          </p:nvSpPr>
          <p:spPr bwMode="auto">
            <a:xfrm>
              <a:off x="1383" y="1480"/>
              <a:ext cx="0" cy="117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64" name="Line 123"/>
            <p:cNvSpPr>
              <a:spLocks noChangeShapeType="1"/>
            </p:cNvSpPr>
            <p:nvPr/>
          </p:nvSpPr>
          <p:spPr bwMode="auto">
            <a:xfrm>
              <a:off x="1383" y="2069"/>
              <a:ext cx="590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65" name="Line 124"/>
            <p:cNvSpPr>
              <a:spLocks noChangeShapeType="1"/>
            </p:cNvSpPr>
            <p:nvPr/>
          </p:nvSpPr>
          <p:spPr bwMode="auto">
            <a:xfrm>
              <a:off x="2064" y="1162"/>
              <a:ext cx="136" cy="49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260" name="Text Box 237"/>
          <p:cNvSpPr txBox="1">
            <a:spLocks noChangeArrowheads="1"/>
          </p:cNvSpPr>
          <p:nvPr/>
        </p:nvSpPr>
        <p:spPr bwMode="auto">
          <a:xfrm>
            <a:off x="5067300" y="728663"/>
            <a:ext cx="3195638" cy="6413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Les LT8 sont alors activés et se multiplient</a:t>
            </a:r>
          </a:p>
        </p:txBody>
      </p:sp>
      <p:sp>
        <p:nvSpPr>
          <p:cNvPr id="10261" name="WordArt 238"/>
          <p:cNvSpPr>
            <a:spLocks noChangeArrowheads="1" noChangeShapeType="1" noTextEdit="1"/>
          </p:cNvSpPr>
          <p:nvPr/>
        </p:nvSpPr>
        <p:spPr bwMode="auto">
          <a:xfrm>
            <a:off x="1422400" y="5949950"/>
            <a:ext cx="6677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expansion clonale des LT8</a:t>
            </a:r>
          </a:p>
        </p:txBody>
      </p:sp>
    </p:spTree>
  </p:cSld>
  <p:clrMapOvr>
    <a:masterClrMapping/>
  </p:clrMapOvr>
  <p:transition advTm="1656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5763" y="2484438"/>
            <a:ext cx="1755775" cy="1852612"/>
            <a:chOff x="2568" y="2103"/>
            <a:chExt cx="2396" cy="2217"/>
          </a:xfrm>
        </p:grpSpPr>
        <p:sp>
          <p:nvSpPr>
            <p:cNvPr id="11502" name="Oval 5"/>
            <p:cNvSpPr>
              <a:spLocks noChangeArrowheads="1"/>
            </p:cNvSpPr>
            <p:nvPr/>
          </p:nvSpPr>
          <p:spPr bwMode="auto">
            <a:xfrm>
              <a:off x="3078" y="2557"/>
              <a:ext cx="1390" cy="1276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03" name="Oval 6"/>
            <p:cNvSpPr>
              <a:spLocks noChangeArrowheads="1"/>
            </p:cNvSpPr>
            <p:nvPr/>
          </p:nvSpPr>
          <p:spPr bwMode="auto">
            <a:xfrm>
              <a:off x="3163" y="2670"/>
              <a:ext cx="1162" cy="10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0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475" y="2925"/>
              <a:ext cx="59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LT8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 rot="-3090300">
              <a:off x="3390" y="2103"/>
              <a:ext cx="412" cy="411"/>
              <a:chOff x="1774" y="2258"/>
              <a:chExt cx="412" cy="411"/>
            </a:xfrm>
          </p:grpSpPr>
          <p:sp>
            <p:nvSpPr>
              <p:cNvPr id="11527" name="Line 9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28" name="AutoShape 10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 rot="-5400000">
              <a:off x="2823" y="2358"/>
              <a:ext cx="412" cy="411"/>
              <a:chOff x="1774" y="2258"/>
              <a:chExt cx="412" cy="411"/>
            </a:xfrm>
          </p:grpSpPr>
          <p:sp>
            <p:nvSpPr>
              <p:cNvPr id="11525" name="Line 12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26" name="AutoShape 13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-8566023">
              <a:off x="2568" y="3096"/>
              <a:ext cx="412" cy="411"/>
              <a:chOff x="1774" y="2258"/>
              <a:chExt cx="412" cy="411"/>
            </a:xfrm>
          </p:grpSpPr>
          <p:sp>
            <p:nvSpPr>
              <p:cNvPr id="11523" name="Line 15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24" name="AutoShape 16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 rot="10659937">
              <a:off x="2937" y="3719"/>
              <a:ext cx="412" cy="411"/>
              <a:chOff x="1774" y="2258"/>
              <a:chExt cx="412" cy="411"/>
            </a:xfrm>
          </p:grpSpPr>
          <p:sp>
            <p:nvSpPr>
              <p:cNvPr id="11521" name="Line 18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22" name="AutoShape 19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 rot="4605624">
              <a:off x="4383" y="3492"/>
              <a:ext cx="412" cy="411"/>
              <a:chOff x="1774" y="2258"/>
              <a:chExt cx="412" cy="411"/>
            </a:xfrm>
          </p:grpSpPr>
          <p:sp>
            <p:nvSpPr>
              <p:cNvPr id="11519" name="Line 21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20" name="AutoShape 22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 rot="7192237">
              <a:off x="3787" y="3908"/>
              <a:ext cx="412" cy="411"/>
              <a:chOff x="1774" y="2258"/>
              <a:chExt cx="412" cy="411"/>
            </a:xfrm>
          </p:grpSpPr>
          <p:sp>
            <p:nvSpPr>
              <p:cNvPr id="11517" name="Line 24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18" name="AutoShape 25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 rot="2794161">
              <a:off x="4553" y="2954"/>
              <a:ext cx="412" cy="411"/>
              <a:chOff x="1774" y="2258"/>
              <a:chExt cx="412" cy="411"/>
            </a:xfrm>
          </p:grpSpPr>
          <p:sp>
            <p:nvSpPr>
              <p:cNvPr id="11515" name="Line 27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16" name="AutoShape 28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4212" y="2302"/>
              <a:ext cx="412" cy="411"/>
              <a:chOff x="1774" y="2258"/>
              <a:chExt cx="412" cy="411"/>
            </a:xfrm>
          </p:grpSpPr>
          <p:sp>
            <p:nvSpPr>
              <p:cNvPr id="11513" name="Line 30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14" name="AutoShape 31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1" name="Group 32"/>
          <p:cNvGrpSpPr>
            <a:grpSpLocks/>
          </p:cNvGrpSpPr>
          <p:nvPr/>
        </p:nvGrpSpPr>
        <p:grpSpPr bwMode="auto">
          <a:xfrm rot="-2051456">
            <a:off x="2368550" y="1562100"/>
            <a:ext cx="2366963" cy="3556000"/>
            <a:chOff x="1383" y="935"/>
            <a:chExt cx="1179" cy="1724"/>
          </a:xfrm>
        </p:grpSpPr>
        <p:sp>
          <p:nvSpPr>
            <p:cNvPr id="11498" name="Line 33"/>
            <p:cNvSpPr>
              <a:spLocks noChangeShapeType="1"/>
            </p:cNvSpPr>
            <p:nvPr/>
          </p:nvSpPr>
          <p:spPr bwMode="auto">
            <a:xfrm flipV="1">
              <a:off x="1383" y="935"/>
              <a:ext cx="1179" cy="54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99" name="Line 34"/>
            <p:cNvSpPr>
              <a:spLocks noChangeShapeType="1"/>
            </p:cNvSpPr>
            <p:nvPr/>
          </p:nvSpPr>
          <p:spPr bwMode="auto">
            <a:xfrm>
              <a:off x="1383" y="1480"/>
              <a:ext cx="0" cy="117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00" name="Line 35"/>
            <p:cNvSpPr>
              <a:spLocks noChangeShapeType="1"/>
            </p:cNvSpPr>
            <p:nvPr/>
          </p:nvSpPr>
          <p:spPr bwMode="auto">
            <a:xfrm>
              <a:off x="1383" y="2069"/>
              <a:ext cx="590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01" name="Line 36"/>
            <p:cNvSpPr>
              <a:spLocks noChangeShapeType="1"/>
            </p:cNvSpPr>
            <p:nvPr/>
          </p:nvSpPr>
          <p:spPr bwMode="auto">
            <a:xfrm>
              <a:off x="2064" y="1162"/>
              <a:ext cx="136" cy="49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3671888" y="0"/>
            <a:ext cx="1755775" cy="1852613"/>
            <a:chOff x="2568" y="2103"/>
            <a:chExt cx="2396" cy="2217"/>
          </a:xfrm>
        </p:grpSpPr>
        <p:sp>
          <p:nvSpPr>
            <p:cNvPr id="11471" name="Oval 38"/>
            <p:cNvSpPr>
              <a:spLocks noChangeArrowheads="1"/>
            </p:cNvSpPr>
            <p:nvPr/>
          </p:nvSpPr>
          <p:spPr bwMode="auto">
            <a:xfrm>
              <a:off x="3078" y="2557"/>
              <a:ext cx="1390" cy="1276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72" name="Oval 39"/>
            <p:cNvSpPr>
              <a:spLocks noChangeArrowheads="1"/>
            </p:cNvSpPr>
            <p:nvPr/>
          </p:nvSpPr>
          <p:spPr bwMode="auto">
            <a:xfrm>
              <a:off x="3163" y="2670"/>
              <a:ext cx="1162" cy="10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73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475" y="2925"/>
              <a:ext cx="59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LT8</a:t>
              </a:r>
            </a:p>
          </p:txBody>
        </p: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 rot="-3090300">
              <a:off x="3390" y="2103"/>
              <a:ext cx="412" cy="411"/>
              <a:chOff x="1774" y="2258"/>
              <a:chExt cx="412" cy="411"/>
            </a:xfrm>
          </p:grpSpPr>
          <p:sp>
            <p:nvSpPr>
              <p:cNvPr id="11496" name="Line 42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97" name="AutoShape 43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4" name="Group 44"/>
            <p:cNvGrpSpPr>
              <a:grpSpLocks/>
            </p:cNvGrpSpPr>
            <p:nvPr/>
          </p:nvGrpSpPr>
          <p:grpSpPr bwMode="auto">
            <a:xfrm rot="-5400000">
              <a:off x="2823" y="2358"/>
              <a:ext cx="412" cy="411"/>
              <a:chOff x="1774" y="2258"/>
              <a:chExt cx="412" cy="411"/>
            </a:xfrm>
          </p:grpSpPr>
          <p:sp>
            <p:nvSpPr>
              <p:cNvPr id="11494" name="Line 45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95" name="AutoShape 46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 rot="-8566023">
              <a:off x="2568" y="3096"/>
              <a:ext cx="412" cy="411"/>
              <a:chOff x="1774" y="2258"/>
              <a:chExt cx="412" cy="411"/>
            </a:xfrm>
          </p:grpSpPr>
          <p:sp>
            <p:nvSpPr>
              <p:cNvPr id="11492" name="Line 48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93" name="AutoShape 49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" name="Group 50"/>
            <p:cNvGrpSpPr>
              <a:grpSpLocks/>
            </p:cNvGrpSpPr>
            <p:nvPr/>
          </p:nvGrpSpPr>
          <p:grpSpPr bwMode="auto">
            <a:xfrm rot="10659937">
              <a:off x="2937" y="3719"/>
              <a:ext cx="412" cy="411"/>
              <a:chOff x="1774" y="2258"/>
              <a:chExt cx="412" cy="411"/>
            </a:xfrm>
          </p:grpSpPr>
          <p:sp>
            <p:nvSpPr>
              <p:cNvPr id="11490" name="Line 51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91" name="AutoShape 52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7" name="Group 53"/>
            <p:cNvGrpSpPr>
              <a:grpSpLocks/>
            </p:cNvGrpSpPr>
            <p:nvPr/>
          </p:nvGrpSpPr>
          <p:grpSpPr bwMode="auto">
            <a:xfrm rot="4605624">
              <a:off x="4383" y="3492"/>
              <a:ext cx="412" cy="411"/>
              <a:chOff x="1774" y="2258"/>
              <a:chExt cx="412" cy="411"/>
            </a:xfrm>
          </p:grpSpPr>
          <p:sp>
            <p:nvSpPr>
              <p:cNvPr id="11488" name="Line 54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89" name="AutoShape 55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 rot="7192237">
              <a:off x="3787" y="3908"/>
              <a:ext cx="412" cy="411"/>
              <a:chOff x="1774" y="2258"/>
              <a:chExt cx="412" cy="411"/>
            </a:xfrm>
          </p:grpSpPr>
          <p:sp>
            <p:nvSpPr>
              <p:cNvPr id="11486" name="Line 57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87" name="AutoShape 58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9" name="Group 59"/>
            <p:cNvGrpSpPr>
              <a:grpSpLocks/>
            </p:cNvGrpSpPr>
            <p:nvPr/>
          </p:nvGrpSpPr>
          <p:grpSpPr bwMode="auto">
            <a:xfrm rot="2794161">
              <a:off x="4553" y="2954"/>
              <a:ext cx="412" cy="411"/>
              <a:chOff x="1774" y="2258"/>
              <a:chExt cx="412" cy="411"/>
            </a:xfrm>
          </p:grpSpPr>
          <p:sp>
            <p:nvSpPr>
              <p:cNvPr id="11484" name="Line 60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85" name="AutoShape 61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" name="Group 62"/>
            <p:cNvGrpSpPr>
              <a:grpSpLocks/>
            </p:cNvGrpSpPr>
            <p:nvPr/>
          </p:nvGrpSpPr>
          <p:grpSpPr bwMode="auto">
            <a:xfrm>
              <a:off x="4212" y="2302"/>
              <a:ext cx="412" cy="411"/>
              <a:chOff x="1774" y="2258"/>
              <a:chExt cx="412" cy="411"/>
            </a:xfrm>
          </p:grpSpPr>
          <p:sp>
            <p:nvSpPr>
              <p:cNvPr id="11482" name="Line 63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83" name="AutoShape 64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3716338" y="4824413"/>
            <a:ext cx="1755775" cy="1852612"/>
            <a:chOff x="2568" y="2103"/>
            <a:chExt cx="2396" cy="2217"/>
          </a:xfrm>
        </p:grpSpPr>
        <p:sp>
          <p:nvSpPr>
            <p:cNvPr id="11444" name="Oval 66"/>
            <p:cNvSpPr>
              <a:spLocks noChangeArrowheads="1"/>
            </p:cNvSpPr>
            <p:nvPr/>
          </p:nvSpPr>
          <p:spPr bwMode="auto">
            <a:xfrm>
              <a:off x="3078" y="2557"/>
              <a:ext cx="1390" cy="1276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45" name="Oval 67"/>
            <p:cNvSpPr>
              <a:spLocks noChangeArrowheads="1"/>
            </p:cNvSpPr>
            <p:nvPr/>
          </p:nvSpPr>
          <p:spPr bwMode="auto">
            <a:xfrm>
              <a:off x="3163" y="2670"/>
              <a:ext cx="1162" cy="10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46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3475" y="2925"/>
              <a:ext cx="59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LT8</a:t>
              </a:r>
            </a:p>
          </p:txBody>
        </p: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 rot="-3090300">
              <a:off x="3390" y="2103"/>
              <a:ext cx="412" cy="411"/>
              <a:chOff x="1774" y="2258"/>
              <a:chExt cx="412" cy="411"/>
            </a:xfrm>
          </p:grpSpPr>
          <p:sp>
            <p:nvSpPr>
              <p:cNvPr id="11469" name="Line 70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70" name="AutoShape 71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 rot="-5400000">
              <a:off x="2823" y="2358"/>
              <a:ext cx="412" cy="411"/>
              <a:chOff x="1774" y="2258"/>
              <a:chExt cx="412" cy="411"/>
            </a:xfrm>
          </p:grpSpPr>
          <p:sp>
            <p:nvSpPr>
              <p:cNvPr id="11467" name="Line 73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68" name="AutoShape 74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 rot="-8566023">
              <a:off x="2568" y="3096"/>
              <a:ext cx="412" cy="411"/>
              <a:chOff x="1774" y="2258"/>
              <a:chExt cx="412" cy="411"/>
            </a:xfrm>
          </p:grpSpPr>
          <p:sp>
            <p:nvSpPr>
              <p:cNvPr id="11465" name="Line 76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66" name="AutoShape 77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5" name="Group 78"/>
            <p:cNvGrpSpPr>
              <a:grpSpLocks/>
            </p:cNvGrpSpPr>
            <p:nvPr/>
          </p:nvGrpSpPr>
          <p:grpSpPr bwMode="auto">
            <a:xfrm rot="10659937">
              <a:off x="2937" y="3719"/>
              <a:ext cx="412" cy="411"/>
              <a:chOff x="1774" y="2258"/>
              <a:chExt cx="412" cy="411"/>
            </a:xfrm>
          </p:grpSpPr>
          <p:sp>
            <p:nvSpPr>
              <p:cNvPr id="11463" name="Line 79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64" name="AutoShape 80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6" name="Group 81"/>
            <p:cNvGrpSpPr>
              <a:grpSpLocks/>
            </p:cNvGrpSpPr>
            <p:nvPr/>
          </p:nvGrpSpPr>
          <p:grpSpPr bwMode="auto">
            <a:xfrm rot="4605624">
              <a:off x="4383" y="3492"/>
              <a:ext cx="412" cy="411"/>
              <a:chOff x="1774" y="2258"/>
              <a:chExt cx="412" cy="411"/>
            </a:xfrm>
          </p:grpSpPr>
          <p:sp>
            <p:nvSpPr>
              <p:cNvPr id="11461" name="Line 82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62" name="AutoShape 83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7" name="Group 84"/>
            <p:cNvGrpSpPr>
              <a:grpSpLocks/>
            </p:cNvGrpSpPr>
            <p:nvPr/>
          </p:nvGrpSpPr>
          <p:grpSpPr bwMode="auto">
            <a:xfrm rot="7192237">
              <a:off x="3787" y="3908"/>
              <a:ext cx="412" cy="411"/>
              <a:chOff x="1774" y="2258"/>
              <a:chExt cx="412" cy="411"/>
            </a:xfrm>
          </p:grpSpPr>
          <p:sp>
            <p:nvSpPr>
              <p:cNvPr id="11459" name="Line 85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60" name="AutoShape 86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8" name="Group 87"/>
            <p:cNvGrpSpPr>
              <a:grpSpLocks/>
            </p:cNvGrpSpPr>
            <p:nvPr/>
          </p:nvGrpSpPr>
          <p:grpSpPr bwMode="auto">
            <a:xfrm rot="2794161">
              <a:off x="4553" y="2954"/>
              <a:ext cx="412" cy="411"/>
              <a:chOff x="1774" y="2258"/>
              <a:chExt cx="412" cy="411"/>
            </a:xfrm>
          </p:grpSpPr>
          <p:sp>
            <p:nvSpPr>
              <p:cNvPr id="11457" name="Line 88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58" name="AutoShape 89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9" name="Group 90"/>
            <p:cNvGrpSpPr>
              <a:grpSpLocks/>
            </p:cNvGrpSpPr>
            <p:nvPr/>
          </p:nvGrpSpPr>
          <p:grpSpPr bwMode="auto">
            <a:xfrm>
              <a:off x="4212" y="2302"/>
              <a:ext cx="412" cy="411"/>
              <a:chOff x="1774" y="2258"/>
              <a:chExt cx="412" cy="411"/>
            </a:xfrm>
          </p:grpSpPr>
          <p:sp>
            <p:nvSpPr>
              <p:cNvPr id="11455" name="Line 91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56" name="AutoShape 92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30" name="Group 121"/>
          <p:cNvGrpSpPr>
            <a:grpSpLocks/>
          </p:cNvGrpSpPr>
          <p:nvPr/>
        </p:nvGrpSpPr>
        <p:grpSpPr bwMode="auto">
          <a:xfrm>
            <a:off x="3627438" y="3159125"/>
            <a:ext cx="1755775" cy="1852613"/>
            <a:chOff x="2568" y="2103"/>
            <a:chExt cx="2396" cy="2217"/>
          </a:xfrm>
        </p:grpSpPr>
        <p:sp>
          <p:nvSpPr>
            <p:cNvPr id="11417" name="Oval 122"/>
            <p:cNvSpPr>
              <a:spLocks noChangeArrowheads="1"/>
            </p:cNvSpPr>
            <p:nvPr/>
          </p:nvSpPr>
          <p:spPr bwMode="auto">
            <a:xfrm>
              <a:off x="3078" y="2557"/>
              <a:ext cx="1390" cy="1276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18" name="Oval 123"/>
            <p:cNvSpPr>
              <a:spLocks noChangeArrowheads="1"/>
            </p:cNvSpPr>
            <p:nvPr/>
          </p:nvSpPr>
          <p:spPr bwMode="auto">
            <a:xfrm>
              <a:off x="3163" y="2670"/>
              <a:ext cx="1162" cy="10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19" name="WordArt 124"/>
            <p:cNvSpPr>
              <a:spLocks noChangeArrowheads="1" noChangeShapeType="1" noTextEdit="1"/>
            </p:cNvSpPr>
            <p:nvPr/>
          </p:nvSpPr>
          <p:spPr bwMode="auto">
            <a:xfrm>
              <a:off x="3475" y="2925"/>
              <a:ext cx="59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LT8</a:t>
              </a:r>
            </a:p>
          </p:txBody>
        </p:sp>
        <p:grpSp>
          <p:nvGrpSpPr>
            <p:cNvPr id="31" name="Group 125"/>
            <p:cNvGrpSpPr>
              <a:grpSpLocks/>
            </p:cNvGrpSpPr>
            <p:nvPr/>
          </p:nvGrpSpPr>
          <p:grpSpPr bwMode="auto">
            <a:xfrm rot="-3090300">
              <a:off x="3390" y="2103"/>
              <a:ext cx="412" cy="411"/>
              <a:chOff x="1774" y="2258"/>
              <a:chExt cx="412" cy="411"/>
            </a:xfrm>
          </p:grpSpPr>
          <p:sp>
            <p:nvSpPr>
              <p:cNvPr id="11442" name="Line 126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43" name="AutoShape 127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72" name="Group 128"/>
            <p:cNvGrpSpPr>
              <a:grpSpLocks/>
            </p:cNvGrpSpPr>
            <p:nvPr/>
          </p:nvGrpSpPr>
          <p:grpSpPr bwMode="auto">
            <a:xfrm rot="-5400000">
              <a:off x="2823" y="2358"/>
              <a:ext cx="412" cy="411"/>
              <a:chOff x="1774" y="2258"/>
              <a:chExt cx="412" cy="411"/>
            </a:xfrm>
          </p:grpSpPr>
          <p:sp>
            <p:nvSpPr>
              <p:cNvPr id="11440" name="Line 129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41" name="AutoShape 130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73" name="Group 131"/>
            <p:cNvGrpSpPr>
              <a:grpSpLocks/>
            </p:cNvGrpSpPr>
            <p:nvPr/>
          </p:nvGrpSpPr>
          <p:grpSpPr bwMode="auto">
            <a:xfrm rot="-8566023">
              <a:off x="2568" y="3096"/>
              <a:ext cx="412" cy="411"/>
              <a:chOff x="1774" y="2258"/>
              <a:chExt cx="412" cy="411"/>
            </a:xfrm>
          </p:grpSpPr>
          <p:sp>
            <p:nvSpPr>
              <p:cNvPr id="11438" name="Line 132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39" name="AutoShape 133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74" name="Group 134"/>
            <p:cNvGrpSpPr>
              <a:grpSpLocks/>
            </p:cNvGrpSpPr>
            <p:nvPr/>
          </p:nvGrpSpPr>
          <p:grpSpPr bwMode="auto">
            <a:xfrm rot="10659937">
              <a:off x="2937" y="3719"/>
              <a:ext cx="412" cy="411"/>
              <a:chOff x="1774" y="2258"/>
              <a:chExt cx="412" cy="411"/>
            </a:xfrm>
          </p:grpSpPr>
          <p:sp>
            <p:nvSpPr>
              <p:cNvPr id="11436" name="Line 135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37" name="AutoShape 136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75" name="Group 137"/>
            <p:cNvGrpSpPr>
              <a:grpSpLocks/>
            </p:cNvGrpSpPr>
            <p:nvPr/>
          </p:nvGrpSpPr>
          <p:grpSpPr bwMode="auto">
            <a:xfrm rot="4605624">
              <a:off x="4383" y="3492"/>
              <a:ext cx="412" cy="411"/>
              <a:chOff x="1774" y="2258"/>
              <a:chExt cx="412" cy="411"/>
            </a:xfrm>
          </p:grpSpPr>
          <p:sp>
            <p:nvSpPr>
              <p:cNvPr id="11434" name="Line 138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35" name="AutoShape 139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76" name="Group 140"/>
            <p:cNvGrpSpPr>
              <a:grpSpLocks/>
            </p:cNvGrpSpPr>
            <p:nvPr/>
          </p:nvGrpSpPr>
          <p:grpSpPr bwMode="auto">
            <a:xfrm rot="7192237">
              <a:off x="3787" y="3908"/>
              <a:ext cx="412" cy="411"/>
              <a:chOff x="1774" y="2258"/>
              <a:chExt cx="412" cy="411"/>
            </a:xfrm>
          </p:grpSpPr>
          <p:sp>
            <p:nvSpPr>
              <p:cNvPr id="11432" name="Line 141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33" name="AutoShape 142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77" name="Group 143"/>
            <p:cNvGrpSpPr>
              <a:grpSpLocks/>
            </p:cNvGrpSpPr>
            <p:nvPr/>
          </p:nvGrpSpPr>
          <p:grpSpPr bwMode="auto">
            <a:xfrm rot="2794161">
              <a:off x="4553" y="2954"/>
              <a:ext cx="412" cy="411"/>
              <a:chOff x="1774" y="2258"/>
              <a:chExt cx="412" cy="411"/>
            </a:xfrm>
          </p:grpSpPr>
          <p:sp>
            <p:nvSpPr>
              <p:cNvPr id="11430" name="Line 144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31" name="AutoShape 145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78" name="Group 146"/>
            <p:cNvGrpSpPr>
              <a:grpSpLocks/>
            </p:cNvGrpSpPr>
            <p:nvPr/>
          </p:nvGrpSpPr>
          <p:grpSpPr bwMode="auto">
            <a:xfrm>
              <a:off x="4212" y="2302"/>
              <a:ext cx="412" cy="411"/>
              <a:chOff x="1774" y="2258"/>
              <a:chExt cx="412" cy="411"/>
            </a:xfrm>
          </p:grpSpPr>
          <p:sp>
            <p:nvSpPr>
              <p:cNvPr id="11428" name="Line 147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29" name="AutoShape 148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39079" name="Group 149"/>
          <p:cNvGrpSpPr>
            <a:grpSpLocks/>
          </p:cNvGrpSpPr>
          <p:nvPr/>
        </p:nvGrpSpPr>
        <p:grpSpPr bwMode="auto">
          <a:xfrm>
            <a:off x="3627438" y="1719263"/>
            <a:ext cx="1755775" cy="1852612"/>
            <a:chOff x="2568" y="2103"/>
            <a:chExt cx="2396" cy="2217"/>
          </a:xfrm>
        </p:grpSpPr>
        <p:sp>
          <p:nvSpPr>
            <p:cNvPr id="11390" name="Oval 150"/>
            <p:cNvSpPr>
              <a:spLocks noChangeArrowheads="1"/>
            </p:cNvSpPr>
            <p:nvPr/>
          </p:nvSpPr>
          <p:spPr bwMode="auto">
            <a:xfrm>
              <a:off x="3078" y="2557"/>
              <a:ext cx="1390" cy="1276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91" name="Oval 151"/>
            <p:cNvSpPr>
              <a:spLocks noChangeArrowheads="1"/>
            </p:cNvSpPr>
            <p:nvPr/>
          </p:nvSpPr>
          <p:spPr bwMode="auto">
            <a:xfrm>
              <a:off x="3163" y="2670"/>
              <a:ext cx="1162" cy="10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92" name="WordArt 152"/>
            <p:cNvSpPr>
              <a:spLocks noChangeArrowheads="1" noChangeShapeType="1" noTextEdit="1"/>
            </p:cNvSpPr>
            <p:nvPr/>
          </p:nvSpPr>
          <p:spPr bwMode="auto">
            <a:xfrm>
              <a:off x="3475" y="2925"/>
              <a:ext cx="59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LT8</a:t>
              </a:r>
            </a:p>
          </p:txBody>
        </p:sp>
        <p:grpSp>
          <p:nvGrpSpPr>
            <p:cNvPr id="39080" name="Group 153"/>
            <p:cNvGrpSpPr>
              <a:grpSpLocks/>
            </p:cNvGrpSpPr>
            <p:nvPr/>
          </p:nvGrpSpPr>
          <p:grpSpPr bwMode="auto">
            <a:xfrm rot="-3090300">
              <a:off x="3390" y="2103"/>
              <a:ext cx="412" cy="411"/>
              <a:chOff x="1774" y="2258"/>
              <a:chExt cx="412" cy="411"/>
            </a:xfrm>
          </p:grpSpPr>
          <p:sp>
            <p:nvSpPr>
              <p:cNvPr id="11415" name="Line 154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16" name="AutoShape 155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81" name="Group 156"/>
            <p:cNvGrpSpPr>
              <a:grpSpLocks/>
            </p:cNvGrpSpPr>
            <p:nvPr/>
          </p:nvGrpSpPr>
          <p:grpSpPr bwMode="auto">
            <a:xfrm rot="-5400000">
              <a:off x="2823" y="2358"/>
              <a:ext cx="412" cy="411"/>
              <a:chOff x="1774" y="2258"/>
              <a:chExt cx="412" cy="411"/>
            </a:xfrm>
          </p:grpSpPr>
          <p:sp>
            <p:nvSpPr>
              <p:cNvPr id="11413" name="Line 157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14" name="AutoShape 158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82" name="Group 159"/>
            <p:cNvGrpSpPr>
              <a:grpSpLocks/>
            </p:cNvGrpSpPr>
            <p:nvPr/>
          </p:nvGrpSpPr>
          <p:grpSpPr bwMode="auto">
            <a:xfrm rot="-8566023">
              <a:off x="2568" y="3096"/>
              <a:ext cx="412" cy="411"/>
              <a:chOff x="1774" y="2258"/>
              <a:chExt cx="412" cy="411"/>
            </a:xfrm>
          </p:grpSpPr>
          <p:sp>
            <p:nvSpPr>
              <p:cNvPr id="11411" name="Line 160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12" name="AutoShape 161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83" name="Group 162"/>
            <p:cNvGrpSpPr>
              <a:grpSpLocks/>
            </p:cNvGrpSpPr>
            <p:nvPr/>
          </p:nvGrpSpPr>
          <p:grpSpPr bwMode="auto">
            <a:xfrm rot="10659937">
              <a:off x="2937" y="3719"/>
              <a:ext cx="412" cy="411"/>
              <a:chOff x="1774" y="2258"/>
              <a:chExt cx="412" cy="411"/>
            </a:xfrm>
          </p:grpSpPr>
          <p:sp>
            <p:nvSpPr>
              <p:cNvPr id="11409" name="Line 163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10" name="AutoShape 164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84" name="Group 165"/>
            <p:cNvGrpSpPr>
              <a:grpSpLocks/>
            </p:cNvGrpSpPr>
            <p:nvPr/>
          </p:nvGrpSpPr>
          <p:grpSpPr bwMode="auto">
            <a:xfrm rot="4605624">
              <a:off x="4383" y="3492"/>
              <a:ext cx="412" cy="411"/>
              <a:chOff x="1774" y="2258"/>
              <a:chExt cx="412" cy="411"/>
            </a:xfrm>
          </p:grpSpPr>
          <p:sp>
            <p:nvSpPr>
              <p:cNvPr id="11407" name="Line 166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08" name="AutoShape 167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85" name="Group 168"/>
            <p:cNvGrpSpPr>
              <a:grpSpLocks/>
            </p:cNvGrpSpPr>
            <p:nvPr/>
          </p:nvGrpSpPr>
          <p:grpSpPr bwMode="auto">
            <a:xfrm rot="7192237">
              <a:off x="3787" y="3908"/>
              <a:ext cx="412" cy="411"/>
              <a:chOff x="1774" y="2258"/>
              <a:chExt cx="412" cy="411"/>
            </a:xfrm>
          </p:grpSpPr>
          <p:sp>
            <p:nvSpPr>
              <p:cNvPr id="11405" name="Line 169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06" name="AutoShape 170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86" name="Group 171"/>
            <p:cNvGrpSpPr>
              <a:grpSpLocks/>
            </p:cNvGrpSpPr>
            <p:nvPr/>
          </p:nvGrpSpPr>
          <p:grpSpPr bwMode="auto">
            <a:xfrm rot="2794161">
              <a:off x="4553" y="2954"/>
              <a:ext cx="412" cy="411"/>
              <a:chOff x="1774" y="2258"/>
              <a:chExt cx="412" cy="411"/>
            </a:xfrm>
          </p:grpSpPr>
          <p:sp>
            <p:nvSpPr>
              <p:cNvPr id="11403" name="Line 172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04" name="AutoShape 173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87" name="Group 174"/>
            <p:cNvGrpSpPr>
              <a:grpSpLocks/>
            </p:cNvGrpSpPr>
            <p:nvPr/>
          </p:nvGrpSpPr>
          <p:grpSpPr bwMode="auto">
            <a:xfrm>
              <a:off x="4212" y="2302"/>
              <a:ext cx="412" cy="411"/>
              <a:chOff x="1774" y="2258"/>
              <a:chExt cx="412" cy="411"/>
            </a:xfrm>
          </p:grpSpPr>
          <p:sp>
            <p:nvSpPr>
              <p:cNvPr id="11401" name="Line 175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02" name="AutoShape 176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9089" name="AutoShape 177"/>
          <p:cNvSpPr>
            <a:spLocks noChangeArrowheads="1"/>
          </p:cNvSpPr>
          <p:nvPr/>
        </p:nvSpPr>
        <p:spPr bwMode="auto">
          <a:xfrm>
            <a:off x="5472113" y="863600"/>
            <a:ext cx="900112" cy="404813"/>
          </a:xfrm>
          <a:custGeom>
            <a:avLst/>
            <a:gdLst>
              <a:gd name="T0" fmla="*/ 675084 w 21600"/>
              <a:gd name="T1" fmla="*/ 0 h 21600"/>
              <a:gd name="T2" fmla="*/ 0 w 21600"/>
              <a:gd name="T3" fmla="*/ 202407 h 21600"/>
              <a:gd name="T4" fmla="*/ 675084 w 21600"/>
              <a:gd name="T5" fmla="*/ 404813 h 21600"/>
              <a:gd name="T6" fmla="*/ 900112 w 21600"/>
              <a:gd name="T7" fmla="*/ 20240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090" name="AutoShape 178"/>
          <p:cNvSpPr>
            <a:spLocks noChangeArrowheads="1"/>
          </p:cNvSpPr>
          <p:nvPr/>
        </p:nvSpPr>
        <p:spPr bwMode="auto">
          <a:xfrm>
            <a:off x="5472113" y="5499100"/>
            <a:ext cx="900112" cy="404813"/>
          </a:xfrm>
          <a:custGeom>
            <a:avLst/>
            <a:gdLst>
              <a:gd name="T0" fmla="*/ 675084 w 21600"/>
              <a:gd name="T1" fmla="*/ 0 h 21600"/>
              <a:gd name="T2" fmla="*/ 0 w 21600"/>
              <a:gd name="T3" fmla="*/ 202407 h 21600"/>
              <a:gd name="T4" fmla="*/ 675084 w 21600"/>
              <a:gd name="T5" fmla="*/ 404813 h 21600"/>
              <a:gd name="T6" fmla="*/ 900112 w 21600"/>
              <a:gd name="T7" fmla="*/ 20240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091" name="AutoShape 179"/>
          <p:cNvSpPr>
            <a:spLocks noChangeArrowheads="1"/>
          </p:cNvSpPr>
          <p:nvPr/>
        </p:nvSpPr>
        <p:spPr bwMode="auto">
          <a:xfrm>
            <a:off x="5472113" y="3833813"/>
            <a:ext cx="900112" cy="404812"/>
          </a:xfrm>
          <a:custGeom>
            <a:avLst/>
            <a:gdLst>
              <a:gd name="T0" fmla="*/ 675084 w 21600"/>
              <a:gd name="T1" fmla="*/ 0 h 21600"/>
              <a:gd name="T2" fmla="*/ 0 w 21600"/>
              <a:gd name="T3" fmla="*/ 202406 h 21600"/>
              <a:gd name="T4" fmla="*/ 675084 w 21600"/>
              <a:gd name="T5" fmla="*/ 404812 h 21600"/>
              <a:gd name="T6" fmla="*/ 900112 w 21600"/>
              <a:gd name="T7" fmla="*/ 2024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092" name="AutoShape 180"/>
          <p:cNvSpPr>
            <a:spLocks noChangeArrowheads="1"/>
          </p:cNvSpPr>
          <p:nvPr/>
        </p:nvSpPr>
        <p:spPr bwMode="auto">
          <a:xfrm>
            <a:off x="5472113" y="2393950"/>
            <a:ext cx="900112" cy="404813"/>
          </a:xfrm>
          <a:custGeom>
            <a:avLst/>
            <a:gdLst>
              <a:gd name="T0" fmla="*/ 675084 w 21600"/>
              <a:gd name="T1" fmla="*/ 0 h 21600"/>
              <a:gd name="T2" fmla="*/ 0 w 21600"/>
              <a:gd name="T3" fmla="*/ 202407 h 21600"/>
              <a:gd name="T4" fmla="*/ 675084 w 21600"/>
              <a:gd name="T5" fmla="*/ 404813 h 21600"/>
              <a:gd name="T6" fmla="*/ 900112 w 21600"/>
              <a:gd name="T7" fmla="*/ 20240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088" name="Group 210"/>
          <p:cNvGrpSpPr>
            <a:grpSpLocks/>
          </p:cNvGrpSpPr>
          <p:nvPr/>
        </p:nvGrpSpPr>
        <p:grpSpPr bwMode="auto">
          <a:xfrm>
            <a:off x="6462713" y="233363"/>
            <a:ext cx="1755775" cy="1852612"/>
            <a:chOff x="4071" y="147"/>
            <a:chExt cx="1106" cy="1167"/>
          </a:xfrm>
        </p:grpSpPr>
        <p:sp>
          <p:nvSpPr>
            <p:cNvPr id="11363" name="Oval 182"/>
            <p:cNvSpPr>
              <a:spLocks noChangeArrowheads="1"/>
            </p:cNvSpPr>
            <p:nvPr/>
          </p:nvSpPr>
          <p:spPr bwMode="auto">
            <a:xfrm>
              <a:off x="4306" y="386"/>
              <a:ext cx="642" cy="672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64" name="Oval 183"/>
            <p:cNvSpPr>
              <a:spLocks noChangeArrowheads="1"/>
            </p:cNvSpPr>
            <p:nvPr/>
          </p:nvSpPr>
          <p:spPr bwMode="auto">
            <a:xfrm>
              <a:off x="4346" y="445"/>
              <a:ext cx="536" cy="553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9093" name="Group 185"/>
            <p:cNvGrpSpPr>
              <a:grpSpLocks/>
            </p:cNvGrpSpPr>
            <p:nvPr/>
          </p:nvGrpSpPr>
          <p:grpSpPr bwMode="auto">
            <a:xfrm rot="-3090300">
              <a:off x="4436" y="161"/>
              <a:ext cx="217" cy="190"/>
              <a:chOff x="1774" y="2258"/>
              <a:chExt cx="412" cy="411"/>
            </a:xfrm>
          </p:grpSpPr>
          <p:sp>
            <p:nvSpPr>
              <p:cNvPr id="11388" name="Line 186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89" name="AutoShape 187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94" name="Group 188"/>
            <p:cNvGrpSpPr>
              <a:grpSpLocks/>
            </p:cNvGrpSpPr>
            <p:nvPr/>
          </p:nvGrpSpPr>
          <p:grpSpPr bwMode="auto">
            <a:xfrm rot="-5400000">
              <a:off x="4175" y="295"/>
              <a:ext cx="217" cy="189"/>
              <a:chOff x="1774" y="2258"/>
              <a:chExt cx="412" cy="411"/>
            </a:xfrm>
          </p:grpSpPr>
          <p:sp>
            <p:nvSpPr>
              <p:cNvPr id="11386" name="Line 189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87" name="AutoShape 190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95" name="Group 191"/>
            <p:cNvGrpSpPr>
              <a:grpSpLocks/>
            </p:cNvGrpSpPr>
            <p:nvPr/>
          </p:nvGrpSpPr>
          <p:grpSpPr bwMode="auto">
            <a:xfrm rot="-8566023">
              <a:off x="4071" y="670"/>
              <a:ext cx="190" cy="216"/>
              <a:chOff x="1774" y="2258"/>
              <a:chExt cx="412" cy="411"/>
            </a:xfrm>
          </p:grpSpPr>
          <p:sp>
            <p:nvSpPr>
              <p:cNvPr id="11384" name="Line 192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85" name="AutoShape 193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96" name="Group 194"/>
            <p:cNvGrpSpPr>
              <a:grpSpLocks/>
            </p:cNvGrpSpPr>
            <p:nvPr/>
          </p:nvGrpSpPr>
          <p:grpSpPr bwMode="auto">
            <a:xfrm rot="10659937">
              <a:off x="4241" y="998"/>
              <a:ext cx="191" cy="216"/>
              <a:chOff x="1774" y="2258"/>
              <a:chExt cx="412" cy="411"/>
            </a:xfrm>
          </p:grpSpPr>
          <p:sp>
            <p:nvSpPr>
              <p:cNvPr id="11382" name="Line 195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83" name="AutoShape 196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97" name="Group 197"/>
            <p:cNvGrpSpPr>
              <a:grpSpLocks/>
            </p:cNvGrpSpPr>
            <p:nvPr/>
          </p:nvGrpSpPr>
          <p:grpSpPr bwMode="auto">
            <a:xfrm rot="4605624">
              <a:off x="4895" y="892"/>
              <a:ext cx="217" cy="190"/>
              <a:chOff x="1774" y="2258"/>
              <a:chExt cx="412" cy="411"/>
            </a:xfrm>
          </p:grpSpPr>
          <p:sp>
            <p:nvSpPr>
              <p:cNvPr id="11380" name="Line 198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81" name="AutoShape 199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98" name="Group 200"/>
            <p:cNvGrpSpPr>
              <a:grpSpLocks/>
            </p:cNvGrpSpPr>
            <p:nvPr/>
          </p:nvGrpSpPr>
          <p:grpSpPr bwMode="auto">
            <a:xfrm rot="7192237">
              <a:off x="4620" y="1111"/>
              <a:ext cx="217" cy="189"/>
              <a:chOff x="1774" y="2258"/>
              <a:chExt cx="412" cy="411"/>
            </a:xfrm>
          </p:grpSpPr>
          <p:sp>
            <p:nvSpPr>
              <p:cNvPr id="11378" name="Line 201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79" name="AutoShape 202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099" name="Group 203"/>
            <p:cNvGrpSpPr>
              <a:grpSpLocks/>
            </p:cNvGrpSpPr>
            <p:nvPr/>
          </p:nvGrpSpPr>
          <p:grpSpPr bwMode="auto">
            <a:xfrm rot="2794161">
              <a:off x="4973" y="609"/>
              <a:ext cx="217" cy="190"/>
              <a:chOff x="1774" y="2258"/>
              <a:chExt cx="412" cy="411"/>
            </a:xfrm>
          </p:grpSpPr>
          <p:sp>
            <p:nvSpPr>
              <p:cNvPr id="11376" name="Line 204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77" name="AutoShape 205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100" name="Group 206"/>
            <p:cNvGrpSpPr>
              <a:grpSpLocks/>
            </p:cNvGrpSpPr>
            <p:nvPr/>
          </p:nvGrpSpPr>
          <p:grpSpPr bwMode="auto">
            <a:xfrm>
              <a:off x="4830" y="252"/>
              <a:ext cx="190" cy="216"/>
              <a:chOff x="1774" y="2258"/>
              <a:chExt cx="412" cy="411"/>
            </a:xfrm>
          </p:grpSpPr>
          <p:sp>
            <p:nvSpPr>
              <p:cNvPr id="11374" name="Line 207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75" name="AutoShape 208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373" name="WordArt 209"/>
            <p:cNvSpPr>
              <a:spLocks noChangeArrowheads="1" noChangeShapeType="1" noTextEdit="1"/>
            </p:cNvSpPr>
            <p:nvPr/>
          </p:nvSpPr>
          <p:spPr bwMode="auto">
            <a:xfrm>
              <a:off x="4439" y="572"/>
              <a:ext cx="369" cy="2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LTC</a:t>
              </a:r>
            </a:p>
          </p:txBody>
        </p:sp>
      </p:grpSp>
      <p:grpSp>
        <p:nvGrpSpPr>
          <p:cNvPr id="39101" name="Group 211"/>
          <p:cNvGrpSpPr>
            <a:grpSpLocks/>
          </p:cNvGrpSpPr>
          <p:nvPr/>
        </p:nvGrpSpPr>
        <p:grpSpPr bwMode="auto">
          <a:xfrm>
            <a:off x="6416675" y="1628775"/>
            <a:ext cx="1755775" cy="1852613"/>
            <a:chOff x="4071" y="147"/>
            <a:chExt cx="1106" cy="1167"/>
          </a:xfrm>
        </p:grpSpPr>
        <p:sp>
          <p:nvSpPr>
            <p:cNvPr id="11336" name="Oval 212"/>
            <p:cNvSpPr>
              <a:spLocks noChangeArrowheads="1"/>
            </p:cNvSpPr>
            <p:nvPr/>
          </p:nvSpPr>
          <p:spPr bwMode="auto">
            <a:xfrm>
              <a:off x="4306" y="386"/>
              <a:ext cx="642" cy="672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37" name="Oval 213"/>
            <p:cNvSpPr>
              <a:spLocks noChangeArrowheads="1"/>
            </p:cNvSpPr>
            <p:nvPr/>
          </p:nvSpPr>
          <p:spPr bwMode="auto">
            <a:xfrm>
              <a:off x="4346" y="445"/>
              <a:ext cx="536" cy="553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9102" name="Group 214"/>
            <p:cNvGrpSpPr>
              <a:grpSpLocks/>
            </p:cNvGrpSpPr>
            <p:nvPr/>
          </p:nvGrpSpPr>
          <p:grpSpPr bwMode="auto">
            <a:xfrm rot="-3090300">
              <a:off x="4436" y="161"/>
              <a:ext cx="217" cy="190"/>
              <a:chOff x="1774" y="2258"/>
              <a:chExt cx="412" cy="411"/>
            </a:xfrm>
          </p:grpSpPr>
          <p:sp>
            <p:nvSpPr>
              <p:cNvPr id="11361" name="Line 215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2" name="AutoShape 216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9103" name="Group 217"/>
            <p:cNvGrpSpPr>
              <a:grpSpLocks/>
            </p:cNvGrpSpPr>
            <p:nvPr/>
          </p:nvGrpSpPr>
          <p:grpSpPr bwMode="auto">
            <a:xfrm rot="-5400000">
              <a:off x="4175" y="295"/>
              <a:ext cx="217" cy="189"/>
              <a:chOff x="1774" y="2258"/>
              <a:chExt cx="412" cy="411"/>
            </a:xfrm>
          </p:grpSpPr>
          <p:sp>
            <p:nvSpPr>
              <p:cNvPr id="11359" name="Line 218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0" name="AutoShape 219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64" name="Group 220"/>
            <p:cNvGrpSpPr>
              <a:grpSpLocks/>
            </p:cNvGrpSpPr>
            <p:nvPr/>
          </p:nvGrpSpPr>
          <p:grpSpPr bwMode="auto">
            <a:xfrm rot="-8566023">
              <a:off x="4071" y="670"/>
              <a:ext cx="190" cy="216"/>
              <a:chOff x="1774" y="2258"/>
              <a:chExt cx="412" cy="411"/>
            </a:xfrm>
          </p:grpSpPr>
          <p:sp>
            <p:nvSpPr>
              <p:cNvPr id="11357" name="Line 221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58" name="AutoShape 222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65" name="Group 223"/>
            <p:cNvGrpSpPr>
              <a:grpSpLocks/>
            </p:cNvGrpSpPr>
            <p:nvPr/>
          </p:nvGrpSpPr>
          <p:grpSpPr bwMode="auto">
            <a:xfrm rot="10659937">
              <a:off x="4241" y="998"/>
              <a:ext cx="191" cy="216"/>
              <a:chOff x="1774" y="2258"/>
              <a:chExt cx="412" cy="411"/>
            </a:xfrm>
          </p:grpSpPr>
          <p:sp>
            <p:nvSpPr>
              <p:cNvPr id="11355" name="Line 224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56" name="AutoShape 225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66" name="Group 226"/>
            <p:cNvGrpSpPr>
              <a:grpSpLocks/>
            </p:cNvGrpSpPr>
            <p:nvPr/>
          </p:nvGrpSpPr>
          <p:grpSpPr bwMode="auto">
            <a:xfrm rot="4605624">
              <a:off x="4895" y="892"/>
              <a:ext cx="217" cy="190"/>
              <a:chOff x="1774" y="2258"/>
              <a:chExt cx="412" cy="411"/>
            </a:xfrm>
          </p:grpSpPr>
          <p:sp>
            <p:nvSpPr>
              <p:cNvPr id="11353" name="Line 227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54" name="AutoShape 228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67" name="Group 229"/>
            <p:cNvGrpSpPr>
              <a:grpSpLocks/>
            </p:cNvGrpSpPr>
            <p:nvPr/>
          </p:nvGrpSpPr>
          <p:grpSpPr bwMode="auto">
            <a:xfrm rot="7192237">
              <a:off x="4620" y="1111"/>
              <a:ext cx="217" cy="189"/>
              <a:chOff x="1774" y="2258"/>
              <a:chExt cx="412" cy="411"/>
            </a:xfrm>
          </p:grpSpPr>
          <p:sp>
            <p:nvSpPr>
              <p:cNvPr id="11351" name="Line 230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52" name="AutoShape 231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68" name="Group 232"/>
            <p:cNvGrpSpPr>
              <a:grpSpLocks/>
            </p:cNvGrpSpPr>
            <p:nvPr/>
          </p:nvGrpSpPr>
          <p:grpSpPr bwMode="auto">
            <a:xfrm rot="2794161">
              <a:off x="4973" y="609"/>
              <a:ext cx="217" cy="190"/>
              <a:chOff x="1774" y="2258"/>
              <a:chExt cx="412" cy="411"/>
            </a:xfrm>
          </p:grpSpPr>
          <p:sp>
            <p:nvSpPr>
              <p:cNvPr id="11349" name="Line 233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50" name="AutoShape 234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69" name="Group 235"/>
            <p:cNvGrpSpPr>
              <a:grpSpLocks/>
            </p:cNvGrpSpPr>
            <p:nvPr/>
          </p:nvGrpSpPr>
          <p:grpSpPr bwMode="auto">
            <a:xfrm>
              <a:off x="4830" y="252"/>
              <a:ext cx="190" cy="216"/>
              <a:chOff x="1774" y="2258"/>
              <a:chExt cx="412" cy="411"/>
            </a:xfrm>
          </p:grpSpPr>
          <p:sp>
            <p:nvSpPr>
              <p:cNvPr id="11347" name="Line 236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48" name="AutoShape 237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346" name="WordArt 238"/>
            <p:cNvSpPr>
              <a:spLocks noChangeArrowheads="1" noChangeShapeType="1" noTextEdit="1"/>
            </p:cNvSpPr>
            <p:nvPr/>
          </p:nvSpPr>
          <p:spPr bwMode="auto">
            <a:xfrm>
              <a:off x="4439" y="572"/>
              <a:ext cx="369" cy="2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LTC</a:t>
              </a:r>
            </a:p>
          </p:txBody>
        </p:sp>
      </p:grpSp>
      <p:grpSp>
        <p:nvGrpSpPr>
          <p:cNvPr id="11270" name="Group 239"/>
          <p:cNvGrpSpPr>
            <a:grpSpLocks/>
          </p:cNvGrpSpPr>
          <p:nvPr/>
        </p:nvGrpSpPr>
        <p:grpSpPr bwMode="auto">
          <a:xfrm>
            <a:off x="6416675" y="3159125"/>
            <a:ext cx="1755775" cy="1852613"/>
            <a:chOff x="4071" y="147"/>
            <a:chExt cx="1106" cy="1167"/>
          </a:xfrm>
        </p:grpSpPr>
        <p:sp>
          <p:nvSpPr>
            <p:cNvPr id="11309" name="Oval 240"/>
            <p:cNvSpPr>
              <a:spLocks noChangeArrowheads="1"/>
            </p:cNvSpPr>
            <p:nvPr/>
          </p:nvSpPr>
          <p:spPr bwMode="auto">
            <a:xfrm>
              <a:off x="4306" y="386"/>
              <a:ext cx="642" cy="672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10" name="Oval 241"/>
            <p:cNvSpPr>
              <a:spLocks noChangeArrowheads="1"/>
            </p:cNvSpPr>
            <p:nvPr/>
          </p:nvSpPr>
          <p:spPr bwMode="auto">
            <a:xfrm>
              <a:off x="4346" y="445"/>
              <a:ext cx="536" cy="553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271" name="Group 242"/>
            <p:cNvGrpSpPr>
              <a:grpSpLocks/>
            </p:cNvGrpSpPr>
            <p:nvPr/>
          </p:nvGrpSpPr>
          <p:grpSpPr bwMode="auto">
            <a:xfrm rot="-3090300">
              <a:off x="4436" y="161"/>
              <a:ext cx="217" cy="190"/>
              <a:chOff x="1774" y="2258"/>
              <a:chExt cx="412" cy="411"/>
            </a:xfrm>
          </p:grpSpPr>
          <p:sp>
            <p:nvSpPr>
              <p:cNvPr id="11334" name="Line 243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35" name="AutoShape 244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72" name="Group 245"/>
            <p:cNvGrpSpPr>
              <a:grpSpLocks/>
            </p:cNvGrpSpPr>
            <p:nvPr/>
          </p:nvGrpSpPr>
          <p:grpSpPr bwMode="auto">
            <a:xfrm rot="-5400000">
              <a:off x="4175" y="295"/>
              <a:ext cx="217" cy="189"/>
              <a:chOff x="1774" y="2258"/>
              <a:chExt cx="412" cy="411"/>
            </a:xfrm>
          </p:grpSpPr>
          <p:sp>
            <p:nvSpPr>
              <p:cNvPr id="11332" name="Line 246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33" name="AutoShape 247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73" name="Group 248"/>
            <p:cNvGrpSpPr>
              <a:grpSpLocks/>
            </p:cNvGrpSpPr>
            <p:nvPr/>
          </p:nvGrpSpPr>
          <p:grpSpPr bwMode="auto">
            <a:xfrm rot="-8566023">
              <a:off x="4071" y="670"/>
              <a:ext cx="190" cy="216"/>
              <a:chOff x="1774" y="2258"/>
              <a:chExt cx="412" cy="411"/>
            </a:xfrm>
          </p:grpSpPr>
          <p:sp>
            <p:nvSpPr>
              <p:cNvPr id="11330" name="Line 249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31" name="AutoShape 250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74" name="Group 251"/>
            <p:cNvGrpSpPr>
              <a:grpSpLocks/>
            </p:cNvGrpSpPr>
            <p:nvPr/>
          </p:nvGrpSpPr>
          <p:grpSpPr bwMode="auto">
            <a:xfrm rot="10659937">
              <a:off x="4241" y="998"/>
              <a:ext cx="191" cy="216"/>
              <a:chOff x="1774" y="2258"/>
              <a:chExt cx="412" cy="411"/>
            </a:xfrm>
          </p:grpSpPr>
          <p:sp>
            <p:nvSpPr>
              <p:cNvPr id="11328" name="Line 252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29" name="AutoShape 253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75" name="Group 254"/>
            <p:cNvGrpSpPr>
              <a:grpSpLocks/>
            </p:cNvGrpSpPr>
            <p:nvPr/>
          </p:nvGrpSpPr>
          <p:grpSpPr bwMode="auto">
            <a:xfrm rot="4605624">
              <a:off x="4895" y="892"/>
              <a:ext cx="217" cy="190"/>
              <a:chOff x="1774" y="2258"/>
              <a:chExt cx="412" cy="411"/>
            </a:xfrm>
          </p:grpSpPr>
          <p:sp>
            <p:nvSpPr>
              <p:cNvPr id="11326" name="Line 255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27" name="AutoShape 256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76" name="Group 257"/>
            <p:cNvGrpSpPr>
              <a:grpSpLocks/>
            </p:cNvGrpSpPr>
            <p:nvPr/>
          </p:nvGrpSpPr>
          <p:grpSpPr bwMode="auto">
            <a:xfrm rot="7192237">
              <a:off x="4620" y="1111"/>
              <a:ext cx="217" cy="189"/>
              <a:chOff x="1774" y="2258"/>
              <a:chExt cx="412" cy="411"/>
            </a:xfrm>
          </p:grpSpPr>
          <p:sp>
            <p:nvSpPr>
              <p:cNvPr id="11324" name="Line 258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25" name="AutoShape 259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77" name="Group 260"/>
            <p:cNvGrpSpPr>
              <a:grpSpLocks/>
            </p:cNvGrpSpPr>
            <p:nvPr/>
          </p:nvGrpSpPr>
          <p:grpSpPr bwMode="auto">
            <a:xfrm rot="2794161">
              <a:off x="4973" y="609"/>
              <a:ext cx="217" cy="190"/>
              <a:chOff x="1774" y="2258"/>
              <a:chExt cx="412" cy="411"/>
            </a:xfrm>
          </p:grpSpPr>
          <p:sp>
            <p:nvSpPr>
              <p:cNvPr id="11322" name="Line 261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23" name="AutoShape 262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78" name="Group 263"/>
            <p:cNvGrpSpPr>
              <a:grpSpLocks/>
            </p:cNvGrpSpPr>
            <p:nvPr/>
          </p:nvGrpSpPr>
          <p:grpSpPr bwMode="auto">
            <a:xfrm>
              <a:off x="4830" y="252"/>
              <a:ext cx="190" cy="216"/>
              <a:chOff x="1774" y="2258"/>
              <a:chExt cx="412" cy="411"/>
            </a:xfrm>
          </p:grpSpPr>
          <p:sp>
            <p:nvSpPr>
              <p:cNvPr id="11320" name="Line 264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21" name="AutoShape 265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319" name="WordArt 266"/>
            <p:cNvSpPr>
              <a:spLocks noChangeArrowheads="1" noChangeShapeType="1" noTextEdit="1"/>
            </p:cNvSpPr>
            <p:nvPr/>
          </p:nvSpPr>
          <p:spPr bwMode="auto">
            <a:xfrm>
              <a:off x="4439" y="572"/>
              <a:ext cx="369" cy="2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LTC</a:t>
              </a:r>
            </a:p>
          </p:txBody>
        </p:sp>
      </p:grpSp>
      <p:grpSp>
        <p:nvGrpSpPr>
          <p:cNvPr id="11279" name="Group 267"/>
          <p:cNvGrpSpPr>
            <a:grpSpLocks/>
          </p:cNvGrpSpPr>
          <p:nvPr/>
        </p:nvGrpSpPr>
        <p:grpSpPr bwMode="auto">
          <a:xfrm>
            <a:off x="6551613" y="5005388"/>
            <a:ext cx="1755775" cy="1852612"/>
            <a:chOff x="4071" y="147"/>
            <a:chExt cx="1106" cy="1167"/>
          </a:xfrm>
        </p:grpSpPr>
        <p:sp>
          <p:nvSpPr>
            <p:cNvPr id="11282" name="Oval 268"/>
            <p:cNvSpPr>
              <a:spLocks noChangeArrowheads="1"/>
            </p:cNvSpPr>
            <p:nvPr/>
          </p:nvSpPr>
          <p:spPr bwMode="auto">
            <a:xfrm>
              <a:off x="4306" y="386"/>
              <a:ext cx="642" cy="672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3" name="Oval 269"/>
            <p:cNvSpPr>
              <a:spLocks noChangeArrowheads="1"/>
            </p:cNvSpPr>
            <p:nvPr/>
          </p:nvSpPr>
          <p:spPr bwMode="auto">
            <a:xfrm>
              <a:off x="4346" y="445"/>
              <a:ext cx="536" cy="553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284" name="Group 270"/>
            <p:cNvGrpSpPr>
              <a:grpSpLocks/>
            </p:cNvGrpSpPr>
            <p:nvPr/>
          </p:nvGrpSpPr>
          <p:grpSpPr bwMode="auto">
            <a:xfrm rot="-3090300">
              <a:off x="4436" y="161"/>
              <a:ext cx="217" cy="190"/>
              <a:chOff x="1774" y="2258"/>
              <a:chExt cx="412" cy="411"/>
            </a:xfrm>
          </p:grpSpPr>
          <p:sp>
            <p:nvSpPr>
              <p:cNvPr id="11307" name="Line 271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08" name="AutoShape 272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85" name="Group 273"/>
            <p:cNvGrpSpPr>
              <a:grpSpLocks/>
            </p:cNvGrpSpPr>
            <p:nvPr/>
          </p:nvGrpSpPr>
          <p:grpSpPr bwMode="auto">
            <a:xfrm rot="-5400000">
              <a:off x="4175" y="295"/>
              <a:ext cx="217" cy="189"/>
              <a:chOff x="1774" y="2258"/>
              <a:chExt cx="412" cy="411"/>
            </a:xfrm>
          </p:grpSpPr>
          <p:sp>
            <p:nvSpPr>
              <p:cNvPr id="11305" name="Line 274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06" name="AutoShape 275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86" name="Group 276"/>
            <p:cNvGrpSpPr>
              <a:grpSpLocks/>
            </p:cNvGrpSpPr>
            <p:nvPr/>
          </p:nvGrpSpPr>
          <p:grpSpPr bwMode="auto">
            <a:xfrm rot="-8566023">
              <a:off x="4071" y="670"/>
              <a:ext cx="190" cy="216"/>
              <a:chOff x="1774" y="2258"/>
              <a:chExt cx="412" cy="411"/>
            </a:xfrm>
          </p:grpSpPr>
          <p:sp>
            <p:nvSpPr>
              <p:cNvPr id="11303" name="Line 277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04" name="AutoShape 278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87" name="Group 279"/>
            <p:cNvGrpSpPr>
              <a:grpSpLocks/>
            </p:cNvGrpSpPr>
            <p:nvPr/>
          </p:nvGrpSpPr>
          <p:grpSpPr bwMode="auto">
            <a:xfrm rot="10659937">
              <a:off x="4241" y="998"/>
              <a:ext cx="191" cy="216"/>
              <a:chOff x="1774" y="2258"/>
              <a:chExt cx="412" cy="411"/>
            </a:xfrm>
          </p:grpSpPr>
          <p:sp>
            <p:nvSpPr>
              <p:cNvPr id="11301" name="Line 280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02" name="AutoShape 281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88" name="Group 282"/>
            <p:cNvGrpSpPr>
              <a:grpSpLocks/>
            </p:cNvGrpSpPr>
            <p:nvPr/>
          </p:nvGrpSpPr>
          <p:grpSpPr bwMode="auto">
            <a:xfrm rot="4605624">
              <a:off x="4895" y="892"/>
              <a:ext cx="217" cy="190"/>
              <a:chOff x="1774" y="2258"/>
              <a:chExt cx="412" cy="411"/>
            </a:xfrm>
          </p:grpSpPr>
          <p:sp>
            <p:nvSpPr>
              <p:cNvPr id="11299" name="Line 283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00" name="AutoShape 284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89" name="Group 285"/>
            <p:cNvGrpSpPr>
              <a:grpSpLocks/>
            </p:cNvGrpSpPr>
            <p:nvPr/>
          </p:nvGrpSpPr>
          <p:grpSpPr bwMode="auto">
            <a:xfrm rot="7192237">
              <a:off x="4620" y="1111"/>
              <a:ext cx="217" cy="189"/>
              <a:chOff x="1774" y="2258"/>
              <a:chExt cx="412" cy="411"/>
            </a:xfrm>
          </p:grpSpPr>
          <p:sp>
            <p:nvSpPr>
              <p:cNvPr id="11297" name="Line 286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98" name="AutoShape 287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90" name="Group 288"/>
            <p:cNvGrpSpPr>
              <a:grpSpLocks/>
            </p:cNvGrpSpPr>
            <p:nvPr/>
          </p:nvGrpSpPr>
          <p:grpSpPr bwMode="auto">
            <a:xfrm rot="2794161">
              <a:off x="4973" y="609"/>
              <a:ext cx="217" cy="190"/>
              <a:chOff x="1774" y="2258"/>
              <a:chExt cx="412" cy="411"/>
            </a:xfrm>
          </p:grpSpPr>
          <p:sp>
            <p:nvSpPr>
              <p:cNvPr id="11295" name="Line 289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96" name="AutoShape 290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91" name="Group 291"/>
            <p:cNvGrpSpPr>
              <a:grpSpLocks/>
            </p:cNvGrpSpPr>
            <p:nvPr/>
          </p:nvGrpSpPr>
          <p:grpSpPr bwMode="auto">
            <a:xfrm>
              <a:off x="4830" y="252"/>
              <a:ext cx="190" cy="216"/>
              <a:chOff x="1774" y="2258"/>
              <a:chExt cx="412" cy="411"/>
            </a:xfrm>
          </p:grpSpPr>
          <p:sp>
            <p:nvSpPr>
              <p:cNvPr id="11293" name="Line 292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94" name="AutoShape 293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292" name="WordArt 294"/>
            <p:cNvSpPr>
              <a:spLocks noChangeArrowheads="1" noChangeShapeType="1" noTextEdit="1"/>
            </p:cNvSpPr>
            <p:nvPr/>
          </p:nvSpPr>
          <p:spPr bwMode="auto">
            <a:xfrm>
              <a:off x="4439" y="572"/>
              <a:ext cx="369" cy="2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LTC</a:t>
              </a:r>
            </a:p>
          </p:txBody>
        </p:sp>
      </p:grpSp>
      <p:sp>
        <p:nvSpPr>
          <p:cNvPr id="11280" name="Text Box 295"/>
          <p:cNvSpPr txBox="1">
            <a:spLocks noChangeArrowheads="1"/>
          </p:cNvSpPr>
          <p:nvPr/>
        </p:nvSpPr>
        <p:spPr bwMode="auto">
          <a:xfrm>
            <a:off x="250825" y="4914900"/>
            <a:ext cx="2700338" cy="91598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Et se différencient en LTC ( lymphocytes T cytotoxiques)</a:t>
            </a:r>
          </a:p>
        </p:txBody>
      </p:sp>
      <p:sp>
        <p:nvSpPr>
          <p:cNvPr id="11281" name="WordArt 296"/>
          <p:cNvSpPr>
            <a:spLocks noChangeArrowheads="1" noChangeShapeType="1" noTextEdit="1"/>
          </p:cNvSpPr>
          <p:nvPr/>
        </p:nvSpPr>
        <p:spPr bwMode="auto">
          <a:xfrm>
            <a:off x="206375" y="323850"/>
            <a:ext cx="2970213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différenciation</a:t>
            </a:r>
          </a:p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des LT8 en LTC</a:t>
            </a:r>
          </a:p>
        </p:txBody>
      </p:sp>
    </p:spTree>
  </p:cSld>
  <p:clrMapOvr>
    <a:masterClrMapping/>
  </p:clrMapOvr>
  <p:transition advTm="5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3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89" grpId="0" animBg="1"/>
      <p:bldP spid="39090" grpId="0" animBg="1"/>
      <p:bldP spid="39091" grpId="0" animBg="1"/>
      <p:bldP spid="390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21536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6375" y="503238"/>
            <a:ext cx="4459288" cy="3240087"/>
            <a:chOff x="130" y="317"/>
            <a:chExt cx="2809" cy="2041"/>
          </a:xfrm>
        </p:grpSpPr>
        <p:sp>
          <p:nvSpPr>
            <p:cNvPr id="12320" name="Freeform 5"/>
            <p:cNvSpPr>
              <a:spLocks/>
            </p:cNvSpPr>
            <p:nvPr/>
          </p:nvSpPr>
          <p:spPr bwMode="auto">
            <a:xfrm>
              <a:off x="216" y="567"/>
              <a:ext cx="2571" cy="1545"/>
            </a:xfrm>
            <a:custGeom>
              <a:avLst/>
              <a:gdLst>
                <a:gd name="T0" fmla="*/ 653 w 2571"/>
                <a:gd name="T1" fmla="*/ 64 h 1545"/>
                <a:gd name="T2" fmla="*/ 360 w 2571"/>
                <a:gd name="T3" fmla="*/ 100 h 1545"/>
                <a:gd name="T4" fmla="*/ 305 w 2571"/>
                <a:gd name="T5" fmla="*/ 137 h 1545"/>
                <a:gd name="T6" fmla="*/ 250 w 2571"/>
                <a:gd name="T7" fmla="*/ 174 h 1545"/>
                <a:gd name="T8" fmla="*/ 205 w 2571"/>
                <a:gd name="T9" fmla="*/ 247 h 1545"/>
                <a:gd name="T10" fmla="*/ 177 w 2571"/>
                <a:gd name="T11" fmla="*/ 347 h 1545"/>
                <a:gd name="T12" fmla="*/ 113 w 2571"/>
                <a:gd name="T13" fmla="*/ 475 h 1545"/>
                <a:gd name="T14" fmla="*/ 77 w 2571"/>
                <a:gd name="T15" fmla="*/ 567 h 1545"/>
                <a:gd name="T16" fmla="*/ 58 w 2571"/>
                <a:gd name="T17" fmla="*/ 640 h 1545"/>
                <a:gd name="T18" fmla="*/ 40 w 2571"/>
                <a:gd name="T19" fmla="*/ 695 h 1545"/>
                <a:gd name="T20" fmla="*/ 86 w 2571"/>
                <a:gd name="T21" fmla="*/ 1124 h 1545"/>
                <a:gd name="T22" fmla="*/ 131 w 2571"/>
                <a:gd name="T23" fmla="*/ 1207 h 1545"/>
                <a:gd name="T24" fmla="*/ 177 w 2571"/>
                <a:gd name="T25" fmla="*/ 1252 h 1545"/>
                <a:gd name="T26" fmla="*/ 250 w 2571"/>
                <a:gd name="T27" fmla="*/ 1362 h 1545"/>
                <a:gd name="T28" fmla="*/ 342 w 2571"/>
                <a:gd name="T29" fmla="*/ 1472 h 1545"/>
                <a:gd name="T30" fmla="*/ 424 w 2571"/>
                <a:gd name="T31" fmla="*/ 1527 h 1545"/>
                <a:gd name="T32" fmla="*/ 488 w 2571"/>
                <a:gd name="T33" fmla="*/ 1545 h 1545"/>
                <a:gd name="T34" fmla="*/ 973 w 2571"/>
                <a:gd name="T35" fmla="*/ 1490 h 1545"/>
                <a:gd name="T36" fmla="*/ 2070 w 2571"/>
                <a:gd name="T37" fmla="*/ 1390 h 1545"/>
                <a:gd name="T38" fmla="*/ 2189 w 2571"/>
                <a:gd name="T39" fmla="*/ 1335 h 1545"/>
                <a:gd name="T40" fmla="*/ 2253 w 2571"/>
                <a:gd name="T41" fmla="*/ 1280 h 1545"/>
                <a:gd name="T42" fmla="*/ 2381 w 2571"/>
                <a:gd name="T43" fmla="*/ 1124 h 1545"/>
                <a:gd name="T44" fmla="*/ 2390 w 2571"/>
                <a:gd name="T45" fmla="*/ 1097 h 1545"/>
                <a:gd name="T46" fmla="*/ 2408 w 2571"/>
                <a:gd name="T47" fmla="*/ 1060 h 1545"/>
                <a:gd name="T48" fmla="*/ 2426 w 2571"/>
                <a:gd name="T49" fmla="*/ 996 h 1545"/>
                <a:gd name="T50" fmla="*/ 2481 w 2571"/>
                <a:gd name="T51" fmla="*/ 878 h 1545"/>
                <a:gd name="T52" fmla="*/ 2545 w 2571"/>
                <a:gd name="T53" fmla="*/ 795 h 1545"/>
                <a:gd name="T54" fmla="*/ 2563 w 2571"/>
                <a:gd name="T55" fmla="*/ 731 h 1545"/>
                <a:gd name="T56" fmla="*/ 2463 w 2571"/>
                <a:gd name="T57" fmla="*/ 265 h 1545"/>
                <a:gd name="T58" fmla="*/ 2399 w 2571"/>
                <a:gd name="T59" fmla="*/ 192 h 1545"/>
                <a:gd name="T60" fmla="*/ 2353 w 2571"/>
                <a:gd name="T61" fmla="*/ 155 h 1545"/>
                <a:gd name="T62" fmla="*/ 2262 w 2571"/>
                <a:gd name="T63" fmla="*/ 110 h 1545"/>
                <a:gd name="T64" fmla="*/ 2115 w 2571"/>
                <a:gd name="T65" fmla="*/ 46 h 1545"/>
                <a:gd name="T66" fmla="*/ 1905 w 2571"/>
                <a:gd name="T67" fmla="*/ 0 h 1545"/>
                <a:gd name="T68" fmla="*/ 726 w 2571"/>
                <a:gd name="T69" fmla="*/ 9 h 1545"/>
                <a:gd name="T70" fmla="*/ 653 w 2571"/>
                <a:gd name="T71" fmla="*/ 64 h 15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71"/>
                <a:gd name="T109" fmla="*/ 0 h 1545"/>
                <a:gd name="T110" fmla="*/ 2571 w 2571"/>
                <a:gd name="T111" fmla="*/ 1545 h 15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71" h="1545">
                  <a:moveTo>
                    <a:pt x="653" y="64"/>
                  </a:moveTo>
                  <a:cubicBezTo>
                    <a:pt x="525" y="70"/>
                    <a:pt x="465" y="65"/>
                    <a:pt x="360" y="100"/>
                  </a:cubicBezTo>
                  <a:cubicBezTo>
                    <a:pt x="326" y="136"/>
                    <a:pt x="361" y="104"/>
                    <a:pt x="305" y="137"/>
                  </a:cubicBezTo>
                  <a:cubicBezTo>
                    <a:pt x="286" y="148"/>
                    <a:pt x="250" y="174"/>
                    <a:pt x="250" y="174"/>
                  </a:cubicBezTo>
                  <a:cubicBezTo>
                    <a:pt x="240" y="204"/>
                    <a:pt x="227" y="224"/>
                    <a:pt x="205" y="247"/>
                  </a:cubicBezTo>
                  <a:cubicBezTo>
                    <a:pt x="193" y="279"/>
                    <a:pt x="189" y="315"/>
                    <a:pt x="177" y="347"/>
                  </a:cubicBezTo>
                  <a:cubicBezTo>
                    <a:pt x="163" y="385"/>
                    <a:pt x="132" y="437"/>
                    <a:pt x="113" y="475"/>
                  </a:cubicBezTo>
                  <a:cubicBezTo>
                    <a:pt x="93" y="556"/>
                    <a:pt x="112" y="530"/>
                    <a:pt x="77" y="567"/>
                  </a:cubicBezTo>
                  <a:cubicBezTo>
                    <a:pt x="70" y="591"/>
                    <a:pt x="65" y="616"/>
                    <a:pt x="58" y="640"/>
                  </a:cubicBezTo>
                  <a:cubicBezTo>
                    <a:pt x="53" y="659"/>
                    <a:pt x="40" y="695"/>
                    <a:pt x="40" y="695"/>
                  </a:cubicBezTo>
                  <a:cubicBezTo>
                    <a:pt x="40" y="697"/>
                    <a:pt x="0" y="1043"/>
                    <a:pt x="86" y="1124"/>
                  </a:cubicBezTo>
                  <a:cubicBezTo>
                    <a:pt x="102" y="1173"/>
                    <a:pt x="90" y="1144"/>
                    <a:pt x="131" y="1207"/>
                  </a:cubicBezTo>
                  <a:cubicBezTo>
                    <a:pt x="143" y="1225"/>
                    <a:pt x="177" y="1252"/>
                    <a:pt x="177" y="1252"/>
                  </a:cubicBezTo>
                  <a:cubicBezTo>
                    <a:pt x="192" y="1299"/>
                    <a:pt x="220" y="1326"/>
                    <a:pt x="250" y="1362"/>
                  </a:cubicBezTo>
                  <a:cubicBezTo>
                    <a:pt x="279" y="1397"/>
                    <a:pt x="305" y="1445"/>
                    <a:pt x="342" y="1472"/>
                  </a:cubicBezTo>
                  <a:cubicBezTo>
                    <a:pt x="369" y="1491"/>
                    <a:pt x="397" y="1508"/>
                    <a:pt x="424" y="1527"/>
                  </a:cubicBezTo>
                  <a:cubicBezTo>
                    <a:pt x="442" y="1540"/>
                    <a:pt x="467" y="1538"/>
                    <a:pt x="488" y="1545"/>
                  </a:cubicBezTo>
                  <a:cubicBezTo>
                    <a:pt x="687" y="1539"/>
                    <a:pt x="803" y="1545"/>
                    <a:pt x="973" y="1490"/>
                  </a:cubicBezTo>
                  <a:cubicBezTo>
                    <a:pt x="1276" y="1288"/>
                    <a:pt x="1772" y="1393"/>
                    <a:pt x="2070" y="1390"/>
                  </a:cubicBezTo>
                  <a:cubicBezTo>
                    <a:pt x="2113" y="1374"/>
                    <a:pt x="2148" y="1355"/>
                    <a:pt x="2189" y="1335"/>
                  </a:cubicBezTo>
                  <a:cubicBezTo>
                    <a:pt x="2218" y="1290"/>
                    <a:pt x="2225" y="1314"/>
                    <a:pt x="2253" y="1280"/>
                  </a:cubicBezTo>
                  <a:cubicBezTo>
                    <a:pt x="2296" y="1227"/>
                    <a:pt x="2342" y="1181"/>
                    <a:pt x="2381" y="1124"/>
                  </a:cubicBezTo>
                  <a:cubicBezTo>
                    <a:pt x="2384" y="1115"/>
                    <a:pt x="2386" y="1106"/>
                    <a:pt x="2390" y="1097"/>
                  </a:cubicBezTo>
                  <a:cubicBezTo>
                    <a:pt x="2395" y="1084"/>
                    <a:pt x="2403" y="1073"/>
                    <a:pt x="2408" y="1060"/>
                  </a:cubicBezTo>
                  <a:cubicBezTo>
                    <a:pt x="2414" y="1043"/>
                    <a:pt x="2417" y="1013"/>
                    <a:pt x="2426" y="996"/>
                  </a:cubicBezTo>
                  <a:cubicBezTo>
                    <a:pt x="2447" y="955"/>
                    <a:pt x="2466" y="924"/>
                    <a:pt x="2481" y="878"/>
                  </a:cubicBezTo>
                  <a:cubicBezTo>
                    <a:pt x="2484" y="868"/>
                    <a:pt x="2534" y="813"/>
                    <a:pt x="2545" y="795"/>
                  </a:cubicBezTo>
                  <a:cubicBezTo>
                    <a:pt x="2550" y="774"/>
                    <a:pt x="2563" y="753"/>
                    <a:pt x="2563" y="731"/>
                  </a:cubicBezTo>
                  <a:cubicBezTo>
                    <a:pt x="2563" y="510"/>
                    <a:pt x="2571" y="428"/>
                    <a:pt x="2463" y="265"/>
                  </a:cubicBezTo>
                  <a:cubicBezTo>
                    <a:pt x="2442" y="233"/>
                    <a:pt x="2431" y="213"/>
                    <a:pt x="2399" y="192"/>
                  </a:cubicBezTo>
                  <a:cubicBezTo>
                    <a:pt x="2366" y="141"/>
                    <a:pt x="2400" y="180"/>
                    <a:pt x="2353" y="155"/>
                  </a:cubicBezTo>
                  <a:cubicBezTo>
                    <a:pt x="2263" y="106"/>
                    <a:pt x="2333" y="128"/>
                    <a:pt x="2262" y="110"/>
                  </a:cubicBezTo>
                  <a:cubicBezTo>
                    <a:pt x="2230" y="78"/>
                    <a:pt x="2160" y="57"/>
                    <a:pt x="2115" y="46"/>
                  </a:cubicBezTo>
                  <a:cubicBezTo>
                    <a:pt x="2048" y="11"/>
                    <a:pt x="1980" y="8"/>
                    <a:pt x="1905" y="0"/>
                  </a:cubicBezTo>
                  <a:cubicBezTo>
                    <a:pt x="1512" y="3"/>
                    <a:pt x="1119" y="3"/>
                    <a:pt x="726" y="9"/>
                  </a:cubicBezTo>
                  <a:cubicBezTo>
                    <a:pt x="708" y="9"/>
                    <a:pt x="653" y="55"/>
                    <a:pt x="653" y="64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54" y="856"/>
              <a:ext cx="935" cy="850"/>
              <a:chOff x="754" y="856"/>
              <a:chExt cx="935" cy="850"/>
            </a:xfrm>
          </p:grpSpPr>
          <p:sp>
            <p:nvSpPr>
              <p:cNvPr id="12352" name="Oval 7"/>
              <p:cNvSpPr>
                <a:spLocks noChangeArrowheads="1"/>
              </p:cNvSpPr>
              <p:nvPr/>
            </p:nvSpPr>
            <p:spPr bwMode="auto">
              <a:xfrm>
                <a:off x="754" y="856"/>
                <a:ext cx="935" cy="85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53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867" y="1083"/>
                <a:ext cx="696" cy="39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cellule</a:t>
                </a:r>
              </a:p>
              <a:p>
                <a:pPr algn="ctr"/>
                <a:r>
                  <a:rPr lang="fr-FR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 infectée</a:t>
                </a:r>
              </a:p>
            </p:txBody>
          </p:sp>
        </p:grpSp>
        <p:sp>
          <p:nvSpPr>
            <p:cNvPr id="12322" name="AutoShape 9"/>
            <p:cNvSpPr>
              <a:spLocks noChangeArrowheads="1"/>
            </p:cNvSpPr>
            <p:nvPr/>
          </p:nvSpPr>
          <p:spPr bwMode="auto">
            <a:xfrm>
              <a:off x="782" y="2103"/>
              <a:ext cx="255" cy="255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23" name="AutoShape 10"/>
            <p:cNvSpPr>
              <a:spLocks noChangeArrowheads="1"/>
            </p:cNvSpPr>
            <p:nvPr/>
          </p:nvSpPr>
          <p:spPr bwMode="auto">
            <a:xfrm rot="-2899480">
              <a:off x="2653" y="1423"/>
              <a:ext cx="255" cy="255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24" name="AutoShape 11"/>
            <p:cNvSpPr>
              <a:spLocks noChangeArrowheads="1"/>
            </p:cNvSpPr>
            <p:nvPr/>
          </p:nvSpPr>
          <p:spPr bwMode="auto">
            <a:xfrm rot="-9382769">
              <a:off x="2058" y="317"/>
              <a:ext cx="255" cy="256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25" name="AutoShape 12"/>
            <p:cNvSpPr>
              <a:spLocks noChangeArrowheads="1"/>
            </p:cNvSpPr>
            <p:nvPr/>
          </p:nvSpPr>
          <p:spPr bwMode="auto">
            <a:xfrm rot="3107269">
              <a:off x="187" y="1848"/>
              <a:ext cx="255" cy="256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26" name="AutoShape 13"/>
            <p:cNvSpPr>
              <a:spLocks noChangeArrowheads="1"/>
            </p:cNvSpPr>
            <p:nvPr/>
          </p:nvSpPr>
          <p:spPr bwMode="auto">
            <a:xfrm rot="-2786434">
              <a:off x="2341" y="1848"/>
              <a:ext cx="255" cy="255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27" name="AutoShape 14"/>
            <p:cNvSpPr>
              <a:spLocks noChangeArrowheads="1"/>
            </p:cNvSpPr>
            <p:nvPr/>
          </p:nvSpPr>
          <p:spPr bwMode="auto">
            <a:xfrm rot="-10529930">
              <a:off x="697" y="374"/>
              <a:ext cx="255" cy="255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 rot="5400000">
              <a:off x="1346" y="434"/>
              <a:ext cx="200" cy="79"/>
              <a:chOff x="612" y="2614"/>
              <a:chExt cx="590" cy="272"/>
            </a:xfrm>
          </p:grpSpPr>
          <p:sp>
            <p:nvSpPr>
              <p:cNvPr id="12350" name="Line 16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51" name="Oval 17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 rot="-5400000">
              <a:off x="1317" y="2022"/>
              <a:ext cx="200" cy="79"/>
              <a:chOff x="612" y="2614"/>
              <a:chExt cx="590" cy="272"/>
            </a:xfrm>
          </p:grpSpPr>
          <p:sp>
            <p:nvSpPr>
              <p:cNvPr id="12348" name="Line 19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49" name="Oval 20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 rot="2181995">
              <a:off x="300" y="686"/>
              <a:ext cx="171" cy="93"/>
              <a:chOff x="612" y="2614"/>
              <a:chExt cx="590" cy="272"/>
            </a:xfrm>
          </p:grpSpPr>
          <p:sp>
            <p:nvSpPr>
              <p:cNvPr id="12346" name="Line 22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47" name="Oval 23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 rot="-1853502">
              <a:off x="414" y="2075"/>
              <a:ext cx="171" cy="93"/>
              <a:chOff x="612" y="2614"/>
              <a:chExt cx="590" cy="272"/>
            </a:xfrm>
          </p:grpSpPr>
          <p:sp>
            <p:nvSpPr>
              <p:cNvPr id="12344" name="Line 25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45" name="Oval 26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130" y="1196"/>
              <a:ext cx="172" cy="93"/>
              <a:chOff x="612" y="2614"/>
              <a:chExt cx="590" cy="272"/>
            </a:xfrm>
          </p:grpSpPr>
          <p:sp>
            <p:nvSpPr>
              <p:cNvPr id="12342" name="Line 28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43" name="Oval 29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 rot="10800000">
              <a:off x="2767" y="1083"/>
              <a:ext cx="172" cy="93"/>
              <a:chOff x="612" y="2614"/>
              <a:chExt cx="590" cy="272"/>
            </a:xfrm>
          </p:grpSpPr>
          <p:sp>
            <p:nvSpPr>
              <p:cNvPr id="12340" name="Line 31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41" name="Oval 32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 rot="-8350226">
              <a:off x="2540" y="1735"/>
              <a:ext cx="171" cy="92"/>
              <a:chOff x="612" y="2614"/>
              <a:chExt cx="590" cy="272"/>
            </a:xfrm>
          </p:grpSpPr>
          <p:sp>
            <p:nvSpPr>
              <p:cNvPr id="12338" name="Line 34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39" name="Oval 35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 rot="8082002">
              <a:off x="2592" y="633"/>
              <a:ext cx="201" cy="79"/>
              <a:chOff x="612" y="2614"/>
              <a:chExt cx="590" cy="272"/>
            </a:xfrm>
          </p:grpSpPr>
          <p:sp>
            <p:nvSpPr>
              <p:cNvPr id="12336" name="Line 37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37" name="Oval 38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2" name="Group 95"/>
          <p:cNvGrpSpPr>
            <a:grpSpLocks/>
          </p:cNvGrpSpPr>
          <p:nvPr/>
        </p:nvGrpSpPr>
        <p:grpSpPr bwMode="auto">
          <a:xfrm>
            <a:off x="6802438" y="3159125"/>
            <a:ext cx="2341562" cy="2160588"/>
            <a:chOff x="4071" y="147"/>
            <a:chExt cx="1106" cy="1167"/>
          </a:xfrm>
        </p:grpSpPr>
        <p:sp>
          <p:nvSpPr>
            <p:cNvPr id="12293" name="Oval 96"/>
            <p:cNvSpPr>
              <a:spLocks noChangeArrowheads="1"/>
            </p:cNvSpPr>
            <p:nvPr/>
          </p:nvSpPr>
          <p:spPr bwMode="auto">
            <a:xfrm>
              <a:off x="4306" y="386"/>
              <a:ext cx="642" cy="672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4" name="Oval 97"/>
            <p:cNvSpPr>
              <a:spLocks noChangeArrowheads="1"/>
            </p:cNvSpPr>
            <p:nvPr/>
          </p:nvSpPr>
          <p:spPr bwMode="auto">
            <a:xfrm>
              <a:off x="4346" y="445"/>
              <a:ext cx="536" cy="553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3" name="Group 98"/>
            <p:cNvGrpSpPr>
              <a:grpSpLocks/>
            </p:cNvGrpSpPr>
            <p:nvPr/>
          </p:nvGrpSpPr>
          <p:grpSpPr bwMode="auto">
            <a:xfrm rot="-3090300">
              <a:off x="4436" y="161"/>
              <a:ext cx="217" cy="190"/>
              <a:chOff x="1774" y="2258"/>
              <a:chExt cx="412" cy="411"/>
            </a:xfrm>
          </p:grpSpPr>
          <p:sp>
            <p:nvSpPr>
              <p:cNvPr id="12318" name="Line 99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19" name="AutoShape 100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4" name="Group 101"/>
            <p:cNvGrpSpPr>
              <a:grpSpLocks/>
            </p:cNvGrpSpPr>
            <p:nvPr/>
          </p:nvGrpSpPr>
          <p:grpSpPr bwMode="auto">
            <a:xfrm rot="-5400000">
              <a:off x="4175" y="295"/>
              <a:ext cx="217" cy="189"/>
              <a:chOff x="1774" y="2258"/>
              <a:chExt cx="412" cy="411"/>
            </a:xfrm>
          </p:grpSpPr>
          <p:sp>
            <p:nvSpPr>
              <p:cNvPr id="12316" name="Line 102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17" name="AutoShape 103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" name="Group 104"/>
            <p:cNvGrpSpPr>
              <a:grpSpLocks/>
            </p:cNvGrpSpPr>
            <p:nvPr/>
          </p:nvGrpSpPr>
          <p:grpSpPr bwMode="auto">
            <a:xfrm rot="-8566023">
              <a:off x="4071" y="670"/>
              <a:ext cx="190" cy="216"/>
              <a:chOff x="1774" y="2258"/>
              <a:chExt cx="412" cy="411"/>
            </a:xfrm>
          </p:grpSpPr>
          <p:sp>
            <p:nvSpPr>
              <p:cNvPr id="12314" name="Line 105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15" name="AutoShape 106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" name="Group 107"/>
            <p:cNvGrpSpPr>
              <a:grpSpLocks/>
            </p:cNvGrpSpPr>
            <p:nvPr/>
          </p:nvGrpSpPr>
          <p:grpSpPr bwMode="auto">
            <a:xfrm rot="10659937">
              <a:off x="4241" y="998"/>
              <a:ext cx="191" cy="216"/>
              <a:chOff x="1774" y="2258"/>
              <a:chExt cx="412" cy="411"/>
            </a:xfrm>
          </p:grpSpPr>
          <p:sp>
            <p:nvSpPr>
              <p:cNvPr id="12312" name="Line 108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13" name="AutoShape 109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7" name="Group 110"/>
            <p:cNvGrpSpPr>
              <a:grpSpLocks/>
            </p:cNvGrpSpPr>
            <p:nvPr/>
          </p:nvGrpSpPr>
          <p:grpSpPr bwMode="auto">
            <a:xfrm rot="4605624">
              <a:off x="4895" y="892"/>
              <a:ext cx="217" cy="190"/>
              <a:chOff x="1774" y="2258"/>
              <a:chExt cx="412" cy="411"/>
            </a:xfrm>
          </p:grpSpPr>
          <p:sp>
            <p:nvSpPr>
              <p:cNvPr id="12310" name="Line 111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11" name="AutoShape 112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8" name="Group 113"/>
            <p:cNvGrpSpPr>
              <a:grpSpLocks/>
            </p:cNvGrpSpPr>
            <p:nvPr/>
          </p:nvGrpSpPr>
          <p:grpSpPr bwMode="auto">
            <a:xfrm rot="7192237">
              <a:off x="4620" y="1111"/>
              <a:ext cx="217" cy="189"/>
              <a:chOff x="1774" y="2258"/>
              <a:chExt cx="412" cy="411"/>
            </a:xfrm>
          </p:grpSpPr>
          <p:sp>
            <p:nvSpPr>
              <p:cNvPr id="12308" name="Line 114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09" name="AutoShape 115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9" name="Group 116"/>
            <p:cNvGrpSpPr>
              <a:grpSpLocks/>
            </p:cNvGrpSpPr>
            <p:nvPr/>
          </p:nvGrpSpPr>
          <p:grpSpPr bwMode="auto">
            <a:xfrm rot="2794161">
              <a:off x="4973" y="609"/>
              <a:ext cx="217" cy="190"/>
              <a:chOff x="1774" y="2258"/>
              <a:chExt cx="412" cy="411"/>
            </a:xfrm>
          </p:grpSpPr>
          <p:sp>
            <p:nvSpPr>
              <p:cNvPr id="12306" name="Line 117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07" name="AutoShape 118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" name="Group 119"/>
            <p:cNvGrpSpPr>
              <a:grpSpLocks/>
            </p:cNvGrpSpPr>
            <p:nvPr/>
          </p:nvGrpSpPr>
          <p:grpSpPr bwMode="auto">
            <a:xfrm>
              <a:off x="4830" y="252"/>
              <a:ext cx="190" cy="216"/>
              <a:chOff x="1774" y="2258"/>
              <a:chExt cx="412" cy="411"/>
            </a:xfrm>
          </p:grpSpPr>
          <p:sp>
            <p:nvSpPr>
              <p:cNvPr id="12304" name="Line 120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05" name="AutoShape 121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2303" name="WordArt 122"/>
            <p:cNvSpPr>
              <a:spLocks noChangeArrowheads="1" noChangeShapeType="1" noTextEdit="1"/>
            </p:cNvSpPr>
            <p:nvPr/>
          </p:nvSpPr>
          <p:spPr bwMode="auto">
            <a:xfrm>
              <a:off x="4439" y="572"/>
              <a:ext cx="369" cy="2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LTC</a:t>
              </a:r>
            </a:p>
          </p:txBody>
        </p:sp>
      </p:grpSp>
      <p:sp>
        <p:nvSpPr>
          <p:cNvPr id="12292" name="Text Box 123"/>
          <p:cNvSpPr txBox="1">
            <a:spLocks noChangeArrowheads="1"/>
          </p:cNvSpPr>
          <p:nvPr/>
        </p:nvSpPr>
        <p:spPr bwMode="auto">
          <a:xfrm>
            <a:off x="5067300" y="684213"/>
            <a:ext cx="3419475" cy="91598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Les LTC reconnaissent les cellules infectées grâce à leurs récepteurs spécifiques.</a:t>
            </a:r>
          </a:p>
        </p:txBody>
      </p:sp>
    </p:spTree>
    <p:custDataLst>
      <p:tags r:id="rId1"/>
    </p:custDataLst>
  </p:cSld>
  <p:clrMapOvr>
    <a:masterClrMapping/>
  </p:clrMapOvr>
  <p:transition advTm="5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1179 C -0.00833 -0.01433 -0.01858 -0.0148 -0.02848 -0.01803 C -0.03455 -0.02011 -0.03993 -0.02451 -0.04601 -0.02659 C -0.07101 -0.03561 -0.0981 -0.04277 -0.12379 -0.04763 C -0.13056 -0.05133 -0.13629 -0.05618 -0.14289 -0.06035 C -0.15782 -0.08023 -0.17153 -0.09503 -0.18247 -0.11954 C -0.18403 -0.12763 -0.18455 -0.13272 -0.18889 -0.13873 C -0.19167 -0.15352 -0.19844 -0.1667 -0.20955 -0.1704 C -0.21459 -0.16948 -0.22275 -0.16971 -0.22691 -0.16393 C -0.23542 -0.1526 -0.24063 -0.13734 -0.24914 -0.12601 C -0.25452 -0.10381 -0.25591 -0.08116 -0.25869 -0.05826 C -0.26007 -0.03006 -0.25955 0.00301 -0.27622 0.02405 C -0.28247 0.04093 -0.27535 0.02497 -0.28577 0.03884 C -0.2974 0.05434 -0.28195 0.04093 -0.29844 0.05804 C -0.30035 0.05989 -0.30278 0.06035 -0.30469 0.0622 C -0.31337 0.07029 -0.32153 0.08439 -0.33178 0.08763 C -0.33907 0.0948 -0.34028 0.0978 -0.34914 0.10035 C -0.3658 0.11121 -0.38369 0.11561 -0.40157 0.12139 C -0.41719 0.12648 -0.43125 0.13665 -0.44601 0.14474 C -0.45191 0.15237 -0.45921 0.15792 -0.46511 0.16578 C -0.48247 0.1889 -0.49011 0.20324 -0.5158 0.20809 C -0.5323 0.20532 -0.52587 0.20555 -0.53803 0.19746 C -0.54011 0.1933 -0.54237 0.1889 -0.54445 0.18474 C -0.54549 0.18266 -0.54757 0.1785 -0.54757 0.17873 C -0.54948 0.16809 -0.55313 0.15908 -0.55556 0.1489 C -0.56198 0.12301 -0.56771 0.09549 -0.57136 0.06844 C -0.57344 0.05249 -0.57327 0.03584 -0.58403 0.02636 C -0.58733 0.01387 -0.59375 0.0178 -0.60313 0.0178 " pathEditMode="relative" rAng="0" ptsTypes="fff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6375" y="503238"/>
            <a:ext cx="4459288" cy="3240087"/>
            <a:chOff x="130" y="317"/>
            <a:chExt cx="2809" cy="2041"/>
          </a:xfrm>
        </p:grpSpPr>
        <p:sp>
          <p:nvSpPr>
            <p:cNvPr id="13355" name="Freeform 3"/>
            <p:cNvSpPr>
              <a:spLocks/>
            </p:cNvSpPr>
            <p:nvPr/>
          </p:nvSpPr>
          <p:spPr bwMode="auto">
            <a:xfrm>
              <a:off x="216" y="567"/>
              <a:ext cx="2571" cy="1545"/>
            </a:xfrm>
            <a:custGeom>
              <a:avLst/>
              <a:gdLst>
                <a:gd name="T0" fmla="*/ 653 w 2571"/>
                <a:gd name="T1" fmla="*/ 64 h 1545"/>
                <a:gd name="T2" fmla="*/ 360 w 2571"/>
                <a:gd name="T3" fmla="*/ 100 h 1545"/>
                <a:gd name="T4" fmla="*/ 305 w 2571"/>
                <a:gd name="T5" fmla="*/ 137 h 1545"/>
                <a:gd name="T6" fmla="*/ 250 w 2571"/>
                <a:gd name="T7" fmla="*/ 174 h 1545"/>
                <a:gd name="T8" fmla="*/ 205 w 2571"/>
                <a:gd name="T9" fmla="*/ 247 h 1545"/>
                <a:gd name="T10" fmla="*/ 177 w 2571"/>
                <a:gd name="T11" fmla="*/ 347 h 1545"/>
                <a:gd name="T12" fmla="*/ 113 w 2571"/>
                <a:gd name="T13" fmla="*/ 475 h 1545"/>
                <a:gd name="T14" fmla="*/ 77 w 2571"/>
                <a:gd name="T15" fmla="*/ 567 h 1545"/>
                <a:gd name="T16" fmla="*/ 58 w 2571"/>
                <a:gd name="T17" fmla="*/ 640 h 1545"/>
                <a:gd name="T18" fmla="*/ 40 w 2571"/>
                <a:gd name="T19" fmla="*/ 695 h 1545"/>
                <a:gd name="T20" fmla="*/ 86 w 2571"/>
                <a:gd name="T21" fmla="*/ 1124 h 1545"/>
                <a:gd name="T22" fmla="*/ 131 w 2571"/>
                <a:gd name="T23" fmla="*/ 1207 h 1545"/>
                <a:gd name="T24" fmla="*/ 177 w 2571"/>
                <a:gd name="T25" fmla="*/ 1252 h 1545"/>
                <a:gd name="T26" fmla="*/ 250 w 2571"/>
                <a:gd name="T27" fmla="*/ 1362 h 1545"/>
                <a:gd name="T28" fmla="*/ 342 w 2571"/>
                <a:gd name="T29" fmla="*/ 1472 h 1545"/>
                <a:gd name="T30" fmla="*/ 424 w 2571"/>
                <a:gd name="T31" fmla="*/ 1527 h 1545"/>
                <a:gd name="T32" fmla="*/ 488 w 2571"/>
                <a:gd name="T33" fmla="*/ 1545 h 1545"/>
                <a:gd name="T34" fmla="*/ 973 w 2571"/>
                <a:gd name="T35" fmla="*/ 1490 h 1545"/>
                <a:gd name="T36" fmla="*/ 2070 w 2571"/>
                <a:gd name="T37" fmla="*/ 1390 h 1545"/>
                <a:gd name="T38" fmla="*/ 2189 w 2571"/>
                <a:gd name="T39" fmla="*/ 1335 h 1545"/>
                <a:gd name="T40" fmla="*/ 2253 w 2571"/>
                <a:gd name="T41" fmla="*/ 1280 h 1545"/>
                <a:gd name="T42" fmla="*/ 2381 w 2571"/>
                <a:gd name="T43" fmla="*/ 1124 h 1545"/>
                <a:gd name="T44" fmla="*/ 2390 w 2571"/>
                <a:gd name="T45" fmla="*/ 1097 h 1545"/>
                <a:gd name="T46" fmla="*/ 2408 w 2571"/>
                <a:gd name="T47" fmla="*/ 1060 h 1545"/>
                <a:gd name="T48" fmla="*/ 2426 w 2571"/>
                <a:gd name="T49" fmla="*/ 996 h 1545"/>
                <a:gd name="T50" fmla="*/ 2481 w 2571"/>
                <a:gd name="T51" fmla="*/ 878 h 1545"/>
                <a:gd name="T52" fmla="*/ 2545 w 2571"/>
                <a:gd name="T53" fmla="*/ 795 h 1545"/>
                <a:gd name="T54" fmla="*/ 2563 w 2571"/>
                <a:gd name="T55" fmla="*/ 731 h 1545"/>
                <a:gd name="T56" fmla="*/ 2463 w 2571"/>
                <a:gd name="T57" fmla="*/ 265 h 1545"/>
                <a:gd name="T58" fmla="*/ 2399 w 2571"/>
                <a:gd name="T59" fmla="*/ 192 h 1545"/>
                <a:gd name="T60" fmla="*/ 2353 w 2571"/>
                <a:gd name="T61" fmla="*/ 155 h 1545"/>
                <a:gd name="T62" fmla="*/ 2262 w 2571"/>
                <a:gd name="T63" fmla="*/ 110 h 1545"/>
                <a:gd name="T64" fmla="*/ 2115 w 2571"/>
                <a:gd name="T65" fmla="*/ 46 h 1545"/>
                <a:gd name="T66" fmla="*/ 1905 w 2571"/>
                <a:gd name="T67" fmla="*/ 0 h 1545"/>
                <a:gd name="T68" fmla="*/ 726 w 2571"/>
                <a:gd name="T69" fmla="*/ 9 h 1545"/>
                <a:gd name="T70" fmla="*/ 653 w 2571"/>
                <a:gd name="T71" fmla="*/ 64 h 15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71"/>
                <a:gd name="T109" fmla="*/ 0 h 1545"/>
                <a:gd name="T110" fmla="*/ 2571 w 2571"/>
                <a:gd name="T111" fmla="*/ 1545 h 15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71" h="1545">
                  <a:moveTo>
                    <a:pt x="653" y="64"/>
                  </a:moveTo>
                  <a:cubicBezTo>
                    <a:pt x="525" y="70"/>
                    <a:pt x="465" y="65"/>
                    <a:pt x="360" y="100"/>
                  </a:cubicBezTo>
                  <a:cubicBezTo>
                    <a:pt x="326" y="136"/>
                    <a:pt x="361" y="104"/>
                    <a:pt x="305" y="137"/>
                  </a:cubicBezTo>
                  <a:cubicBezTo>
                    <a:pt x="286" y="148"/>
                    <a:pt x="250" y="174"/>
                    <a:pt x="250" y="174"/>
                  </a:cubicBezTo>
                  <a:cubicBezTo>
                    <a:pt x="240" y="204"/>
                    <a:pt x="227" y="224"/>
                    <a:pt x="205" y="247"/>
                  </a:cubicBezTo>
                  <a:cubicBezTo>
                    <a:pt x="193" y="279"/>
                    <a:pt x="189" y="315"/>
                    <a:pt x="177" y="347"/>
                  </a:cubicBezTo>
                  <a:cubicBezTo>
                    <a:pt x="163" y="385"/>
                    <a:pt x="132" y="437"/>
                    <a:pt x="113" y="475"/>
                  </a:cubicBezTo>
                  <a:cubicBezTo>
                    <a:pt x="93" y="556"/>
                    <a:pt x="112" y="530"/>
                    <a:pt x="77" y="567"/>
                  </a:cubicBezTo>
                  <a:cubicBezTo>
                    <a:pt x="70" y="591"/>
                    <a:pt x="65" y="616"/>
                    <a:pt x="58" y="640"/>
                  </a:cubicBezTo>
                  <a:cubicBezTo>
                    <a:pt x="53" y="659"/>
                    <a:pt x="40" y="695"/>
                    <a:pt x="40" y="695"/>
                  </a:cubicBezTo>
                  <a:cubicBezTo>
                    <a:pt x="40" y="697"/>
                    <a:pt x="0" y="1043"/>
                    <a:pt x="86" y="1124"/>
                  </a:cubicBezTo>
                  <a:cubicBezTo>
                    <a:pt x="102" y="1173"/>
                    <a:pt x="90" y="1144"/>
                    <a:pt x="131" y="1207"/>
                  </a:cubicBezTo>
                  <a:cubicBezTo>
                    <a:pt x="143" y="1225"/>
                    <a:pt x="177" y="1252"/>
                    <a:pt x="177" y="1252"/>
                  </a:cubicBezTo>
                  <a:cubicBezTo>
                    <a:pt x="192" y="1299"/>
                    <a:pt x="220" y="1326"/>
                    <a:pt x="250" y="1362"/>
                  </a:cubicBezTo>
                  <a:cubicBezTo>
                    <a:pt x="279" y="1397"/>
                    <a:pt x="305" y="1445"/>
                    <a:pt x="342" y="1472"/>
                  </a:cubicBezTo>
                  <a:cubicBezTo>
                    <a:pt x="369" y="1491"/>
                    <a:pt x="397" y="1508"/>
                    <a:pt x="424" y="1527"/>
                  </a:cubicBezTo>
                  <a:cubicBezTo>
                    <a:pt x="442" y="1540"/>
                    <a:pt x="467" y="1538"/>
                    <a:pt x="488" y="1545"/>
                  </a:cubicBezTo>
                  <a:cubicBezTo>
                    <a:pt x="687" y="1539"/>
                    <a:pt x="803" y="1545"/>
                    <a:pt x="973" y="1490"/>
                  </a:cubicBezTo>
                  <a:cubicBezTo>
                    <a:pt x="1276" y="1288"/>
                    <a:pt x="1772" y="1393"/>
                    <a:pt x="2070" y="1390"/>
                  </a:cubicBezTo>
                  <a:cubicBezTo>
                    <a:pt x="2113" y="1374"/>
                    <a:pt x="2148" y="1355"/>
                    <a:pt x="2189" y="1335"/>
                  </a:cubicBezTo>
                  <a:cubicBezTo>
                    <a:pt x="2218" y="1290"/>
                    <a:pt x="2225" y="1314"/>
                    <a:pt x="2253" y="1280"/>
                  </a:cubicBezTo>
                  <a:cubicBezTo>
                    <a:pt x="2296" y="1227"/>
                    <a:pt x="2342" y="1181"/>
                    <a:pt x="2381" y="1124"/>
                  </a:cubicBezTo>
                  <a:cubicBezTo>
                    <a:pt x="2384" y="1115"/>
                    <a:pt x="2386" y="1106"/>
                    <a:pt x="2390" y="1097"/>
                  </a:cubicBezTo>
                  <a:cubicBezTo>
                    <a:pt x="2395" y="1084"/>
                    <a:pt x="2403" y="1073"/>
                    <a:pt x="2408" y="1060"/>
                  </a:cubicBezTo>
                  <a:cubicBezTo>
                    <a:pt x="2414" y="1043"/>
                    <a:pt x="2417" y="1013"/>
                    <a:pt x="2426" y="996"/>
                  </a:cubicBezTo>
                  <a:cubicBezTo>
                    <a:pt x="2447" y="955"/>
                    <a:pt x="2466" y="924"/>
                    <a:pt x="2481" y="878"/>
                  </a:cubicBezTo>
                  <a:cubicBezTo>
                    <a:pt x="2484" y="868"/>
                    <a:pt x="2534" y="813"/>
                    <a:pt x="2545" y="795"/>
                  </a:cubicBezTo>
                  <a:cubicBezTo>
                    <a:pt x="2550" y="774"/>
                    <a:pt x="2563" y="753"/>
                    <a:pt x="2563" y="731"/>
                  </a:cubicBezTo>
                  <a:cubicBezTo>
                    <a:pt x="2563" y="510"/>
                    <a:pt x="2571" y="428"/>
                    <a:pt x="2463" y="265"/>
                  </a:cubicBezTo>
                  <a:cubicBezTo>
                    <a:pt x="2442" y="233"/>
                    <a:pt x="2431" y="213"/>
                    <a:pt x="2399" y="192"/>
                  </a:cubicBezTo>
                  <a:cubicBezTo>
                    <a:pt x="2366" y="141"/>
                    <a:pt x="2400" y="180"/>
                    <a:pt x="2353" y="155"/>
                  </a:cubicBezTo>
                  <a:cubicBezTo>
                    <a:pt x="2263" y="106"/>
                    <a:pt x="2333" y="128"/>
                    <a:pt x="2262" y="110"/>
                  </a:cubicBezTo>
                  <a:cubicBezTo>
                    <a:pt x="2230" y="78"/>
                    <a:pt x="2160" y="57"/>
                    <a:pt x="2115" y="46"/>
                  </a:cubicBezTo>
                  <a:cubicBezTo>
                    <a:pt x="2048" y="11"/>
                    <a:pt x="1980" y="8"/>
                    <a:pt x="1905" y="0"/>
                  </a:cubicBezTo>
                  <a:cubicBezTo>
                    <a:pt x="1512" y="3"/>
                    <a:pt x="1119" y="3"/>
                    <a:pt x="726" y="9"/>
                  </a:cubicBezTo>
                  <a:cubicBezTo>
                    <a:pt x="708" y="9"/>
                    <a:pt x="653" y="55"/>
                    <a:pt x="653" y="64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54" y="856"/>
              <a:ext cx="935" cy="850"/>
              <a:chOff x="754" y="856"/>
              <a:chExt cx="935" cy="850"/>
            </a:xfrm>
          </p:grpSpPr>
          <p:sp>
            <p:nvSpPr>
              <p:cNvPr id="13387" name="Oval 5"/>
              <p:cNvSpPr>
                <a:spLocks noChangeArrowheads="1"/>
              </p:cNvSpPr>
              <p:nvPr/>
            </p:nvSpPr>
            <p:spPr bwMode="auto">
              <a:xfrm>
                <a:off x="754" y="856"/>
                <a:ext cx="935" cy="85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388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867" y="1083"/>
                <a:ext cx="696" cy="39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cellule</a:t>
                </a:r>
              </a:p>
              <a:p>
                <a:pPr algn="ctr"/>
                <a:r>
                  <a:rPr lang="fr-FR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 infectée</a:t>
                </a:r>
              </a:p>
            </p:txBody>
          </p:sp>
        </p:grpSp>
        <p:sp>
          <p:nvSpPr>
            <p:cNvPr id="13357" name="AutoShape 7"/>
            <p:cNvSpPr>
              <a:spLocks noChangeArrowheads="1"/>
            </p:cNvSpPr>
            <p:nvPr/>
          </p:nvSpPr>
          <p:spPr bwMode="auto">
            <a:xfrm>
              <a:off x="782" y="2103"/>
              <a:ext cx="255" cy="255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58" name="AutoShape 8"/>
            <p:cNvSpPr>
              <a:spLocks noChangeArrowheads="1"/>
            </p:cNvSpPr>
            <p:nvPr/>
          </p:nvSpPr>
          <p:spPr bwMode="auto">
            <a:xfrm rot="-2899480">
              <a:off x="2653" y="1423"/>
              <a:ext cx="255" cy="255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59" name="AutoShape 9"/>
            <p:cNvSpPr>
              <a:spLocks noChangeArrowheads="1"/>
            </p:cNvSpPr>
            <p:nvPr/>
          </p:nvSpPr>
          <p:spPr bwMode="auto">
            <a:xfrm rot="-9382769">
              <a:off x="2058" y="317"/>
              <a:ext cx="255" cy="256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60" name="AutoShape 10"/>
            <p:cNvSpPr>
              <a:spLocks noChangeArrowheads="1"/>
            </p:cNvSpPr>
            <p:nvPr/>
          </p:nvSpPr>
          <p:spPr bwMode="auto">
            <a:xfrm rot="3107269">
              <a:off x="187" y="1848"/>
              <a:ext cx="255" cy="256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61" name="AutoShape 11"/>
            <p:cNvSpPr>
              <a:spLocks noChangeArrowheads="1"/>
            </p:cNvSpPr>
            <p:nvPr/>
          </p:nvSpPr>
          <p:spPr bwMode="auto">
            <a:xfrm rot="-2786434">
              <a:off x="2341" y="1848"/>
              <a:ext cx="255" cy="255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62" name="AutoShape 12"/>
            <p:cNvSpPr>
              <a:spLocks noChangeArrowheads="1"/>
            </p:cNvSpPr>
            <p:nvPr/>
          </p:nvSpPr>
          <p:spPr bwMode="auto">
            <a:xfrm rot="-10529930">
              <a:off x="697" y="374"/>
              <a:ext cx="255" cy="255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 rot="5400000">
              <a:off x="1346" y="434"/>
              <a:ext cx="200" cy="79"/>
              <a:chOff x="612" y="2614"/>
              <a:chExt cx="590" cy="272"/>
            </a:xfrm>
          </p:grpSpPr>
          <p:sp>
            <p:nvSpPr>
              <p:cNvPr id="13385" name="Line 14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86" name="Oval 15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-5400000">
              <a:off x="1317" y="2022"/>
              <a:ext cx="200" cy="79"/>
              <a:chOff x="612" y="2614"/>
              <a:chExt cx="590" cy="272"/>
            </a:xfrm>
          </p:grpSpPr>
          <p:sp>
            <p:nvSpPr>
              <p:cNvPr id="13383" name="Line 17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84" name="Oval 18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2181995">
              <a:off x="300" y="686"/>
              <a:ext cx="171" cy="93"/>
              <a:chOff x="612" y="2614"/>
              <a:chExt cx="590" cy="272"/>
            </a:xfrm>
          </p:grpSpPr>
          <p:sp>
            <p:nvSpPr>
              <p:cNvPr id="13381" name="Line 20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82" name="Oval 21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 rot="-1853502">
              <a:off x="414" y="2075"/>
              <a:ext cx="171" cy="93"/>
              <a:chOff x="612" y="2614"/>
              <a:chExt cx="590" cy="272"/>
            </a:xfrm>
          </p:grpSpPr>
          <p:sp>
            <p:nvSpPr>
              <p:cNvPr id="13379" name="Line 23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80" name="Oval 24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130" y="1196"/>
              <a:ext cx="172" cy="93"/>
              <a:chOff x="612" y="2614"/>
              <a:chExt cx="590" cy="272"/>
            </a:xfrm>
          </p:grpSpPr>
          <p:sp>
            <p:nvSpPr>
              <p:cNvPr id="13377" name="Line 26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8" name="Oval 27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 rot="10800000">
              <a:off x="2767" y="1083"/>
              <a:ext cx="172" cy="93"/>
              <a:chOff x="612" y="2614"/>
              <a:chExt cx="590" cy="272"/>
            </a:xfrm>
          </p:grpSpPr>
          <p:sp>
            <p:nvSpPr>
              <p:cNvPr id="13375" name="Line 29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6" name="Oval 30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 rot="-8350226">
              <a:off x="2540" y="1735"/>
              <a:ext cx="171" cy="92"/>
              <a:chOff x="612" y="2614"/>
              <a:chExt cx="590" cy="272"/>
            </a:xfrm>
          </p:grpSpPr>
          <p:sp>
            <p:nvSpPr>
              <p:cNvPr id="13373" name="Line 32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4" name="Oval 33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 rot="8082002">
              <a:off x="2592" y="633"/>
              <a:ext cx="201" cy="79"/>
              <a:chOff x="612" y="2614"/>
              <a:chExt cx="590" cy="272"/>
            </a:xfrm>
          </p:grpSpPr>
          <p:sp>
            <p:nvSpPr>
              <p:cNvPr id="13371" name="Line 35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2" name="Oval 36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2" name="Group 106"/>
          <p:cNvGrpSpPr>
            <a:grpSpLocks/>
          </p:cNvGrpSpPr>
          <p:nvPr/>
        </p:nvGrpSpPr>
        <p:grpSpPr bwMode="auto">
          <a:xfrm>
            <a:off x="1285875" y="3294063"/>
            <a:ext cx="2341563" cy="2160587"/>
            <a:chOff x="810" y="2075"/>
            <a:chExt cx="1475" cy="1361"/>
          </a:xfrm>
        </p:grpSpPr>
        <p:sp>
          <p:nvSpPr>
            <p:cNvPr id="13328" name="Oval 38"/>
            <p:cNvSpPr>
              <a:spLocks noChangeArrowheads="1"/>
            </p:cNvSpPr>
            <p:nvPr/>
          </p:nvSpPr>
          <p:spPr bwMode="auto">
            <a:xfrm>
              <a:off x="1123" y="2354"/>
              <a:ext cx="857" cy="783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29" name="Oval 39"/>
            <p:cNvSpPr>
              <a:spLocks noChangeArrowheads="1"/>
            </p:cNvSpPr>
            <p:nvPr/>
          </p:nvSpPr>
          <p:spPr bwMode="auto">
            <a:xfrm>
              <a:off x="1177" y="2500"/>
              <a:ext cx="597" cy="567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3" name="Group 40"/>
            <p:cNvGrpSpPr>
              <a:grpSpLocks/>
            </p:cNvGrpSpPr>
            <p:nvPr/>
          </p:nvGrpSpPr>
          <p:grpSpPr bwMode="auto">
            <a:xfrm rot="-3090300">
              <a:off x="1315" y="2075"/>
              <a:ext cx="253" cy="254"/>
              <a:chOff x="1774" y="2258"/>
              <a:chExt cx="412" cy="411"/>
            </a:xfrm>
          </p:grpSpPr>
          <p:sp>
            <p:nvSpPr>
              <p:cNvPr id="13353" name="Line 41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54" name="AutoShape 42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4" name="Group 43"/>
            <p:cNvGrpSpPr>
              <a:grpSpLocks/>
            </p:cNvGrpSpPr>
            <p:nvPr/>
          </p:nvGrpSpPr>
          <p:grpSpPr bwMode="auto">
            <a:xfrm rot="-5400000">
              <a:off x="966" y="2232"/>
              <a:ext cx="253" cy="252"/>
              <a:chOff x="1774" y="2258"/>
              <a:chExt cx="412" cy="411"/>
            </a:xfrm>
          </p:grpSpPr>
          <p:sp>
            <p:nvSpPr>
              <p:cNvPr id="13351" name="Line 44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52" name="AutoShape 45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" name="Group 46"/>
            <p:cNvGrpSpPr>
              <a:grpSpLocks/>
            </p:cNvGrpSpPr>
            <p:nvPr/>
          </p:nvGrpSpPr>
          <p:grpSpPr bwMode="auto">
            <a:xfrm rot="-8566023">
              <a:off x="810" y="2685"/>
              <a:ext cx="253" cy="252"/>
              <a:chOff x="1774" y="2258"/>
              <a:chExt cx="412" cy="411"/>
            </a:xfrm>
          </p:grpSpPr>
          <p:sp>
            <p:nvSpPr>
              <p:cNvPr id="13349" name="Line 47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50" name="AutoShape 48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 rot="10659937">
              <a:off x="1037" y="3067"/>
              <a:ext cx="254" cy="252"/>
              <a:chOff x="1774" y="2258"/>
              <a:chExt cx="412" cy="411"/>
            </a:xfrm>
          </p:grpSpPr>
          <p:sp>
            <p:nvSpPr>
              <p:cNvPr id="13347" name="Line 50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48" name="AutoShape 51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 rot="4605624">
              <a:off x="1928" y="2928"/>
              <a:ext cx="253" cy="253"/>
              <a:chOff x="1774" y="2258"/>
              <a:chExt cx="412" cy="411"/>
            </a:xfrm>
          </p:grpSpPr>
          <p:sp>
            <p:nvSpPr>
              <p:cNvPr id="13345" name="Line 53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46" name="AutoShape 54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 rot="7192237">
              <a:off x="1560" y="3184"/>
              <a:ext cx="253" cy="252"/>
              <a:chOff x="1774" y="2258"/>
              <a:chExt cx="412" cy="411"/>
            </a:xfrm>
          </p:grpSpPr>
          <p:sp>
            <p:nvSpPr>
              <p:cNvPr id="13343" name="Line 56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44" name="AutoShape 57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 rot="2794161">
              <a:off x="2032" y="2597"/>
              <a:ext cx="254" cy="253"/>
              <a:chOff x="1774" y="2258"/>
              <a:chExt cx="412" cy="411"/>
            </a:xfrm>
          </p:grpSpPr>
          <p:sp>
            <p:nvSpPr>
              <p:cNvPr id="13341" name="Line 59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42" name="AutoShape 60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" name="Group 61"/>
            <p:cNvGrpSpPr>
              <a:grpSpLocks/>
            </p:cNvGrpSpPr>
            <p:nvPr/>
          </p:nvGrpSpPr>
          <p:grpSpPr bwMode="auto">
            <a:xfrm>
              <a:off x="1822" y="2197"/>
              <a:ext cx="254" cy="252"/>
              <a:chOff x="1774" y="2258"/>
              <a:chExt cx="412" cy="411"/>
            </a:xfrm>
          </p:grpSpPr>
          <p:sp>
            <p:nvSpPr>
              <p:cNvPr id="13339" name="Line 62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40" name="AutoShape 63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3338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1301" y="2642"/>
              <a:ext cx="332" cy="2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LTC</a:t>
              </a:r>
            </a:p>
          </p:txBody>
        </p:sp>
      </p:grpSp>
      <p:sp>
        <p:nvSpPr>
          <p:cNvPr id="43105" name="Oval 97"/>
          <p:cNvSpPr>
            <a:spLocks noChangeArrowheads="1"/>
          </p:cNvSpPr>
          <p:nvPr/>
        </p:nvSpPr>
        <p:spPr bwMode="auto">
          <a:xfrm>
            <a:off x="2411413" y="3789363"/>
            <a:ext cx="134937" cy="1349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17" name="Oval 98"/>
          <p:cNvSpPr>
            <a:spLocks noChangeArrowheads="1"/>
          </p:cNvSpPr>
          <p:nvPr/>
        </p:nvSpPr>
        <p:spPr bwMode="auto">
          <a:xfrm>
            <a:off x="2501900" y="3789363"/>
            <a:ext cx="134938" cy="1349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107" name="Oval 99"/>
          <p:cNvSpPr>
            <a:spLocks noChangeArrowheads="1"/>
          </p:cNvSpPr>
          <p:nvPr/>
        </p:nvSpPr>
        <p:spPr bwMode="auto">
          <a:xfrm>
            <a:off x="2546350" y="3833813"/>
            <a:ext cx="134938" cy="1349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19" name="Oval 100"/>
          <p:cNvSpPr>
            <a:spLocks noChangeArrowheads="1"/>
          </p:cNvSpPr>
          <p:nvPr/>
        </p:nvSpPr>
        <p:spPr bwMode="auto">
          <a:xfrm>
            <a:off x="2592388" y="3789363"/>
            <a:ext cx="134937" cy="1349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109" name="Oval 101"/>
          <p:cNvSpPr>
            <a:spLocks noChangeArrowheads="1"/>
          </p:cNvSpPr>
          <p:nvPr/>
        </p:nvSpPr>
        <p:spPr bwMode="auto">
          <a:xfrm>
            <a:off x="2546350" y="3789363"/>
            <a:ext cx="134938" cy="1349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110" name="Oval 102"/>
          <p:cNvSpPr>
            <a:spLocks noChangeArrowheads="1"/>
          </p:cNvSpPr>
          <p:nvPr/>
        </p:nvSpPr>
        <p:spPr bwMode="auto">
          <a:xfrm>
            <a:off x="2862263" y="4373563"/>
            <a:ext cx="134937" cy="1349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111" name="Oval 103"/>
          <p:cNvSpPr>
            <a:spLocks noChangeArrowheads="1"/>
          </p:cNvSpPr>
          <p:nvPr/>
        </p:nvSpPr>
        <p:spPr bwMode="auto">
          <a:xfrm>
            <a:off x="2681288" y="3833813"/>
            <a:ext cx="134937" cy="1349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112" name="Oval 104"/>
          <p:cNvSpPr>
            <a:spLocks noChangeArrowheads="1"/>
          </p:cNvSpPr>
          <p:nvPr/>
        </p:nvSpPr>
        <p:spPr bwMode="auto">
          <a:xfrm>
            <a:off x="2771775" y="4014788"/>
            <a:ext cx="134938" cy="1349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113" name="Oval 105"/>
          <p:cNvSpPr>
            <a:spLocks noChangeArrowheads="1"/>
          </p:cNvSpPr>
          <p:nvPr/>
        </p:nvSpPr>
        <p:spPr bwMode="auto">
          <a:xfrm>
            <a:off x="2816225" y="4149725"/>
            <a:ext cx="134938" cy="134938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5" name="WordArt 107"/>
          <p:cNvSpPr>
            <a:spLocks noChangeArrowheads="1" noChangeShapeType="1" noTextEdit="1"/>
          </p:cNvSpPr>
          <p:nvPr/>
        </p:nvSpPr>
        <p:spPr bwMode="auto">
          <a:xfrm>
            <a:off x="1557338" y="5589588"/>
            <a:ext cx="6572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Lyse de la cellule infectée</a:t>
            </a:r>
          </a:p>
        </p:txBody>
      </p:sp>
      <p:sp>
        <p:nvSpPr>
          <p:cNvPr id="13326" name="Text Box 108"/>
          <p:cNvSpPr txBox="1">
            <a:spLocks noChangeArrowheads="1"/>
          </p:cNvSpPr>
          <p:nvPr/>
        </p:nvSpPr>
        <p:spPr bwMode="auto">
          <a:xfrm>
            <a:off x="5067300" y="1089025"/>
            <a:ext cx="333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3327" name="Text Box 109"/>
          <p:cNvSpPr txBox="1">
            <a:spLocks noChangeArrowheads="1"/>
          </p:cNvSpPr>
          <p:nvPr/>
        </p:nvSpPr>
        <p:spPr bwMode="auto">
          <a:xfrm>
            <a:off x="4976813" y="819150"/>
            <a:ext cx="3600450" cy="91598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Les LTC libèrent des protéines capables de créer des pores dans la membrane de la cellule…</a:t>
            </a:r>
          </a:p>
        </p:txBody>
      </p:sp>
    </p:spTree>
  </p:cSld>
  <p:clrMapOvr>
    <a:masterClrMapping/>
  </p:clrMapOvr>
  <p:transition advTm="2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C -0.00104 -0.02058 0.00504 -0.06173 -0.01632 -0.07121 C -0.01736 -0.0726 -0.01892 -0.07375 -0.01962 -0.0756 C -0.02118 -0.07954 -0.02274 -0.08832 -0.02274 -0.08832 C -0.02222 -0.09225 -0.01996 -0.10913 -0.01805 -0.11144 C -0.0158 -0.11422 -0.01163 -0.11769 -0.01163 -0.12208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43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2.48555E-6 C 0.00312 -0.01294 0.00711 -0.02381 0.01423 -0.03399 C 0.01631 -0.04162 0.02031 -0.04716 0.02222 -0.05503 C 0.02031 -0.07352 0.021 -0.07329 0.0111 -0.0867 C 0.00503 -0.09479 0.00867 -0.09225 0.00156 -0.09526 C -0.00348 -0.10196 -0.0033 -0.10612 -0.00799 -0.11214 C -0.01129 -0.12508 -0.02032 -0.12832 -0.02692 -0.13757 C -0.0264 -0.14312 -0.02744 -0.14959 -0.02535 -0.15445 C -0.0231 -0.15953 -0.01737 -0.16069 -0.01424 -0.16485 " pathEditMode="relative" ptsTypes="ffffffffA">
                                      <p:cBhvr>
                                        <p:cTn id="8" dur="20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77778E-6 C 0.00243 -0.00995 0.00816 -0.01897 0.01111 -0.0287 C 0.01215 -0.0324 0.01302 -0.0361 0.01389 -0.03981 C 0.01441 -0.04166 0.01528 -0.04536 0.01528 -0.04536 C 0.01632 -0.05879 0.01719 -0.06805 0.01597 -0.0824 C 0.01563 -0.08726 0.01094 -0.08934 0.00833 -0.09166 C 0.00052 -0.0986 -0.01528 -0.10578 -0.01944 -0.11666 C -0.02101 -0.13055 -0.02361 -0.13888 -0.01944 -0.15555 C -0.01927 -0.15647 -0.01875 -0.15833 -0.01875 -0.15833 " pathEditMode="relative" ptsTypes="ffffffffA">
                                      <p:cBhvr>
                                        <p:cTn id="10" dur="2000" fill="hold"/>
                                        <p:tgtEl>
                                          <p:spTgt spid="43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6 C 0.00052 -0.01712 0.00174 -0.02546 0.00069 -0.04259 C 0.00035 -0.04722 -0.00365 -0.05254 -0.00486 -0.0574 C -0.0059 -0.06874 -0.00625 -0.06805 -0.00486 -0.08333 C -0.00469 -0.08518 -0.00347 -0.08888 -0.00347 -0.08888 C -0.00365 -0.09166 -0.00347 -0.09467 -0.00417 -0.09722 C -0.00503 -0.10069 -0.01042 -0.10393 -0.0125 -0.10555 C -0.02031 -0.11134 -0.02847 -0.11666 -0.03681 -0.12036 C -0.0375 -0.12129 -0.03802 -0.12245 -0.03889 -0.12314 C -0.03958 -0.1236 -0.04062 -0.12337 -0.04097 -0.12407 C -0.04184 -0.12569 -0.04236 -0.12962 -0.04236 -0.12962 C -0.04149 -0.13657 -0.04062 -0.13911 -0.03542 -0.14073 C -0.03073 -0.1449 -0.02917 -0.15023 -0.02431 -0.15462 C -0.02292 -0.15578 -0.02014 -0.15833 -0.02014 -0.15833 C -0.01875 -0.16365 -0.02066 -0.16573 -0.02292 -0.17036 C -0.02378 -0.17198 -0.02431 -0.17592 -0.02431 -0.17592 C -0.02413 -0.17847 -0.02378 -0.18078 -0.02361 -0.18333 C -0.02326 -0.18819 -0.02292 -0.19814 -0.02292 -0.19814 " pathEditMode="relative" ptsTypes="fffffffffffffffffA">
                                      <p:cBhvr>
                                        <p:cTn id="12" dur="2000" fill="hold"/>
                                        <p:tgtEl>
                                          <p:spTgt spid="43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44444E-6 C -0.00088 -0.01203 -0.00122 -0.00995 -0.00556 -0.01852 C -0.00678 -0.025 -0.01042 -0.03125 -0.01529 -0.03333 C -0.02171 -0.04606 -0.03751 -0.03773 -0.04654 -0.04629 C -0.05018 -0.04977 -0.0507 -0.05648 -0.05487 -0.05833 C -0.05938 -0.06643 -0.06459 -0.075 -0.07084 -0.08055 C -0.07275 -0.08426 -0.08056 -0.09074 -0.08404 -0.09166 C -0.0889 -0.09815 -0.09515 -0.10324 -0.1007 -0.10833 C -0.1047 -0.1162 -0.09931 -0.10694 -0.10417 -0.11203 C -0.1099 -0.11805 -0.10713 -0.11736 -0.11112 -0.12037 C -0.11529 -0.12338 -0.11963 -0.12546 -0.12362 -0.1287 C -0.12501 -0.12986 -0.1264 -0.13102 -0.12779 -0.1324 C -0.12848 -0.1331 -0.129 -0.13449 -0.12987 -0.13518 C -0.13265 -0.1375 -0.13664 -0.13912 -0.13959 -0.14074 C -0.14393 -0.14652 -0.14983 -0.1493 -0.15487 -0.1537 C -0.16216 -0.16828 -0.18976 -0.16551 -0.19723 -0.16574 C -0.20226 -0.16666 -0.20747 -0.16852 -0.21251 -0.16852 " pathEditMode="relative" ptsTypes="ffffffffffffffffA">
                                      <p:cBhvr>
                                        <p:cTn id="14" dur="2000" fill="hold"/>
                                        <p:tgtEl>
                                          <p:spTgt spid="4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C -0.00538 -0.00371 -0.01215 -0.00533 -0.01805 -0.00648 C -0.02482 -0.00996 -0.03194 -0.01088 -0.03889 -0.01297 C -0.04236 -0.01412 -0.0493 -0.01574 -0.0493 -0.01574 C -0.05486 -0.01945 -0.06007 -0.02246 -0.06597 -0.025 C -0.06979 -0.02662 -0.07396 -0.02709 -0.07778 -0.02871 C -0.09375 -0.02801 -0.10746 -0.02593 -0.12291 -0.025 C -0.15955 -0.02547 -0.17239 -0.0213 -0.1993 -0.03148 C -0.20173 -0.03357 -0.20416 -0.03496 -0.20694 -0.03611 C -0.21354 -0.04306 -0.21892 -0.05047 -0.2243 -0.05926 C -0.22656 -0.06297 -0.22864 -0.06597 -0.22986 -0.07037 C -0.23073 -0.07315 -0.23194 -0.07871 -0.23194 -0.07871 C -0.23333 -0.09422 -0.23472 -0.12084 -0.22291 -0.13148 C -0.21996 -0.13959 -0.22083 -0.14028 -0.22083 -0.15185 " pathEditMode="relative" ptsTypes="fffffffffffffA">
                                      <p:cBhvr>
                                        <p:cTn id="16" dur="2000" fill="hold"/>
                                        <p:tgtEl>
                                          <p:spTgt spid="43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C -0.00469 -0.01898 -0.02344 -0.02222 -0.03611 -0.02407 C -0.03889 -0.02592 -0.04149 -0.02824 -0.04445 -0.02963 C -0.05087 -0.03819 -0.05972 -0.04167 -0.06597 -0.05 C -0.07188 -0.05787 -0.08108 -0.06805 -0.08889 -0.07222 C -0.09132 -0.07685 -0.09618 -0.08032 -0.09931 -0.08426 C -0.10625 -0.09282 -0.1158 -0.10092 -0.125 -0.10463 C -0.13212 -0.10741 -0.13993 -0.10833 -0.14722 -0.11111 C -0.15399 -0.11366 -0.15955 -0.11643 -0.16667 -0.11759 C -0.17083 -0.11921 -0.175 -0.12014 -0.17917 -0.12129 C -0.18663 -0.12639 -0.19462 -0.13148 -0.20278 -0.13426 C -0.20521 -0.13657 -0.20556 -0.13889 -0.20764 -0.14167 C -0.20851 -0.14514 -0.21198 -0.15023 -0.21458 -0.15185 C -0.21597 -0.15254 -0.21736 -0.15301 -0.21875 -0.1537 C -0.21945 -0.15393 -0.22083 -0.15463 -0.22083 -0.15463 " pathEditMode="relative" ptsTypes="ffffffffffffffA">
                                      <p:cBhvr>
                                        <p:cTn id="18" dur="2000" fill="hold"/>
                                        <p:tgtEl>
                                          <p:spTgt spid="43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042 C -0.00503 -0.01412 -0.00746 -0.0206 -0.01007 -0.02338 C -0.01597 -0.02986 -0.02274 -0.03194 -0.02951 -0.03634 C -0.03454 -0.03958 -0.03472 -0.04051 -0.04062 -0.0419 C -0.05069 -0.04722 -0.06111 -0.05926 -0.06909 -0.06875 C -0.07326 -0.07361 -0.07638 -0.08009 -0.0809 -0.08449 C -0.08958 -0.09329 -0.1 -0.09884 -0.10868 -0.10764 C -0.12343 -0.12269 -0.13559 -0.13866 -0.15451 -0.14282 C -0.16215 -0.14699 -0.17083 -0.14838 -0.17882 -0.15116 C -0.18888 -0.16458 -0.19531 -0.16157 -0.21145 -0.16227 C -0.21388 -0.16435 -0.21493 -0.1669 -0.21701 -0.16968 C -0.2177 -0.17245 -0.22066 -0.17731 -0.22257 -0.17894 C -0.22343 -0.18264 -0.22465 -0.18333 -0.22743 -0.18449 C -0.23159 -0.18264 -0.23298 -0.17894 -0.23298 -0.17338 " pathEditMode="relative" ptsTypes="fffffffffffffA">
                                      <p:cBhvr>
                                        <p:cTn id="20" dur="2000" fill="hold"/>
                                        <p:tgtEl>
                                          <p:spTgt spid="4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05" grpId="0" animBg="1"/>
      <p:bldP spid="43107" grpId="0" animBg="1"/>
      <p:bldP spid="43109" grpId="0" animBg="1"/>
      <p:bldP spid="43109" grpId="1" animBg="1"/>
      <p:bldP spid="43110" grpId="0" animBg="1"/>
      <p:bldP spid="43111" grpId="0" animBg="1"/>
      <p:bldP spid="43112" grpId="0" animBg="1"/>
      <p:bldP spid="431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285875" y="3294063"/>
            <a:ext cx="2341563" cy="2160587"/>
            <a:chOff x="810" y="2075"/>
            <a:chExt cx="1475" cy="1361"/>
          </a:xfrm>
        </p:grpSpPr>
        <p:sp>
          <p:nvSpPr>
            <p:cNvPr id="14378" name="Oval 38"/>
            <p:cNvSpPr>
              <a:spLocks noChangeArrowheads="1"/>
            </p:cNvSpPr>
            <p:nvPr/>
          </p:nvSpPr>
          <p:spPr bwMode="auto">
            <a:xfrm>
              <a:off x="1123" y="2354"/>
              <a:ext cx="857" cy="783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79" name="Oval 39"/>
            <p:cNvSpPr>
              <a:spLocks noChangeArrowheads="1"/>
            </p:cNvSpPr>
            <p:nvPr/>
          </p:nvSpPr>
          <p:spPr bwMode="auto">
            <a:xfrm>
              <a:off x="1177" y="2500"/>
              <a:ext cx="597" cy="567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" name="Group 40"/>
            <p:cNvGrpSpPr>
              <a:grpSpLocks/>
            </p:cNvGrpSpPr>
            <p:nvPr/>
          </p:nvGrpSpPr>
          <p:grpSpPr bwMode="auto">
            <a:xfrm rot="-3090300">
              <a:off x="1315" y="2075"/>
              <a:ext cx="253" cy="254"/>
              <a:chOff x="1774" y="2258"/>
              <a:chExt cx="412" cy="411"/>
            </a:xfrm>
          </p:grpSpPr>
          <p:sp>
            <p:nvSpPr>
              <p:cNvPr id="14403" name="Line 41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04" name="AutoShape 42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" name="Group 43"/>
            <p:cNvGrpSpPr>
              <a:grpSpLocks/>
            </p:cNvGrpSpPr>
            <p:nvPr/>
          </p:nvGrpSpPr>
          <p:grpSpPr bwMode="auto">
            <a:xfrm rot="-5400000">
              <a:off x="966" y="2232"/>
              <a:ext cx="253" cy="252"/>
              <a:chOff x="1774" y="2258"/>
              <a:chExt cx="412" cy="411"/>
            </a:xfrm>
          </p:grpSpPr>
          <p:sp>
            <p:nvSpPr>
              <p:cNvPr id="14401" name="Line 44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02" name="AutoShape 45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 rot="-8566023">
              <a:off x="810" y="2685"/>
              <a:ext cx="253" cy="252"/>
              <a:chOff x="1774" y="2258"/>
              <a:chExt cx="412" cy="411"/>
            </a:xfrm>
          </p:grpSpPr>
          <p:sp>
            <p:nvSpPr>
              <p:cNvPr id="14399" name="Line 47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00" name="AutoShape 48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" name="Group 49"/>
            <p:cNvGrpSpPr>
              <a:grpSpLocks/>
            </p:cNvGrpSpPr>
            <p:nvPr/>
          </p:nvGrpSpPr>
          <p:grpSpPr bwMode="auto">
            <a:xfrm rot="10659937">
              <a:off x="1037" y="3067"/>
              <a:ext cx="254" cy="252"/>
              <a:chOff x="1774" y="2258"/>
              <a:chExt cx="412" cy="411"/>
            </a:xfrm>
          </p:grpSpPr>
          <p:sp>
            <p:nvSpPr>
              <p:cNvPr id="14397" name="Line 50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98" name="AutoShape 51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7" name="Group 52"/>
            <p:cNvGrpSpPr>
              <a:grpSpLocks/>
            </p:cNvGrpSpPr>
            <p:nvPr/>
          </p:nvGrpSpPr>
          <p:grpSpPr bwMode="auto">
            <a:xfrm rot="4605624">
              <a:off x="1928" y="2928"/>
              <a:ext cx="253" cy="253"/>
              <a:chOff x="1774" y="2258"/>
              <a:chExt cx="412" cy="411"/>
            </a:xfrm>
          </p:grpSpPr>
          <p:sp>
            <p:nvSpPr>
              <p:cNvPr id="14395" name="Line 53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96" name="AutoShape 54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" name="Group 55"/>
            <p:cNvGrpSpPr>
              <a:grpSpLocks/>
            </p:cNvGrpSpPr>
            <p:nvPr/>
          </p:nvGrpSpPr>
          <p:grpSpPr bwMode="auto">
            <a:xfrm rot="7192237">
              <a:off x="1560" y="3184"/>
              <a:ext cx="253" cy="252"/>
              <a:chOff x="1774" y="2258"/>
              <a:chExt cx="412" cy="411"/>
            </a:xfrm>
          </p:grpSpPr>
          <p:sp>
            <p:nvSpPr>
              <p:cNvPr id="14393" name="Line 56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94" name="AutoShape 57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" name="Group 58"/>
            <p:cNvGrpSpPr>
              <a:grpSpLocks/>
            </p:cNvGrpSpPr>
            <p:nvPr/>
          </p:nvGrpSpPr>
          <p:grpSpPr bwMode="auto">
            <a:xfrm rot="2794161">
              <a:off x="2032" y="2597"/>
              <a:ext cx="254" cy="253"/>
              <a:chOff x="1774" y="2258"/>
              <a:chExt cx="412" cy="411"/>
            </a:xfrm>
          </p:grpSpPr>
          <p:sp>
            <p:nvSpPr>
              <p:cNvPr id="14391" name="Line 59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92" name="AutoShape 60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1822" y="2197"/>
              <a:ext cx="254" cy="252"/>
              <a:chOff x="1774" y="2258"/>
              <a:chExt cx="412" cy="411"/>
            </a:xfrm>
          </p:grpSpPr>
          <p:sp>
            <p:nvSpPr>
              <p:cNvPr id="14389" name="Line 62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90" name="AutoShape 63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4388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1301" y="2642"/>
              <a:ext cx="332" cy="2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LTC</a:t>
              </a:r>
            </a:p>
          </p:txBody>
        </p:sp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206375" y="503238"/>
            <a:ext cx="4459288" cy="3240087"/>
            <a:chOff x="130" y="317"/>
            <a:chExt cx="2809" cy="2041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30" y="317"/>
              <a:ext cx="2809" cy="2041"/>
              <a:chOff x="130" y="317"/>
              <a:chExt cx="2809" cy="2041"/>
            </a:xfrm>
          </p:grpSpPr>
          <p:sp>
            <p:nvSpPr>
              <p:cNvPr id="14344" name="Freeform 3"/>
              <p:cNvSpPr>
                <a:spLocks/>
              </p:cNvSpPr>
              <p:nvPr/>
            </p:nvSpPr>
            <p:spPr bwMode="auto">
              <a:xfrm>
                <a:off x="216" y="567"/>
                <a:ext cx="2571" cy="1545"/>
              </a:xfrm>
              <a:custGeom>
                <a:avLst/>
                <a:gdLst>
                  <a:gd name="T0" fmla="*/ 653 w 2571"/>
                  <a:gd name="T1" fmla="*/ 64 h 1545"/>
                  <a:gd name="T2" fmla="*/ 360 w 2571"/>
                  <a:gd name="T3" fmla="*/ 100 h 1545"/>
                  <a:gd name="T4" fmla="*/ 305 w 2571"/>
                  <a:gd name="T5" fmla="*/ 137 h 1545"/>
                  <a:gd name="T6" fmla="*/ 250 w 2571"/>
                  <a:gd name="T7" fmla="*/ 174 h 1545"/>
                  <a:gd name="T8" fmla="*/ 205 w 2571"/>
                  <a:gd name="T9" fmla="*/ 247 h 1545"/>
                  <a:gd name="T10" fmla="*/ 177 w 2571"/>
                  <a:gd name="T11" fmla="*/ 347 h 1545"/>
                  <a:gd name="T12" fmla="*/ 113 w 2571"/>
                  <a:gd name="T13" fmla="*/ 475 h 1545"/>
                  <a:gd name="T14" fmla="*/ 77 w 2571"/>
                  <a:gd name="T15" fmla="*/ 567 h 1545"/>
                  <a:gd name="T16" fmla="*/ 58 w 2571"/>
                  <a:gd name="T17" fmla="*/ 640 h 1545"/>
                  <a:gd name="T18" fmla="*/ 40 w 2571"/>
                  <a:gd name="T19" fmla="*/ 695 h 1545"/>
                  <a:gd name="T20" fmla="*/ 86 w 2571"/>
                  <a:gd name="T21" fmla="*/ 1124 h 1545"/>
                  <a:gd name="T22" fmla="*/ 131 w 2571"/>
                  <a:gd name="T23" fmla="*/ 1207 h 1545"/>
                  <a:gd name="T24" fmla="*/ 177 w 2571"/>
                  <a:gd name="T25" fmla="*/ 1252 h 1545"/>
                  <a:gd name="T26" fmla="*/ 250 w 2571"/>
                  <a:gd name="T27" fmla="*/ 1362 h 1545"/>
                  <a:gd name="T28" fmla="*/ 342 w 2571"/>
                  <a:gd name="T29" fmla="*/ 1472 h 1545"/>
                  <a:gd name="T30" fmla="*/ 424 w 2571"/>
                  <a:gd name="T31" fmla="*/ 1527 h 1545"/>
                  <a:gd name="T32" fmla="*/ 488 w 2571"/>
                  <a:gd name="T33" fmla="*/ 1545 h 1545"/>
                  <a:gd name="T34" fmla="*/ 973 w 2571"/>
                  <a:gd name="T35" fmla="*/ 1490 h 1545"/>
                  <a:gd name="T36" fmla="*/ 2070 w 2571"/>
                  <a:gd name="T37" fmla="*/ 1390 h 1545"/>
                  <a:gd name="T38" fmla="*/ 2189 w 2571"/>
                  <a:gd name="T39" fmla="*/ 1335 h 1545"/>
                  <a:gd name="T40" fmla="*/ 2253 w 2571"/>
                  <a:gd name="T41" fmla="*/ 1280 h 1545"/>
                  <a:gd name="T42" fmla="*/ 2381 w 2571"/>
                  <a:gd name="T43" fmla="*/ 1124 h 1545"/>
                  <a:gd name="T44" fmla="*/ 2390 w 2571"/>
                  <a:gd name="T45" fmla="*/ 1097 h 1545"/>
                  <a:gd name="T46" fmla="*/ 2408 w 2571"/>
                  <a:gd name="T47" fmla="*/ 1060 h 1545"/>
                  <a:gd name="T48" fmla="*/ 2426 w 2571"/>
                  <a:gd name="T49" fmla="*/ 996 h 1545"/>
                  <a:gd name="T50" fmla="*/ 2481 w 2571"/>
                  <a:gd name="T51" fmla="*/ 878 h 1545"/>
                  <a:gd name="T52" fmla="*/ 2545 w 2571"/>
                  <a:gd name="T53" fmla="*/ 795 h 1545"/>
                  <a:gd name="T54" fmla="*/ 2563 w 2571"/>
                  <a:gd name="T55" fmla="*/ 731 h 1545"/>
                  <a:gd name="T56" fmla="*/ 2463 w 2571"/>
                  <a:gd name="T57" fmla="*/ 265 h 1545"/>
                  <a:gd name="T58" fmla="*/ 2399 w 2571"/>
                  <a:gd name="T59" fmla="*/ 192 h 1545"/>
                  <a:gd name="T60" fmla="*/ 2353 w 2571"/>
                  <a:gd name="T61" fmla="*/ 155 h 1545"/>
                  <a:gd name="T62" fmla="*/ 2262 w 2571"/>
                  <a:gd name="T63" fmla="*/ 110 h 1545"/>
                  <a:gd name="T64" fmla="*/ 2115 w 2571"/>
                  <a:gd name="T65" fmla="*/ 46 h 1545"/>
                  <a:gd name="T66" fmla="*/ 1905 w 2571"/>
                  <a:gd name="T67" fmla="*/ 0 h 1545"/>
                  <a:gd name="T68" fmla="*/ 726 w 2571"/>
                  <a:gd name="T69" fmla="*/ 9 h 1545"/>
                  <a:gd name="T70" fmla="*/ 653 w 2571"/>
                  <a:gd name="T71" fmla="*/ 64 h 15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71"/>
                  <a:gd name="T109" fmla="*/ 0 h 1545"/>
                  <a:gd name="T110" fmla="*/ 2571 w 2571"/>
                  <a:gd name="T111" fmla="*/ 1545 h 154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71" h="1545">
                    <a:moveTo>
                      <a:pt x="653" y="64"/>
                    </a:moveTo>
                    <a:cubicBezTo>
                      <a:pt x="525" y="70"/>
                      <a:pt x="465" y="65"/>
                      <a:pt x="360" y="100"/>
                    </a:cubicBezTo>
                    <a:cubicBezTo>
                      <a:pt x="326" y="136"/>
                      <a:pt x="361" y="104"/>
                      <a:pt x="305" y="137"/>
                    </a:cubicBezTo>
                    <a:cubicBezTo>
                      <a:pt x="286" y="148"/>
                      <a:pt x="250" y="174"/>
                      <a:pt x="250" y="174"/>
                    </a:cubicBezTo>
                    <a:cubicBezTo>
                      <a:pt x="240" y="204"/>
                      <a:pt x="227" y="224"/>
                      <a:pt x="205" y="247"/>
                    </a:cubicBezTo>
                    <a:cubicBezTo>
                      <a:pt x="193" y="279"/>
                      <a:pt x="189" y="315"/>
                      <a:pt x="177" y="347"/>
                    </a:cubicBezTo>
                    <a:cubicBezTo>
                      <a:pt x="163" y="385"/>
                      <a:pt x="132" y="437"/>
                      <a:pt x="113" y="475"/>
                    </a:cubicBezTo>
                    <a:cubicBezTo>
                      <a:pt x="93" y="556"/>
                      <a:pt x="112" y="530"/>
                      <a:pt x="77" y="567"/>
                    </a:cubicBezTo>
                    <a:cubicBezTo>
                      <a:pt x="70" y="591"/>
                      <a:pt x="65" y="616"/>
                      <a:pt x="58" y="640"/>
                    </a:cubicBezTo>
                    <a:cubicBezTo>
                      <a:pt x="53" y="659"/>
                      <a:pt x="40" y="695"/>
                      <a:pt x="40" y="695"/>
                    </a:cubicBezTo>
                    <a:cubicBezTo>
                      <a:pt x="40" y="697"/>
                      <a:pt x="0" y="1043"/>
                      <a:pt x="86" y="1124"/>
                    </a:cubicBezTo>
                    <a:cubicBezTo>
                      <a:pt x="102" y="1173"/>
                      <a:pt x="90" y="1144"/>
                      <a:pt x="131" y="1207"/>
                    </a:cubicBezTo>
                    <a:cubicBezTo>
                      <a:pt x="143" y="1225"/>
                      <a:pt x="177" y="1252"/>
                      <a:pt x="177" y="1252"/>
                    </a:cubicBezTo>
                    <a:cubicBezTo>
                      <a:pt x="192" y="1299"/>
                      <a:pt x="220" y="1326"/>
                      <a:pt x="250" y="1362"/>
                    </a:cubicBezTo>
                    <a:cubicBezTo>
                      <a:pt x="279" y="1397"/>
                      <a:pt x="305" y="1445"/>
                      <a:pt x="342" y="1472"/>
                    </a:cubicBezTo>
                    <a:cubicBezTo>
                      <a:pt x="369" y="1491"/>
                      <a:pt x="397" y="1508"/>
                      <a:pt x="424" y="1527"/>
                    </a:cubicBezTo>
                    <a:cubicBezTo>
                      <a:pt x="442" y="1540"/>
                      <a:pt x="467" y="1538"/>
                      <a:pt x="488" y="1545"/>
                    </a:cubicBezTo>
                    <a:cubicBezTo>
                      <a:pt x="687" y="1539"/>
                      <a:pt x="803" y="1545"/>
                      <a:pt x="973" y="1490"/>
                    </a:cubicBezTo>
                    <a:cubicBezTo>
                      <a:pt x="1276" y="1288"/>
                      <a:pt x="1772" y="1393"/>
                      <a:pt x="2070" y="1390"/>
                    </a:cubicBezTo>
                    <a:cubicBezTo>
                      <a:pt x="2113" y="1374"/>
                      <a:pt x="2148" y="1355"/>
                      <a:pt x="2189" y="1335"/>
                    </a:cubicBezTo>
                    <a:cubicBezTo>
                      <a:pt x="2218" y="1290"/>
                      <a:pt x="2225" y="1314"/>
                      <a:pt x="2253" y="1280"/>
                    </a:cubicBezTo>
                    <a:cubicBezTo>
                      <a:pt x="2296" y="1227"/>
                      <a:pt x="2342" y="1181"/>
                      <a:pt x="2381" y="1124"/>
                    </a:cubicBezTo>
                    <a:cubicBezTo>
                      <a:pt x="2384" y="1115"/>
                      <a:pt x="2386" y="1106"/>
                      <a:pt x="2390" y="1097"/>
                    </a:cubicBezTo>
                    <a:cubicBezTo>
                      <a:pt x="2395" y="1084"/>
                      <a:pt x="2403" y="1073"/>
                      <a:pt x="2408" y="1060"/>
                    </a:cubicBezTo>
                    <a:cubicBezTo>
                      <a:pt x="2414" y="1043"/>
                      <a:pt x="2417" y="1013"/>
                      <a:pt x="2426" y="996"/>
                    </a:cubicBezTo>
                    <a:cubicBezTo>
                      <a:pt x="2447" y="955"/>
                      <a:pt x="2466" y="924"/>
                      <a:pt x="2481" y="878"/>
                    </a:cubicBezTo>
                    <a:cubicBezTo>
                      <a:pt x="2484" y="868"/>
                      <a:pt x="2534" y="813"/>
                      <a:pt x="2545" y="795"/>
                    </a:cubicBezTo>
                    <a:cubicBezTo>
                      <a:pt x="2550" y="774"/>
                      <a:pt x="2563" y="753"/>
                      <a:pt x="2563" y="731"/>
                    </a:cubicBezTo>
                    <a:cubicBezTo>
                      <a:pt x="2563" y="510"/>
                      <a:pt x="2571" y="428"/>
                      <a:pt x="2463" y="265"/>
                    </a:cubicBezTo>
                    <a:cubicBezTo>
                      <a:pt x="2442" y="233"/>
                      <a:pt x="2431" y="213"/>
                      <a:pt x="2399" y="192"/>
                    </a:cubicBezTo>
                    <a:cubicBezTo>
                      <a:pt x="2366" y="141"/>
                      <a:pt x="2400" y="180"/>
                      <a:pt x="2353" y="155"/>
                    </a:cubicBezTo>
                    <a:cubicBezTo>
                      <a:pt x="2263" y="106"/>
                      <a:pt x="2333" y="128"/>
                      <a:pt x="2262" y="110"/>
                    </a:cubicBezTo>
                    <a:cubicBezTo>
                      <a:pt x="2230" y="78"/>
                      <a:pt x="2160" y="57"/>
                      <a:pt x="2115" y="46"/>
                    </a:cubicBezTo>
                    <a:cubicBezTo>
                      <a:pt x="2048" y="11"/>
                      <a:pt x="1980" y="8"/>
                      <a:pt x="1905" y="0"/>
                    </a:cubicBezTo>
                    <a:cubicBezTo>
                      <a:pt x="1512" y="3"/>
                      <a:pt x="1119" y="3"/>
                      <a:pt x="726" y="9"/>
                    </a:cubicBezTo>
                    <a:cubicBezTo>
                      <a:pt x="708" y="9"/>
                      <a:pt x="653" y="55"/>
                      <a:pt x="653" y="64"/>
                    </a:cubicBez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3" name="Group 4"/>
              <p:cNvGrpSpPr>
                <a:grpSpLocks/>
              </p:cNvGrpSpPr>
              <p:nvPr/>
            </p:nvGrpSpPr>
            <p:grpSpPr bwMode="auto">
              <a:xfrm>
                <a:off x="754" y="856"/>
                <a:ext cx="935" cy="850"/>
                <a:chOff x="754" y="856"/>
                <a:chExt cx="935" cy="850"/>
              </a:xfrm>
            </p:grpSpPr>
            <p:sp>
              <p:nvSpPr>
                <p:cNvPr id="14376" name="Oval 5"/>
                <p:cNvSpPr>
                  <a:spLocks noChangeArrowheads="1"/>
                </p:cNvSpPr>
                <p:nvPr/>
              </p:nvSpPr>
              <p:spPr bwMode="auto">
                <a:xfrm>
                  <a:off x="754" y="856"/>
                  <a:ext cx="935" cy="85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377" name="WordArt 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67" y="1083"/>
                  <a:ext cx="696" cy="39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fr-FR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cellule</a:t>
                  </a:r>
                </a:p>
                <a:p>
                  <a:pPr algn="ctr"/>
                  <a:r>
                    <a:rPr lang="fr-FR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 infectée</a:t>
                  </a:r>
                </a:p>
              </p:txBody>
            </p:sp>
          </p:grpSp>
          <p:sp>
            <p:nvSpPr>
              <p:cNvPr id="14346" name="AutoShape 7"/>
              <p:cNvSpPr>
                <a:spLocks noChangeArrowheads="1"/>
              </p:cNvSpPr>
              <p:nvPr/>
            </p:nvSpPr>
            <p:spPr bwMode="auto">
              <a:xfrm>
                <a:off x="782" y="2103"/>
                <a:ext cx="255" cy="255"/>
              </a:xfrm>
              <a:custGeom>
                <a:avLst/>
                <a:gdLst>
                  <a:gd name="T0" fmla="*/ 128 w 21600"/>
                  <a:gd name="T1" fmla="*/ 0 h 21600"/>
                  <a:gd name="T2" fmla="*/ 32 w 21600"/>
                  <a:gd name="T3" fmla="*/ 128 h 21600"/>
                  <a:gd name="T4" fmla="*/ 128 w 21600"/>
                  <a:gd name="T5" fmla="*/ 64 h 21600"/>
                  <a:gd name="T6" fmla="*/ 223 w 21600"/>
                  <a:gd name="T7" fmla="*/ 12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47" name="AutoShape 8"/>
              <p:cNvSpPr>
                <a:spLocks noChangeArrowheads="1"/>
              </p:cNvSpPr>
              <p:nvPr/>
            </p:nvSpPr>
            <p:spPr bwMode="auto">
              <a:xfrm rot="-2899480">
                <a:off x="2653" y="1423"/>
                <a:ext cx="255" cy="255"/>
              </a:xfrm>
              <a:custGeom>
                <a:avLst/>
                <a:gdLst>
                  <a:gd name="T0" fmla="*/ 128 w 21600"/>
                  <a:gd name="T1" fmla="*/ 0 h 21600"/>
                  <a:gd name="T2" fmla="*/ 32 w 21600"/>
                  <a:gd name="T3" fmla="*/ 128 h 21600"/>
                  <a:gd name="T4" fmla="*/ 128 w 21600"/>
                  <a:gd name="T5" fmla="*/ 64 h 21600"/>
                  <a:gd name="T6" fmla="*/ 223 w 21600"/>
                  <a:gd name="T7" fmla="*/ 12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48" name="AutoShape 9"/>
              <p:cNvSpPr>
                <a:spLocks noChangeArrowheads="1"/>
              </p:cNvSpPr>
              <p:nvPr/>
            </p:nvSpPr>
            <p:spPr bwMode="auto">
              <a:xfrm rot="-9382769">
                <a:off x="2058" y="317"/>
                <a:ext cx="255" cy="256"/>
              </a:xfrm>
              <a:custGeom>
                <a:avLst/>
                <a:gdLst>
                  <a:gd name="T0" fmla="*/ 128 w 21600"/>
                  <a:gd name="T1" fmla="*/ 0 h 21600"/>
                  <a:gd name="T2" fmla="*/ 32 w 21600"/>
                  <a:gd name="T3" fmla="*/ 128 h 21600"/>
                  <a:gd name="T4" fmla="*/ 128 w 21600"/>
                  <a:gd name="T5" fmla="*/ 64 h 21600"/>
                  <a:gd name="T6" fmla="*/ 223 w 21600"/>
                  <a:gd name="T7" fmla="*/ 12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49" name="AutoShape 10"/>
              <p:cNvSpPr>
                <a:spLocks noChangeArrowheads="1"/>
              </p:cNvSpPr>
              <p:nvPr/>
            </p:nvSpPr>
            <p:spPr bwMode="auto">
              <a:xfrm rot="3107269">
                <a:off x="187" y="1848"/>
                <a:ext cx="255" cy="256"/>
              </a:xfrm>
              <a:custGeom>
                <a:avLst/>
                <a:gdLst>
                  <a:gd name="T0" fmla="*/ 128 w 21600"/>
                  <a:gd name="T1" fmla="*/ 0 h 21600"/>
                  <a:gd name="T2" fmla="*/ 32 w 21600"/>
                  <a:gd name="T3" fmla="*/ 128 h 21600"/>
                  <a:gd name="T4" fmla="*/ 128 w 21600"/>
                  <a:gd name="T5" fmla="*/ 64 h 21600"/>
                  <a:gd name="T6" fmla="*/ 223 w 21600"/>
                  <a:gd name="T7" fmla="*/ 12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7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50" name="AutoShape 11"/>
              <p:cNvSpPr>
                <a:spLocks noChangeArrowheads="1"/>
              </p:cNvSpPr>
              <p:nvPr/>
            </p:nvSpPr>
            <p:spPr bwMode="auto">
              <a:xfrm rot="-2786434">
                <a:off x="2341" y="1848"/>
                <a:ext cx="255" cy="255"/>
              </a:xfrm>
              <a:custGeom>
                <a:avLst/>
                <a:gdLst>
                  <a:gd name="T0" fmla="*/ 128 w 21600"/>
                  <a:gd name="T1" fmla="*/ 0 h 21600"/>
                  <a:gd name="T2" fmla="*/ 32 w 21600"/>
                  <a:gd name="T3" fmla="*/ 128 h 21600"/>
                  <a:gd name="T4" fmla="*/ 128 w 21600"/>
                  <a:gd name="T5" fmla="*/ 64 h 21600"/>
                  <a:gd name="T6" fmla="*/ 223 w 21600"/>
                  <a:gd name="T7" fmla="*/ 12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51" name="AutoShape 12"/>
              <p:cNvSpPr>
                <a:spLocks noChangeArrowheads="1"/>
              </p:cNvSpPr>
              <p:nvPr/>
            </p:nvSpPr>
            <p:spPr bwMode="auto">
              <a:xfrm rot="-10529930">
                <a:off x="697" y="374"/>
                <a:ext cx="255" cy="255"/>
              </a:xfrm>
              <a:custGeom>
                <a:avLst/>
                <a:gdLst>
                  <a:gd name="T0" fmla="*/ 128 w 21600"/>
                  <a:gd name="T1" fmla="*/ 0 h 21600"/>
                  <a:gd name="T2" fmla="*/ 32 w 21600"/>
                  <a:gd name="T3" fmla="*/ 128 h 21600"/>
                  <a:gd name="T4" fmla="*/ 128 w 21600"/>
                  <a:gd name="T5" fmla="*/ 64 h 21600"/>
                  <a:gd name="T6" fmla="*/ 223 w 21600"/>
                  <a:gd name="T7" fmla="*/ 128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 rot="5400000">
                <a:off x="1346" y="434"/>
                <a:ext cx="200" cy="79"/>
                <a:chOff x="612" y="2614"/>
                <a:chExt cx="590" cy="272"/>
              </a:xfrm>
            </p:grpSpPr>
            <p:sp>
              <p:nvSpPr>
                <p:cNvPr id="14374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375" name="Oval 15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5" name="Group 16"/>
              <p:cNvGrpSpPr>
                <a:grpSpLocks/>
              </p:cNvGrpSpPr>
              <p:nvPr/>
            </p:nvGrpSpPr>
            <p:grpSpPr bwMode="auto">
              <a:xfrm rot="-5400000">
                <a:off x="1317" y="2022"/>
                <a:ext cx="200" cy="79"/>
                <a:chOff x="612" y="2614"/>
                <a:chExt cx="590" cy="272"/>
              </a:xfrm>
            </p:grpSpPr>
            <p:sp>
              <p:nvSpPr>
                <p:cNvPr id="14372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373" name="Oval 18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6" name="Group 19"/>
              <p:cNvGrpSpPr>
                <a:grpSpLocks/>
              </p:cNvGrpSpPr>
              <p:nvPr/>
            </p:nvGrpSpPr>
            <p:grpSpPr bwMode="auto">
              <a:xfrm rot="2181995">
                <a:off x="300" y="686"/>
                <a:ext cx="171" cy="93"/>
                <a:chOff x="612" y="2614"/>
                <a:chExt cx="590" cy="272"/>
              </a:xfrm>
            </p:grpSpPr>
            <p:sp>
              <p:nvSpPr>
                <p:cNvPr id="14370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371" name="Oval 21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7" name="Group 22"/>
              <p:cNvGrpSpPr>
                <a:grpSpLocks/>
              </p:cNvGrpSpPr>
              <p:nvPr/>
            </p:nvGrpSpPr>
            <p:grpSpPr bwMode="auto">
              <a:xfrm rot="-1853502">
                <a:off x="414" y="2075"/>
                <a:ext cx="171" cy="93"/>
                <a:chOff x="612" y="2614"/>
                <a:chExt cx="590" cy="272"/>
              </a:xfrm>
            </p:grpSpPr>
            <p:sp>
              <p:nvSpPr>
                <p:cNvPr id="14368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369" name="Oval 24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8" name="Group 25"/>
              <p:cNvGrpSpPr>
                <a:grpSpLocks/>
              </p:cNvGrpSpPr>
              <p:nvPr/>
            </p:nvGrpSpPr>
            <p:grpSpPr bwMode="auto">
              <a:xfrm>
                <a:off x="130" y="1196"/>
                <a:ext cx="172" cy="93"/>
                <a:chOff x="612" y="2614"/>
                <a:chExt cx="590" cy="272"/>
              </a:xfrm>
            </p:grpSpPr>
            <p:sp>
              <p:nvSpPr>
                <p:cNvPr id="14366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367" name="Oval 27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9" name="Group 28"/>
              <p:cNvGrpSpPr>
                <a:grpSpLocks/>
              </p:cNvGrpSpPr>
              <p:nvPr/>
            </p:nvGrpSpPr>
            <p:grpSpPr bwMode="auto">
              <a:xfrm rot="10800000">
                <a:off x="2767" y="1083"/>
                <a:ext cx="172" cy="93"/>
                <a:chOff x="612" y="2614"/>
                <a:chExt cx="590" cy="272"/>
              </a:xfrm>
            </p:grpSpPr>
            <p:sp>
              <p:nvSpPr>
                <p:cNvPr id="14364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365" name="Oval 30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" name="Group 31"/>
              <p:cNvGrpSpPr>
                <a:grpSpLocks/>
              </p:cNvGrpSpPr>
              <p:nvPr/>
            </p:nvGrpSpPr>
            <p:grpSpPr bwMode="auto">
              <a:xfrm rot="-8350226">
                <a:off x="2540" y="1735"/>
                <a:ext cx="171" cy="92"/>
                <a:chOff x="612" y="2614"/>
                <a:chExt cx="590" cy="272"/>
              </a:xfrm>
            </p:grpSpPr>
            <p:sp>
              <p:nvSpPr>
                <p:cNvPr id="14362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363" name="Oval 33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34"/>
              <p:cNvGrpSpPr>
                <a:grpSpLocks/>
              </p:cNvGrpSpPr>
              <p:nvPr/>
            </p:nvGrpSpPr>
            <p:grpSpPr bwMode="auto">
              <a:xfrm rot="8082002">
                <a:off x="2592" y="633"/>
                <a:ext cx="201" cy="79"/>
                <a:chOff x="612" y="2614"/>
                <a:chExt cx="590" cy="272"/>
              </a:xfrm>
            </p:grpSpPr>
            <p:sp>
              <p:nvSpPr>
                <p:cNvPr id="14360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361" name="Oval 36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14342" name="AutoShape 74"/>
            <p:cNvSpPr>
              <a:spLocks noChangeArrowheads="1"/>
            </p:cNvSpPr>
            <p:nvPr/>
          </p:nvSpPr>
          <p:spPr bwMode="auto">
            <a:xfrm>
              <a:off x="1718" y="1820"/>
              <a:ext cx="85" cy="198"/>
            </a:xfrm>
            <a:prstGeom prst="can">
              <a:avLst>
                <a:gd name="adj" fmla="val 58235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43" name="AutoShape 75"/>
            <p:cNvSpPr>
              <a:spLocks noChangeArrowheads="1"/>
            </p:cNvSpPr>
            <p:nvPr/>
          </p:nvSpPr>
          <p:spPr bwMode="auto">
            <a:xfrm rot="5400000">
              <a:off x="200" y="1523"/>
              <a:ext cx="113" cy="198"/>
            </a:xfrm>
            <a:prstGeom prst="can">
              <a:avLst>
                <a:gd name="adj" fmla="val 43805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340" name="Text Box 77"/>
          <p:cNvSpPr txBox="1">
            <a:spLocks noChangeArrowheads="1"/>
          </p:cNvSpPr>
          <p:nvPr/>
        </p:nvSpPr>
        <p:spPr bwMode="auto">
          <a:xfrm>
            <a:off x="5111750" y="1042988"/>
            <a:ext cx="3690938" cy="13287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provoquant l’entrée d’eau dans la cellule  et la mort de la cellule par éclatement</a:t>
            </a:r>
          </a:p>
          <a:p>
            <a:pPr>
              <a:spcBef>
                <a:spcPct val="50000"/>
              </a:spcBef>
            </a:pPr>
            <a:endParaRPr lang="fr-FR"/>
          </a:p>
        </p:txBody>
      </p:sp>
    </p:spTree>
    <p:custDataLst>
      <p:tags r:id="rId1"/>
    </p:custDataLst>
  </p:cSld>
  <p:clrMapOvr>
    <a:masterClrMapping/>
  </p:clrMapOvr>
  <p:transition advTm="3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14400" y="2285992"/>
            <a:ext cx="8229600" cy="855663"/>
          </a:xfrm>
          <a:prstGeom prst="rect">
            <a:avLst/>
          </a:prstGeom>
          <a:solidFill>
            <a:srgbClr val="FFCCCC"/>
          </a:solidFill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 rôle pivot des LT4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61950" y="56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792163" y="368300"/>
            <a:ext cx="7834312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l'activation de LT4 est indispensable </a:t>
            </a:r>
          </a:p>
          <a:p>
            <a:pPr algn="ctr"/>
            <a:r>
              <a:rPr lang="fr-F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au déroulement de ces réponses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5763" y="1898650"/>
            <a:ext cx="1152525" cy="1225550"/>
            <a:chOff x="930" y="2069"/>
            <a:chExt cx="2086" cy="2087"/>
          </a:xfrm>
        </p:grpSpPr>
        <p:sp>
          <p:nvSpPr>
            <p:cNvPr id="16394" name="Oval 5"/>
            <p:cNvSpPr>
              <a:spLocks noChangeArrowheads="1"/>
            </p:cNvSpPr>
            <p:nvPr/>
          </p:nvSpPr>
          <p:spPr bwMode="auto">
            <a:xfrm>
              <a:off x="1519" y="2659"/>
              <a:ext cx="907" cy="907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930" y="2069"/>
              <a:ext cx="2086" cy="2087"/>
              <a:chOff x="930" y="2069"/>
              <a:chExt cx="2086" cy="2087"/>
            </a:xfrm>
          </p:grpSpPr>
          <p:sp>
            <p:nvSpPr>
              <p:cNvPr id="16396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55" y="2886"/>
                <a:ext cx="576" cy="4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VIH</a:t>
                </a:r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 rot="5400000">
                <a:off x="1678" y="2228"/>
                <a:ext cx="590" cy="272"/>
                <a:chOff x="612" y="2614"/>
                <a:chExt cx="590" cy="272"/>
              </a:xfrm>
            </p:grpSpPr>
            <p:sp>
              <p:nvSpPr>
                <p:cNvPr id="16419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20" name="Oval 10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 rot="-5400000">
                <a:off x="1678" y="3725"/>
                <a:ext cx="590" cy="272"/>
                <a:chOff x="612" y="2614"/>
                <a:chExt cx="590" cy="272"/>
              </a:xfrm>
            </p:grpSpPr>
            <p:sp>
              <p:nvSpPr>
                <p:cNvPr id="16417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18" name="Oval 13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 rot="2181995">
                <a:off x="1066" y="2523"/>
                <a:ext cx="590" cy="272"/>
                <a:chOff x="612" y="2614"/>
                <a:chExt cx="590" cy="272"/>
              </a:xfrm>
            </p:grpSpPr>
            <p:sp>
              <p:nvSpPr>
                <p:cNvPr id="16415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16" name="Oval 16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 rot="-1853502">
                <a:off x="1066" y="3430"/>
                <a:ext cx="590" cy="272"/>
                <a:chOff x="612" y="2614"/>
                <a:chExt cx="590" cy="272"/>
              </a:xfrm>
            </p:grpSpPr>
            <p:sp>
              <p:nvSpPr>
                <p:cNvPr id="16413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14" name="Oval 19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930" y="2976"/>
                <a:ext cx="590" cy="272"/>
                <a:chOff x="612" y="2614"/>
                <a:chExt cx="590" cy="272"/>
              </a:xfrm>
            </p:grpSpPr>
            <p:sp>
              <p:nvSpPr>
                <p:cNvPr id="16411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12" name="Oval 22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 rot="10800000">
                <a:off x="2426" y="2976"/>
                <a:ext cx="590" cy="272"/>
                <a:chOff x="612" y="2614"/>
                <a:chExt cx="590" cy="272"/>
              </a:xfrm>
            </p:grpSpPr>
            <p:sp>
              <p:nvSpPr>
                <p:cNvPr id="16409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10" name="Oval 25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 rot="-8350226">
                <a:off x="2245" y="3475"/>
                <a:ext cx="590" cy="272"/>
                <a:chOff x="612" y="2614"/>
                <a:chExt cx="590" cy="272"/>
              </a:xfrm>
            </p:grpSpPr>
            <p:sp>
              <p:nvSpPr>
                <p:cNvPr id="16407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08" name="Oval 28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1" name="Group 29"/>
              <p:cNvGrpSpPr>
                <a:grpSpLocks/>
              </p:cNvGrpSpPr>
              <p:nvPr/>
            </p:nvGrpSpPr>
            <p:grpSpPr bwMode="auto">
              <a:xfrm rot="8082002">
                <a:off x="2222" y="2455"/>
                <a:ext cx="590" cy="272"/>
                <a:chOff x="612" y="2614"/>
                <a:chExt cx="590" cy="272"/>
              </a:xfrm>
            </p:grpSpPr>
            <p:sp>
              <p:nvSpPr>
                <p:cNvPr id="16405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06" name="Oval 31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2771775" y="2754313"/>
            <a:ext cx="6153150" cy="3803650"/>
            <a:chOff x="952" y="1508"/>
            <a:chExt cx="3876" cy="2396"/>
          </a:xfrm>
        </p:grpSpPr>
        <p:sp>
          <p:nvSpPr>
            <p:cNvPr id="16391" name="Freeform 33"/>
            <p:cNvSpPr>
              <a:spLocks/>
            </p:cNvSpPr>
            <p:nvPr/>
          </p:nvSpPr>
          <p:spPr bwMode="auto">
            <a:xfrm>
              <a:off x="952" y="1508"/>
              <a:ext cx="3876" cy="2396"/>
            </a:xfrm>
            <a:custGeom>
              <a:avLst/>
              <a:gdLst>
                <a:gd name="T0" fmla="*/ 3620 w 3876"/>
                <a:gd name="T1" fmla="*/ 439 h 2396"/>
                <a:gd name="T2" fmla="*/ 3456 w 3876"/>
                <a:gd name="T3" fmla="*/ 348 h 2396"/>
                <a:gd name="T4" fmla="*/ 2688 w 3876"/>
                <a:gd name="T5" fmla="*/ 229 h 2396"/>
                <a:gd name="T6" fmla="*/ 2541 w 3876"/>
                <a:gd name="T7" fmla="*/ 137 h 2396"/>
                <a:gd name="T8" fmla="*/ 2477 w 3876"/>
                <a:gd name="T9" fmla="*/ 110 h 2396"/>
                <a:gd name="T10" fmla="*/ 2368 w 3876"/>
                <a:gd name="T11" fmla="*/ 64 h 2396"/>
                <a:gd name="T12" fmla="*/ 2066 w 3876"/>
                <a:gd name="T13" fmla="*/ 0 h 2396"/>
                <a:gd name="T14" fmla="*/ 1737 w 3876"/>
                <a:gd name="T15" fmla="*/ 82 h 2396"/>
                <a:gd name="T16" fmla="*/ 1664 w 3876"/>
                <a:gd name="T17" fmla="*/ 165 h 2396"/>
                <a:gd name="T18" fmla="*/ 1609 w 3876"/>
                <a:gd name="T19" fmla="*/ 320 h 2396"/>
                <a:gd name="T20" fmla="*/ 1591 w 3876"/>
                <a:gd name="T21" fmla="*/ 777 h 2396"/>
                <a:gd name="T22" fmla="*/ 1344 w 3876"/>
                <a:gd name="T23" fmla="*/ 933 h 2396"/>
                <a:gd name="T24" fmla="*/ 429 w 3876"/>
                <a:gd name="T25" fmla="*/ 914 h 2396"/>
                <a:gd name="T26" fmla="*/ 219 w 3876"/>
                <a:gd name="T27" fmla="*/ 997 h 2396"/>
                <a:gd name="T28" fmla="*/ 0 w 3876"/>
                <a:gd name="T29" fmla="*/ 1591 h 2396"/>
                <a:gd name="T30" fmla="*/ 55 w 3876"/>
                <a:gd name="T31" fmla="*/ 1874 h 2396"/>
                <a:gd name="T32" fmla="*/ 311 w 3876"/>
                <a:gd name="T33" fmla="*/ 2039 h 2396"/>
                <a:gd name="T34" fmla="*/ 512 w 3876"/>
                <a:gd name="T35" fmla="*/ 2121 h 2396"/>
                <a:gd name="T36" fmla="*/ 996 w 3876"/>
                <a:gd name="T37" fmla="*/ 2286 h 2396"/>
                <a:gd name="T38" fmla="*/ 1673 w 3876"/>
                <a:gd name="T39" fmla="*/ 2167 h 2396"/>
                <a:gd name="T40" fmla="*/ 1993 w 3876"/>
                <a:gd name="T41" fmla="*/ 2222 h 2396"/>
                <a:gd name="T42" fmla="*/ 2295 w 3876"/>
                <a:gd name="T43" fmla="*/ 2295 h 2396"/>
                <a:gd name="T44" fmla="*/ 2505 w 3876"/>
                <a:gd name="T45" fmla="*/ 2377 h 2396"/>
                <a:gd name="T46" fmla="*/ 3008 w 3876"/>
                <a:gd name="T47" fmla="*/ 2368 h 2396"/>
                <a:gd name="T48" fmla="*/ 2989 w 3876"/>
                <a:gd name="T49" fmla="*/ 2167 h 2396"/>
                <a:gd name="T50" fmla="*/ 2843 w 3876"/>
                <a:gd name="T51" fmla="*/ 2048 h 2396"/>
                <a:gd name="T52" fmla="*/ 2852 w 3876"/>
                <a:gd name="T53" fmla="*/ 1865 h 2396"/>
                <a:gd name="T54" fmla="*/ 3437 w 3876"/>
                <a:gd name="T55" fmla="*/ 1618 h 2396"/>
                <a:gd name="T56" fmla="*/ 3684 w 3876"/>
                <a:gd name="T57" fmla="*/ 1381 h 2396"/>
                <a:gd name="T58" fmla="*/ 3748 w 3876"/>
                <a:gd name="T59" fmla="*/ 1298 h 2396"/>
                <a:gd name="T60" fmla="*/ 3849 w 3876"/>
                <a:gd name="T61" fmla="*/ 1152 h 2396"/>
                <a:gd name="T62" fmla="*/ 3876 w 3876"/>
                <a:gd name="T63" fmla="*/ 1070 h 2396"/>
                <a:gd name="T64" fmla="*/ 3794 w 3876"/>
                <a:gd name="T65" fmla="*/ 860 h 2396"/>
                <a:gd name="T66" fmla="*/ 3739 w 3876"/>
                <a:gd name="T67" fmla="*/ 686 h 23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76"/>
                <a:gd name="T103" fmla="*/ 0 h 2396"/>
                <a:gd name="T104" fmla="*/ 3876 w 3876"/>
                <a:gd name="T105" fmla="*/ 2396 h 23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76" h="2396">
                  <a:moveTo>
                    <a:pt x="3739" y="686"/>
                  </a:moveTo>
                  <a:cubicBezTo>
                    <a:pt x="3727" y="562"/>
                    <a:pt x="3709" y="523"/>
                    <a:pt x="3620" y="439"/>
                  </a:cubicBezTo>
                  <a:cubicBezTo>
                    <a:pt x="3565" y="387"/>
                    <a:pt x="3625" y="410"/>
                    <a:pt x="3556" y="393"/>
                  </a:cubicBezTo>
                  <a:cubicBezTo>
                    <a:pt x="3514" y="372"/>
                    <a:pt x="3503" y="357"/>
                    <a:pt x="3456" y="348"/>
                  </a:cubicBezTo>
                  <a:cubicBezTo>
                    <a:pt x="3290" y="235"/>
                    <a:pt x="2878" y="286"/>
                    <a:pt x="2779" y="284"/>
                  </a:cubicBezTo>
                  <a:cubicBezTo>
                    <a:pt x="2734" y="271"/>
                    <a:pt x="2724" y="255"/>
                    <a:pt x="2688" y="229"/>
                  </a:cubicBezTo>
                  <a:cubicBezTo>
                    <a:pt x="2628" y="186"/>
                    <a:pt x="2641" y="237"/>
                    <a:pt x="2560" y="156"/>
                  </a:cubicBezTo>
                  <a:cubicBezTo>
                    <a:pt x="2554" y="150"/>
                    <a:pt x="2549" y="142"/>
                    <a:pt x="2541" y="137"/>
                  </a:cubicBezTo>
                  <a:cubicBezTo>
                    <a:pt x="2533" y="132"/>
                    <a:pt x="2523" y="132"/>
                    <a:pt x="2514" y="128"/>
                  </a:cubicBezTo>
                  <a:cubicBezTo>
                    <a:pt x="2501" y="123"/>
                    <a:pt x="2489" y="117"/>
                    <a:pt x="2477" y="110"/>
                  </a:cubicBezTo>
                  <a:cubicBezTo>
                    <a:pt x="2464" y="102"/>
                    <a:pt x="2455" y="88"/>
                    <a:pt x="2441" y="82"/>
                  </a:cubicBezTo>
                  <a:cubicBezTo>
                    <a:pt x="2418" y="72"/>
                    <a:pt x="2392" y="70"/>
                    <a:pt x="2368" y="64"/>
                  </a:cubicBezTo>
                  <a:cubicBezTo>
                    <a:pt x="2336" y="56"/>
                    <a:pt x="2307" y="38"/>
                    <a:pt x="2276" y="28"/>
                  </a:cubicBezTo>
                  <a:cubicBezTo>
                    <a:pt x="2211" y="7"/>
                    <a:pt x="2133" y="6"/>
                    <a:pt x="2066" y="0"/>
                  </a:cubicBezTo>
                  <a:cubicBezTo>
                    <a:pt x="1930" y="8"/>
                    <a:pt x="1901" y="11"/>
                    <a:pt x="1792" y="55"/>
                  </a:cubicBezTo>
                  <a:cubicBezTo>
                    <a:pt x="1744" y="100"/>
                    <a:pt x="1809" y="45"/>
                    <a:pt x="1737" y="82"/>
                  </a:cubicBezTo>
                  <a:cubicBezTo>
                    <a:pt x="1716" y="93"/>
                    <a:pt x="1694" y="123"/>
                    <a:pt x="1673" y="137"/>
                  </a:cubicBezTo>
                  <a:cubicBezTo>
                    <a:pt x="1670" y="146"/>
                    <a:pt x="1668" y="156"/>
                    <a:pt x="1664" y="165"/>
                  </a:cubicBezTo>
                  <a:cubicBezTo>
                    <a:pt x="1659" y="175"/>
                    <a:pt x="1649" y="182"/>
                    <a:pt x="1645" y="192"/>
                  </a:cubicBezTo>
                  <a:cubicBezTo>
                    <a:pt x="1628" y="231"/>
                    <a:pt x="1623" y="279"/>
                    <a:pt x="1609" y="320"/>
                  </a:cubicBezTo>
                  <a:cubicBezTo>
                    <a:pt x="1606" y="341"/>
                    <a:pt x="1601" y="362"/>
                    <a:pt x="1600" y="384"/>
                  </a:cubicBezTo>
                  <a:cubicBezTo>
                    <a:pt x="1595" y="515"/>
                    <a:pt x="1604" y="647"/>
                    <a:pt x="1591" y="777"/>
                  </a:cubicBezTo>
                  <a:cubicBezTo>
                    <a:pt x="1587" y="813"/>
                    <a:pt x="1547" y="886"/>
                    <a:pt x="1508" y="905"/>
                  </a:cubicBezTo>
                  <a:cubicBezTo>
                    <a:pt x="1461" y="928"/>
                    <a:pt x="1394" y="927"/>
                    <a:pt x="1344" y="933"/>
                  </a:cubicBezTo>
                  <a:cubicBezTo>
                    <a:pt x="1163" y="991"/>
                    <a:pt x="980" y="948"/>
                    <a:pt x="804" y="905"/>
                  </a:cubicBezTo>
                  <a:cubicBezTo>
                    <a:pt x="679" y="908"/>
                    <a:pt x="554" y="909"/>
                    <a:pt x="429" y="914"/>
                  </a:cubicBezTo>
                  <a:cubicBezTo>
                    <a:pt x="375" y="916"/>
                    <a:pt x="322" y="934"/>
                    <a:pt x="274" y="960"/>
                  </a:cubicBezTo>
                  <a:cubicBezTo>
                    <a:pt x="255" y="971"/>
                    <a:pt x="219" y="997"/>
                    <a:pt x="219" y="997"/>
                  </a:cubicBezTo>
                  <a:cubicBezTo>
                    <a:pt x="157" y="1090"/>
                    <a:pt x="128" y="1077"/>
                    <a:pt x="91" y="1189"/>
                  </a:cubicBezTo>
                  <a:cubicBezTo>
                    <a:pt x="77" y="1326"/>
                    <a:pt x="50" y="1462"/>
                    <a:pt x="0" y="1591"/>
                  </a:cubicBezTo>
                  <a:cubicBezTo>
                    <a:pt x="3" y="1658"/>
                    <a:pt x="1" y="1725"/>
                    <a:pt x="9" y="1792"/>
                  </a:cubicBezTo>
                  <a:cubicBezTo>
                    <a:pt x="10" y="1804"/>
                    <a:pt x="51" y="1869"/>
                    <a:pt x="55" y="1874"/>
                  </a:cubicBezTo>
                  <a:cubicBezTo>
                    <a:pt x="80" y="1903"/>
                    <a:pt x="125" y="1913"/>
                    <a:pt x="155" y="1938"/>
                  </a:cubicBezTo>
                  <a:cubicBezTo>
                    <a:pt x="202" y="1978"/>
                    <a:pt x="250" y="2024"/>
                    <a:pt x="311" y="2039"/>
                  </a:cubicBezTo>
                  <a:cubicBezTo>
                    <a:pt x="333" y="2050"/>
                    <a:pt x="352" y="2066"/>
                    <a:pt x="375" y="2076"/>
                  </a:cubicBezTo>
                  <a:cubicBezTo>
                    <a:pt x="418" y="2095"/>
                    <a:pt x="467" y="2106"/>
                    <a:pt x="512" y="2121"/>
                  </a:cubicBezTo>
                  <a:cubicBezTo>
                    <a:pt x="581" y="2169"/>
                    <a:pt x="703" y="2201"/>
                    <a:pt x="786" y="2213"/>
                  </a:cubicBezTo>
                  <a:cubicBezTo>
                    <a:pt x="854" y="2246"/>
                    <a:pt x="923" y="2268"/>
                    <a:pt x="996" y="2286"/>
                  </a:cubicBezTo>
                  <a:cubicBezTo>
                    <a:pt x="1231" y="2275"/>
                    <a:pt x="1131" y="2289"/>
                    <a:pt x="1298" y="2258"/>
                  </a:cubicBezTo>
                  <a:cubicBezTo>
                    <a:pt x="1425" y="2234"/>
                    <a:pt x="1545" y="2183"/>
                    <a:pt x="1673" y="2167"/>
                  </a:cubicBezTo>
                  <a:cubicBezTo>
                    <a:pt x="1755" y="2172"/>
                    <a:pt x="1833" y="2169"/>
                    <a:pt x="1911" y="2194"/>
                  </a:cubicBezTo>
                  <a:cubicBezTo>
                    <a:pt x="1957" y="2226"/>
                    <a:pt x="1921" y="2207"/>
                    <a:pt x="1993" y="2222"/>
                  </a:cubicBezTo>
                  <a:cubicBezTo>
                    <a:pt x="2064" y="2237"/>
                    <a:pt x="2131" y="2257"/>
                    <a:pt x="2203" y="2268"/>
                  </a:cubicBezTo>
                  <a:cubicBezTo>
                    <a:pt x="2270" y="2290"/>
                    <a:pt x="2239" y="2281"/>
                    <a:pt x="2295" y="2295"/>
                  </a:cubicBezTo>
                  <a:cubicBezTo>
                    <a:pt x="2349" y="2322"/>
                    <a:pt x="2401" y="2351"/>
                    <a:pt x="2459" y="2368"/>
                  </a:cubicBezTo>
                  <a:cubicBezTo>
                    <a:pt x="2474" y="2372"/>
                    <a:pt x="2490" y="2373"/>
                    <a:pt x="2505" y="2377"/>
                  </a:cubicBezTo>
                  <a:cubicBezTo>
                    <a:pt x="2529" y="2383"/>
                    <a:pt x="2578" y="2396"/>
                    <a:pt x="2578" y="2396"/>
                  </a:cubicBezTo>
                  <a:cubicBezTo>
                    <a:pt x="2764" y="2390"/>
                    <a:pt x="2854" y="2390"/>
                    <a:pt x="3008" y="2368"/>
                  </a:cubicBezTo>
                  <a:cubicBezTo>
                    <a:pt x="3071" y="2337"/>
                    <a:pt x="3056" y="2324"/>
                    <a:pt x="3044" y="2249"/>
                  </a:cubicBezTo>
                  <a:cubicBezTo>
                    <a:pt x="3036" y="2198"/>
                    <a:pt x="3034" y="2212"/>
                    <a:pt x="2989" y="2167"/>
                  </a:cubicBezTo>
                  <a:cubicBezTo>
                    <a:pt x="2931" y="2109"/>
                    <a:pt x="2978" y="2112"/>
                    <a:pt x="2898" y="2085"/>
                  </a:cubicBezTo>
                  <a:cubicBezTo>
                    <a:pt x="2880" y="2073"/>
                    <a:pt x="2861" y="2060"/>
                    <a:pt x="2843" y="2048"/>
                  </a:cubicBezTo>
                  <a:cubicBezTo>
                    <a:pt x="2834" y="2042"/>
                    <a:pt x="2816" y="2030"/>
                    <a:pt x="2816" y="2030"/>
                  </a:cubicBezTo>
                  <a:cubicBezTo>
                    <a:pt x="2820" y="1986"/>
                    <a:pt x="2820" y="1907"/>
                    <a:pt x="2852" y="1865"/>
                  </a:cubicBezTo>
                  <a:cubicBezTo>
                    <a:pt x="2917" y="1778"/>
                    <a:pt x="3002" y="1757"/>
                    <a:pt x="3099" y="1719"/>
                  </a:cubicBezTo>
                  <a:cubicBezTo>
                    <a:pt x="3204" y="1678"/>
                    <a:pt x="3326" y="1643"/>
                    <a:pt x="3437" y="1618"/>
                  </a:cubicBezTo>
                  <a:cubicBezTo>
                    <a:pt x="3472" y="1595"/>
                    <a:pt x="3506" y="1582"/>
                    <a:pt x="3538" y="1554"/>
                  </a:cubicBezTo>
                  <a:cubicBezTo>
                    <a:pt x="3598" y="1500"/>
                    <a:pt x="3635" y="1444"/>
                    <a:pt x="3684" y="1381"/>
                  </a:cubicBezTo>
                  <a:cubicBezTo>
                    <a:pt x="3695" y="1367"/>
                    <a:pt x="3710" y="1358"/>
                    <a:pt x="3721" y="1344"/>
                  </a:cubicBezTo>
                  <a:cubicBezTo>
                    <a:pt x="3732" y="1330"/>
                    <a:pt x="3736" y="1311"/>
                    <a:pt x="3748" y="1298"/>
                  </a:cubicBezTo>
                  <a:cubicBezTo>
                    <a:pt x="3763" y="1280"/>
                    <a:pt x="3786" y="1270"/>
                    <a:pt x="3803" y="1253"/>
                  </a:cubicBezTo>
                  <a:cubicBezTo>
                    <a:pt x="3820" y="1199"/>
                    <a:pt x="3808" y="1234"/>
                    <a:pt x="3849" y="1152"/>
                  </a:cubicBezTo>
                  <a:cubicBezTo>
                    <a:pt x="3858" y="1135"/>
                    <a:pt x="3861" y="1115"/>
                    <a:pt x="3867" y="1097"/>
                  </a:cubicBezTo>
                  <a:cubicBezTo>
                    <a:pt x="3870" y="1088"/>
                    <a:pt x="3876" y="1070"/>
                    <a:pt x="3876" y="1070"/>
                  </a:cubicBezTo>
                  <a:cubicBezTo>
                    <a:pt x="3873" y="1021"/>
                    <a:pt x="3875" y="972"/>
                    <a:pt x="3867" y="924"/>
                  </a:cubicBezTo>
                  <a:cubicBezTo>
                    <a:pt x="3864" y="907"/>
                    <a:pt x="3806" y="872"/>
                    <a:pt x="3794" y="860"/>
                  </a:cubicBezTo>
                  <a:cubicBezTo>
                    <a:pt x="3784" y="828"/>
                    <a:pt x="3771" y="809"/>
                    <a:pt x="3748" y="786"/>
                  </a:cubicBezTo>
                  <a:cubicBezTo>
                    <a:pt x="3731" y="736"/>
                    <a:pt x="3739" y="768"/>
                    <a:pt x="3739" y="686"/>
                  </a:cubicBez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92" name="Oval 34"/>
            <p:cNvSpPr>
              <a:spLocks noChangeArrowheads="1"/>
            </p:cNvSpPr>
            <p:nvPr/>
          </p:nvSpPr>
          <p:spPr bwMode="auto">
            <a:xfrm>
              <a:off x="2905" y="1925"/>
              <a:ext cx="1276" cy="1077"/>
            </a:xfrm>
            <a:prstGeom prst="ellipse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962" y="2236"/>
              <a:ext cx="1111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1750"/>
                </a:avLst>
              </a:prstTxWarp>
            </a:bodyPr>
            <a:lstStyle/>
            <a:p>
              <a:pPr algn="ctr"/>
              <a:r>
                <a:rPr lang="fr-FR" sz="2400" i="1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MACROPHAGE</a:t>
              </a:r>
            </a:p>
          </p:txBody>
        </p:sp>
      </p:grpSp>
      <p:sp>
        <p:nvSpPr>
          <p:cNvPr id="16390" name="Text Box 40"/>
          <p:cNvSpPr txBox="1">
            <a:spLocks noChangeArrowheads="1"/>
          </p:cNvSpPr>
          <p:nvPr/>
        </p:nvSpPr>
        <p:spPr bwMode="auto">
          <a:xfrm>
            <a:off x="250825" y="5724525"/>
            <a:ext cx="6030913" cy="6413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Elle nécessite l’intervention d’autres cellules du système immunitaire : </a:t>
            </a:r>
            <a:r>
              <a:rPr lang="fr-FR" b="1"/>
              <a:t>les macrophages</a:t>
            </a:r>
            <a:r>
              <a:rPr lang="fr-FR"/>
              <a:t>.</a:t>
            </a:r>
          </a:p>
        </p:txBody>
      </p:sp>
    </p:spTree>
  </p:cSld>
  <p:clrMapOvr>
    <a:masterClrMapping/>
  </p:clrMapOvr>
  <p:transition advTm="3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62428E-6 C -0.03403 -0.03006 -0.07778 -0.03746 -0.11423 -0.06128 C -0.12847 -0.07052 -0.14444 -0.07492 -0.15868 -0.0844 C -0.17153 -0.09295 -0.18732 -0.10613 -0.20156 -0.10983 C -0.20851 -0.11584 -0.21649 -0.11769 -0.22378 -0.12255 C -0.22552 -0.1237 -0.22673 -0.12555 -0.22847 -0.12671 C -0.23107 -0.12833 -0.23385 -0.12948 -0.23646 -0.13087 C -0.24323 -0.14035 -0.23542 -0.13087 -0.24444 -0.13735 C -0.26042 -0.14891 -0.24739 -0.14382 -0.2618 -0.14798 C -0.28819 -0.14474 -0.27448 -0.14567 -0.30312 -0.14567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-0.00393 L 0.10937 -0.0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61950" y="56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0216" name="Freeform 40"/>
          <p:cNvSpPr>
            <a:spLocks/>
          </p:cNvSpPr>
          <p:nvPr/>
        </p:nvSpPr>
        <p:spPr bwMode="auto">
          <a:xfrm>
            <a:off x="0" y="1763713"/>
            <a:ext cx="6153150" cy="3803650"/>
          </a:xfrm>
          <a:custGeom>
            <a:avLst/>
            <a:gdLst>
              <a:gd name="T0" fmla="*/ 3620 w 3876"/>
              <a:gd name="T1" fmla="*/ 439 h 2396"/>
              <a:gd name="T2" fmla="*/ 3456 w 3876"/>
              <a:gd name="T3" fmla="*/ 348 h 2396"/>
              <a:gd name="T4" fmla="*/ 2688 w 3876"/>
              <a:gd name="T5" fmla="*/ 229 h 2396"/>
              <a:gd name="T6" fmla="*/ 2541 w 3876"/>
              <a:gd name="T7" fmla="*/ 137 h 2396"/>
              <a:gd name="T8" fmla="*/ 2477 w 3876"/>
              <a:gd name="T9" fmla="*/ 110 h 2396"/>
              <a:gd name="T10" fmla="*/ 2368 w 3876"/>
              <a:gd name="T11" fmla="*/ 64 h 2396"/>
              <a:gd name="T12" fmla="*/ 2066 w 3876"/>
              <a:gd name="T13" fmla="*/ 0 h 2396"/>
              <a:gd name="T14" fmla="*/ 1737 w 3876"/>
              <a:gd name="T15" fmla="*/ 82 h 2396"/>
              <a:gd name="T16" fmla="*/ 1664 w 3876"/>
              <a:gd name="T17" fmla="*/ 165 h 2396"/>
              <a:gd name="T18" fmla="*/ 1609 w 3876"/>
              <a:gd name="T19" fmla="*/ 320 h 2396"/>
              <a:gd name="T20" fmla="*/ 1591 w 3876"/>
              <a:gd name="T21" fmla="*/ 777 h 2396"/>
              <a:gd name="T22" fmla="*/ 1344 w 3876"/>
              <a:gd name="T23" fmla="*/ 933 h 2396"/>
              <a:gd name="T24" fmla="*/ 429 w 3876"/>
              <a:gd name="T25" fmla="*/ 914 h 2396"/>
              <a:gd name="T26" fmla="*/ 219 w 3876"/>
              <a:gd name="T27" fmla="*/ 997 h 2396"/>
              <a:gd name="T28" fmla="*/ 0 w 3876"/>
              <a:gd name="T29" fmla="*/ 1591 h 2396"/>
              <a:gd name="T30" fmla="*/ 55 w 3876"/>
              <a:gd name="T31" fmla="*/ 1874 h 2396"/>
              <a:gd name="T32" fmla="*/ 311 w 3876"/>
              <a:gd name="T33" fmla="*/ 2039 h 2396"/>
              <a:gd name="T34" fmla="*/ 512 w 3876"/>
              <a:gd name="T35" fmla="*/ 2121 h 2396"/>
              <a:gd name="T36" fmla="*/ 996 w 3876"/>
              <a:gd name="T37" fmla="*/ 2286 h 2396"/>
              <a:gd name="T38" fmla="*/ 1673 w 3876"/>
              <a:gd name="T39" fmla="*/ 2167 h 2396"/>
              <a:gd name="T40" fmla="*/ 1993 w 3876"/>
              <a:gd name="T41" fmla="*/ 2222 h 2396"/>
              <a:gd name="T42" fmla="*/ 2295 w 3876"/>
              <a:gd name="T43" fmla="*/ 2295 h 2396"/>
              <a:gd name="T44" fmla="*/ 2505 w 3876"/>
              <a:gd name="T45" fmla="*/ 2377 h 2396"/>
              <a:gd name="T46" fmla="*/ 3008 w 3876"/>
              <a:gd name="T47" fmla="*/ 2368 h 2396"/>
              <a:gd name="T48" fmla="*/ 2989 w 3876"/>
              <a:gd name="T49" fmla="*/ 2167 h 2396"/>
              <a:gd name="T50" fmla="*/ 2843 w 3876"/>
              <a:gd name="T51" fmla="*/ 2048 h 2396"/>
              <a:gd name="T52" fmla="*/ 2852 w 3876"/>
              <a:gd name="T53" fmla="*/ 1865 h 2396"/>
              <a:gd name="T54" fmla="*/ 3437 w 3876"/>
              <a:gd name="T55" fmla="*/ 1618 h 2396"/>
              <a:gd name="T56" fmla="*/ 3684 w 3876"/>
              <a:gd name="T57" fmla="*/ 1381 h 2396"/>
              <a:gd name="T58" fmla="*/ 3748 w 3876"/>
              <a:gd name="T59" fmla="*/ 1298 h 2396"/>
              <a:gd name="T60" fmla="*/ 3849 w 3876"/>
              <a:gd name="T61" fmla="*/ 1152 h 2396"/>
              <a:gd name="T62" fmla="*/ 3876 w 3876"/>
              <a:gd name="T63" fmla="*/ 1070 h 2396"/>
              <a:gd name="T64" fmla="*/ 3794 w 3876"/>
              <a:gd name="T65" fmla="*/ 860 h 2396"/>
              <a:gd name="T66" fmla="*/ 3739 w 3876"/>
              <a:gd name="T67" fmla="*/ 686 h 239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76"/>
              <a:gd name="T103" fmla="*/ 0 h 2396"/>
              <a:gd name="T104" fmla="*/ 3876 w 3876"/>
              <a:gd name="T105" fmla="*/ 2396 h 239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76" h="2396">
                <a:moveTo>
                  <a:pt x="3739" y="686"/>
                </a:moveTo>
                <a:cubicBezTo>
                  <a:pt x="3727" y="562"/>
                  <a:pt x="3709" y="523"/>
                  <a:pt x="3620" y="439"/>
                </a:cubicBezTo>
                <a:cubicBezTo>
                  <a:pt x="3565" y="387"/>
                  <a:pt x="3625" y="410"/>
                  <a:pt x="3556" y="393"/>
                </a:cubicBezTo>
                <a:cubicBezTo>
                  <a:pt x="3514" y="372"/>
                  <a:pt x="3503" y="357"/>
                  <a:pt x="3456" y="348"/>
                </a:cubicBezTo>
                <a:cubicBezTo>
                  <a:pt x="3290" y="235"/>
                  <a:pt x="2878" y="286"/>
                  <a:pt x="2779" y="284"/>
                </a:cubicBezTo>
                <a:cubicBezTo>
                  <a:pt x="2734" y="271"/>
                  <a:pt x="2724" y="255"/>
                  <a:pt x="2688" y="229"/>
                </a:cubicBezTo>
                <a:cubicBezTo>
                  <a:pt x="2628" y="186"/>
                  <a:pt x="2641" y="237"/>
                  <a:pt x="2560" y="156"/>
                </a:cubicBezTo>
                <a:cubicBezTo>
                  <a:pt x="2554" y="150"/>
                  <a:pt x="2549" y="142"/>
                  <a:pt x="2541" y="137"/>
                </a:cubicBezTo>
                <a:cubicBezTo>
                  <a:pt x="2533" y="132"/>
                  <a:pt x="2523" y="132"/>
                  <a:pt x="2514" y="128"/>
                </a:cubicBezTo>
                <a:cubicBezTo>
                  <a:pt x="2501" y="123"/>
                  <a:pt x="2489" y="117"/>
                  <a:pt x="2477" y="110"/>
                </a:cubicBezTo>
                <a:cubicBezTo>
                  <a:pt x="2464" y="102"/>
                  <a:pt x="2455" y="88"/>
                  <a:pt x="2441" y="82"/>
                </a:cubicBezTo>
                <a:cubicBezTo>
                  <a:pt x="2418" y="72"/>
                  <a:pt x="2392" y="70"/>
                  <a:pt x="2368" y="64"/>
                </a:cubicBezTo>
                <a:cubicBezTo>
                  <a:pt x="2336" y="56"/>
                  <a:pt x="2307" y="38"/>
                  <a:pt x="2276" y="28"/>
                </a:cubicBezTo>
                <a:cubicBezTo>
                  <a:pt x="2211" y="7"/>
                  <a:pt x="2133" y="6"/>
                  <a:pt x="2066" y="0"/>
                </a:cubicBezTo>
                <a:cubicBezTo>
                  <a:pt x="1930" y="8"/>
                  <a:pt x="1901" y="11"/>
                  <a:pt x="1792" y="55"/>
                </a:cubicBezTo>
                <a:cubicBezTo>
                  <a:pt x="1744" y="100"/>
                  <a:pt x="1809" y="45"/>
                  <a:pt x="1737" y="82"/>
                </a:cubicBezTo>
                <a:cubicBezTo>
                  <a:pt x="1716" y="93"/>
                  <a:pt x="1694" y="123"/>
                  <a:pt x="1673" y="137"/>
                </a:cubicBezTo>
                <a:cubicBezTo>
                  <a:pt x="1670" y="146"/>
                  <a:pt x="1668" y="156"/>
                  <a:pt x="1664" y="165"/>
                </a:cubicBezTo>
                <a:cubicBezTo>
                  <a:pt x="1659" y="175"/>
                  <a:pt x="1649" y="182"/>
                  <a:pt x="1645" y="192"/>
                </a:cubicBezTo>
                <a:cubicBezTo>
                  <a:pt x="1628" y="231"/>
                  <a:pt x="1623" y="279"/>
                  <a:pt x="1609" y="320"/>
                </a:cubicBezTo>
                <a:cubicBezTo>
                  <a:pt x="1606" y="341"/>
                  <a:pt x="1601" y="362"/>
                  <a:pt x="1600" y="384"/>
                </a:cubicBezTo>
                <a:cubicBezTo>
                  <a:pt x="1595" y="515"/>
                  <a:pt x="1604" y="647"/>
                  <a:pt x="1591" y="777"/>
                </a:cubicBezTo>
                <a:cubicBezTo>
                  <a:pt x="1587" y="813"/>
                  <a:pt x="1547" y="886"/>
                  <a:pt x="1508" y="905"/>
                </a:cubicBezTo>
                <a:cubicBezTo>
                  <a:pt x="1461" y="928"/>
                  <a:pt x="1394" y="927"/>
                  <a:pt x="1344" y="933"/>
                </a:cubicBezTo>
                <a:cubicBezTo>
                  <a:pt x="1163" y="991"/>
                  <a:pt x="980" y="948"/>
                  <a:pt x="804" y="905"/>
                </a:cubicBezTo>
                <a:cubicBezTo>
                  <a:pt x="679" y="908"/>
                  <a:pt x="554" y="909"/>
                  <a:pt x="429" y="914"/>
                </a:cubicBezTo>
                <a:cubicBezTo>
                  <a:pt x="375" y="916"/>
                  <a:pt x="322" y="934"/>
                  <a:pt x="274" y="960"/>
                </a:cubicBezTo>
                <a:cubicBezTo>
                  <a:pt x="255" y="971"/>
                  <a:pt x="219" y="997"/>
                  <a:pt x="219" y="997"/>
                </a:cubicBezTo>
                <a:cubicBezTo>
                  <a:pt x="157" y="1090"/>
                  <a:pt x="128" y="1077"/>
                  <a:pt x="91" y="1189"/>
                </a:cubicBezTo>
                <a:cubicBezTo>
                  <a:pt x="77" y="1326"/>
                  <a:pt x="50" y="1462"/>
                  <a:pt x="0" y="1591"/>
                </a:cubicBezTo>
                <a:cubicBezTo>
                  <a:pt x="3" y="1658"/>
                  <a:pt x="1" y="1725"/>
                  <a:pt x="9" y="1792"/>
                </a:cubicBezTo>
                <a:cubicBezTo>
                  <a:pt x="10" y="1804"/>
                  <a:pt x="51" y="1869"/>
                  <a:pt x="55" y="1874"/>
                </a:cubicBezTo>
                <a:cubicBezTo>
                  <a:pt x="80" y="1903"/>
                  <a:pt x="125" y="1913"/>
                  <a:pt x="155" y="1938"/>
                </a:cubicBezTo>
                <a:cubicBezTo>
                  <a:pt x="202" y="1978"/>
                  <a:pt x="250" y="2024"/>
                  <a:pt x="311" y="2039"/>
                </a:cubicBezTo>
                <a:cubicBezTo>
                  <a:pt x="333" y="2050"/>
                  <a:pt x="352" y="2066"/>
                  <a:pt x="375" y="2076"/>
                </a:cubicBezTo>
                <a:cubicBezTo>
                  <a:pt x="418" y="2095"/>
                  <a:pt x="467" y="2106"/>
                  <a:pt x="512" y="2121"/>
                </a:cubicBezTo>
                <a:cubicBezTo>
                  <a:pt x="581" y="2169"/>
                  <a:pt x="703" y="2201"/>
                  <a:pt x="786" y="2213"/>
                </a:cubicBezTo>
                <a:cubicBezTo>
                  <a:pt x="854" y="2246"/>
                  <a:pt x="923" y="2268"/>
                  <a:pt x="996" y="2286"/>
                </a:cubicBezTo>
                <a:cubicBezTo>
                  <a:pt x="1231" y="2275"/>
                  <a:pt x="1131" y="2289"/>
                  <a:pt x="1298" y="2258"/>
                </a:cubicBezTo>
                <a:cubicBezTo>
                  <a:pt x="1425" y="2234"/>
                  <a:pt x="1545" y="2183"/>
                  <a:pt x="1673" y="2167"/>
                </a:cubicBezTo>
                <a:cubicBezTo>
                  <a:pt x="1755" y="2172"/>
                  <a:pt x="1833" y="2169"/>
                  <a:pt x="1911" y="2194"/>
                </a:cubicBezTo>
                <a:cubicBezTo>
                  <a:pt x="1957" y="2226"/>
                  <a:pt x="1921" y="2207"/>
                  <a:pt x="1993" y="2222"/>
                </a:cubicBezTo>
                <a:cubicBezTo>
                  <a:pt x="2064" y="2237"/>
                  <a:pt x="2131" y="2257"/>
                  <a:pt x="2203" y="2268"/>
                </a:cubicBezTo>
                <a:cubicBezTo>
                  <a:pt x="2270" y="2290"/>
                  <a:pt x="2239" y="2281"/>
                  <a:pt x="2295" y="2295"/>
                </a:cubicBezTo>
                <a:cubicBezTo>
                  <a:pt x="2349" y="2322"/>
                  <a:pt x="2401" y="2351"/>
                  <a:pt x="2459" y="2368"/>
                </a:cubicBezTo>
                <a:cubicBezTo>
                  <a:pt x="2474" y="2372"/>
                  <a:pt x="2490" y="2373"/>
                  <a:pt x="2505" y="2377"/>
                </a:cubicBezTo>
                <a:cubicBezTo>
                  <a:pt x="2529" y="2383"/>
                  <a:pt x="2578" y="2396"/>
                  <a:pt x="2578" y="2396"/>
                </a:cubicBezTo>
                <a:cubicBezTo>
                  <a:pt x="2764" y="2390"/>
                  <a:pt x="2854" y="2390"/>
                  <a:pt x="3008" y="2368"/>
                </a:cubicBezTo>
                <a:cubicBezTo>
                  <a:pt x="3071" y="2337"/>
                  <a:pt x="3056" y="2324"/>
                  <a:pt x="3044" y="2249"/>
                </a:cubicBezTo>
                <a:cubicBezTo>
                  <a:pt x="3036" y="2198"/>
                  <a:pt x="3034" y="2212"/>
                  <a:pt x="2989" y="2167"/>
                </a:cubicBezTo>
                <a:cubicBezTo>
                  <a:pt x="2931" y="2109"/>
                  <a:pt x="2978" y="2112"/>
                  <a:pt x="2898" y="2085"/>
                </a:cubicBezTo>
                <a:cubicBezTo>
                  <a:pt x="2880" y="2073"/>
                  <a:pt x="2861" y="2060"/>
                  <a:pt x="2843" y="2048"/>
                </a:cubicBezTo>
                <a:cubicBezTo>
                  <a:pt x="2834" y="2042"/>
                  <a:pt x="2816" y="2030"/>
                  <a:pt x="2816" y="2030"/>
                </a:cubicBezTo>
                <a:cubicBezTo>
                  <a:pt x="2820" y="1986"/>
                  <a:pt x="2820" y="1907"/>
                  <a:pt x="2852" y="1865"/>
                </a:cubicBezTo>
                <a:cubicBezTo>
                  <a:pt x="2917" y="1778"/>
                  <a:pt x="3002" y="1757"/>
                  <a:pt x="3099" y="1719"/>
                </a:cubicBezTo>
                <a:cubicBezTo>
                  <a:pt x="3204" y="1678"/>
                  <a:pt x="3326" y="1643"/>
                  <a:pt x="3437" y="1618"/>
                </a:cubicBezTo>
                <a:cubicBezTo>
                  <a:pt x="3472" y="1595"/>
                  <a:pt x="3506" y="1582"/>
                  <a:pt x="3538" y="1554"/>
                </a:cubicBezTo>
                <a:cubicBezTo>
                  <a:pt x="3598" y="1500"/>
                  <a:pt x="3635" y="1444"/>
                  <a:pt x="3684" y="1381"/>
                </a:cubicBezTo>
                <a:cubicBezTo>
                  <a:pt x="3695" y="1367"/>
                  <a:pt x="3710" y="1358"/>
                  <a:pt x="3721" y="1344"/>
                </a:cubicBezTo>
                <a:cubicBezTo>
                  <a:pt x="3732" y="1330"/>
                  <a:pt x="3736" y="1311"/>
                  <a:pt x="3748" y="1298"/>
                </a:cubicBezTo>
                <a:cubicBezTo>
                  <a:pt x="3763" y="1280"/>
                  <a:pt x="3786" y="1270"/>
                  <a:pt x="3803" y="1253"/>
                </a:cubicBezTo>
                <a:cubicBezTo>
                  <a:pt x="3820" y="1199"/>
                  <a:pt x="3808" y="1234"/>
                  <a:pt x="3849" y="1152"/>
                </a:cubicBezTo>
                <a:cubicBezTo>
                  <a:pt x="3858" y="1135"/>
                  <a:pt x="3861" y="1115"/>
                  <a:pt x="3867" y="1097"/>
                </a:cubicBezTo>
                <a:cubicBezTo>
                  <a:pt x="3870" y="1088"/>
                  <a:pt x="3876" y="1070"/>
                  <a:pt x="3876" y="1070"/>
                </a:cubicBezTo>
                <a:cubicBezTo>
                  <a:pt x="3873" y="1021"/>
                  <a:pt x="3875" y="972"/>
                  <a:pt x="3867" y="924"/>
                </a:cubicBezTo>
                <a:cubicBezTo>
                  <a:pt x="3864" y="907"/>
                  <a:pt x="3806" y="872"/>
                  <a:pt x="3794" y="860"/>
                </a:cubicBezTo>
                <a:cubicBezTo>
                  <a:pt x="3784" y="828"/>
                  <a:pt x="3771" y="809"/>
                  <a:pt x="3748" y="786"/>
                </a:cubicBezTo>
                <a:cubicBezTo>
                  <a:pt x="3731" y="736"/>
                  <a:pt x="3739" y="768"/>
                  <a:pt x="3739" y="686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2" name="Oval 41"/>
          <p:cNvSpPr>
            <a:spLocks noChangeArrowheads="1"/>
          </p:cNvSpPr>
          <p:nvPr/>
        </p:nvSpPr>
        <p:spPr bwMode="auto">
          <a:xfrm>
            <a:off x="3100388" y="2425700"/>
            <a:ext cx="2025650" cy="1709738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13" name="WordArt 42"/>
          <p:cNvSpPr>
            <a:spLocks noChangeArrowheads="1" noChangeShapeType="1" noTextEdit="1"/>
          </p:cNvSpPr>
          <p:nvPr/>
        </p:nvSpPr>
        <p:spPr bwMode="auto">
          <a:xfrm>
            <a:off x="3190875" y="2919413"/>
            <a:ext cx="1763713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750"/>
              </a:avLst>
            </a:prstTxWarp>
          </a:bodyPr>
          <a:lstStyle/>
          <a:p>
            <a:pPr algn="ctr"/>
            <a:r>
              <a:rPr lang="fr-FR" sz="2400" i="1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MACROPHAGE</a:t>
            </a:r>
          </a:p>
        </p:txBody>
      </p:sp>
      <p:sp>
        <p:nvSpPr>
          <p:cNvPr id="50219" name="Freeform 43"/>
          <p:cNvSpPr>
            <a:spLocks/>
          </p:cNvSpPr>
          <p:nvPr/>
        </p:nvSpPr>
        <p:spPr bwMode="auto">
          <a:xfrm>
            <a:off x="657225" y="1808163"/>
            <a:ext cx="5516563" cy="3609975"/>
          </a:xfrm>
          <a:custGeom>
            <a:avLst/>
            <a:gdLst>
              <a:gd name="T0" fmla="*/ 2287 w 3475"/>
              <a:gd name="T1" fmla="*/ 189 h 2274"/>
              <a:gd name="T2" fmla="*/ 2332 w 3475"/>
              <a:gd name="T3" fmla="*/ 226 h 2274"/>
              <a:gd name="T4" fmla="*/ 3073 w 3475"/>
              <a:gd name="T5" fmla="*/ 326 h 2274"/>
              <a:gd name="T6" fmla="*/ 3183 w 3475"/>
              <a:gd name="T7" fmla="*/ 363 h 2274"/>
              <a:gd name="T8" fmla="*/ 3265 w 3475"/>
              <a:gd name="T9" fmla="*/ 418 h 2274"/>
              <a:gd name="T10" fmla="*/ 3320 w 3475"/>
              <a:gd name="T11" fmla="*/ 527 h 2274"/>
              <a:gd name="T12" fmla="*/ 3375 w 3475"/>
              <a:gd name="T13" fmla="*/ 747 h 2274"/>
              <a:gd name="T14" fmla="*/ 3430 w 3475"/>
              <a:gd name="T15" fmla="*/ 884 h 2274"/>
              <a:gd name="T16" fmla="*/ 3448 w 3475"/>
              <a:gd name="T17" fmla="*/ 939 h 2274"/>
              <a:gd name="T18" fmla="*/ 3411 w 3475"/>
              <a:gd name="T19" fmla="*/ 1195 h 2274"/>
              <a:gd name="T20" fmla="*/ 3366 w 3475"/>
              <a:gd name="T21" fmla="*/ 1277 h 2274"/>
              <a:gd name="T22" fmla="*/ 3347 w 3475"/>
              <a:gd name="T23" fmla="*/ 1304 h 2274"/>
              <a:gd name="T24" fmla="*/ 3265 w 3475"/>
              <a:gd name="T25" fmla="*/ 1396 h 2274"/>
              <a:gd name="T26" fmla="*/ 3219 w 3475"/>
              <a:gd name="T27" fmla="*/ 1442 h 2274"/>
              <a:gd name="T28" fmla="*/ 3192 w 3475"/>
              <a:gd name="T29" fmla="*/ 1451 h 2274"/>
              <a:gd name="T30" fmla="*/ 3137 w 3475"/>
              <a:gd name="T31" fmla="*/ 1487 h 2274"/>
              <a:gd name="T32" fmla="*/ 3119 w 3475"/>
              <a:gd name="T33" fmla="*/ 1506 h 2274"/>
              <a:gd name="T34" fmla="*/ 3036 w 3475"/>
              <a:gd name="T35" fmla="*/ 1560 h 2274"/>
              <a:gd name="T36" fmla="*/ 2982 w 3475"/>
              <a:gd name="T37" fmla="*/ 1597 h 2274"/>
              <a:gd name="T38" fmla="*/ 2945 w 3475"/>
              <a:gd name="T39" fmla="*/ 1679 h 2274"/>
              <a:gd name="T40" fmla="*/ 2908 w 3475"/>
              <a:gd name="T41" fmla="*/ 1734 h 2274"/>
              <a:gd name="T42" fmla="*/ 2808 w 3475"/>
              <a:gd name="T43" fmla="*/ 1844 h 2274"/>
              <a:gd name="T44" fmla="*/ 2762 w 3475"/>
              <a:gd name="T45" fmla="*/ 1890 h 2274"/>
              <a:gd name="T46" fmla="*/ 2726 w 3475"/>
              <a:gd name="T47" fmla="*/ 1972 h 2274"/>
              <a:gd name="T48" fmla="*/ 2716 w 3475"/>
              <a:gd name="T49" fmla="*/ 2200 h 2274"/>
              <a:gd name="T50" fmla="*/ 2616 w 3475"/>
              <a:gd name="T51" fmla="*/ 2264 h 2274"/>
              <a:gd name="T52" fmla="*/ 2588 w 3475"/>
              <a:gd name="T53" fmla="*/ 2274 h 2274"/>
              <a:gd name="T54" fmla="*/ 2241 w 3475"/>
              <a:gd name="T55" fmla="*/ 2264 h 2274"/>
              <a:gd name="T56" fmla="*/ 2049 w 3475"/>
              <a:gd name="T57" fmla="*/ 2219 h 2274"/>
              <a:gd name="T58" fmla="*/ 1747 w 3475"/>
              <a:gd name="T59" fmla="*/ 2182 h 2274"/>
              <a:gd name="T60" fmla="*/ 979 w 3475"/>
              <a:gd name="T61" fmla="*/ 2173 h 2274"/>
              <a:gd name="T62" fmla="*/ 760 w 3475"/>
              <a:gd name="T63" fmla="*/ 2164 h 2274"/>
              <a:gd name="T64" fmla="*/ 650 w 3475"/>
              <a:gd name="T65" fmla="*/ 2146 h 2274"/>
              <a:gd name="T66" fmla="*/ 559 w 3475"/>
              <a:gd name="T67" fmla="*/ 2127 h 2274"/>
              <a:gd name="T68" fmla="*/ 403 w 3475"/>
              <a:gd name="T69" fmla="*/ 2091 h 2274"/>
              <a:gd name="T70" fmla="*/ 303 w 3475"/>
              <a:gd name="T71" fmla="*/ 2027 h 2274"/>
              <a:gd name="T72" fmla="*/ 248 w 3475"/>
              <a:gd name="T73" fmla="*/ 1990 h 2274"/>
              <a:gd name="T74" fmla="*/ 230 w 3475"/>
              <a:gd name="T75" fmla="*/ 1954 h 2274"/>
              <a:gd name="T76" fmla="*/ 211 w 3475"/>
              <a:gd name="T77" fmla="*/ 1926 h 2274"/>
              <a:gd name="T78" fmla="*/ 175 w 3475"/>
              <a:gd name="T79" fmla="*/ 1826 h 2274"/>
              <a:gd name="T80" fmla="*/ 138 w 3475"/>
              <a:gd name="T81" fmla="*/ 1771 h 2274"/>
              <a:gd name="T82" fmla="*/ 92 w 3475"/>
              <a:gd name="T83" fmla="*/ 1679 h 2274"/>
              <a:gd name="T84" fmla="*/ 56 w 3475"/>
              <a:gd name="T85" fmla="*/ 1579 h 2274"/>
              <a:gd name="T86" fmla="*/ 138 w 3475"/>
              <a:gd name="T87" fmla="*/ 875 h 2274"/>
              <a:gd name="T88" fmla="*/ 166 w 3475"/>
              <a:gd name="T89" fmla="*/ 701 h 2274"/>
              <a:gd name="T90" fmla="*/ 614 w 3475"/>
              <a:gd name="T91" fmla="*/ 555 h 2274"/>
              <a:gd name="T92" fmla="*/ 696 w 3475"/>
              <a:gd name="T93" fmla="*/ 518 h 2274"/>
              <a:gd name="T94" fmla="*/ 806 w 3475"/>
              <a:gd name="T95" fmla="*/ 427 h 2274"/>
              <a:gd name="T96" fmla="*/ 879 w 3475"/>
              <a:gd name="T97" fmla="*/ 372 h 2274"/>
              <a:gd name="T98" fmla="*/ 961 w 3475"/>
              <a:gd name="T99" fmla="*/ 308 h 2274"/>
              <a:gd name="T100" fmla="*/ 1034 w 3475"/>
              <a:gd name="T101" fmla="*/ 244 h 2274"/>
              <a:gd name="T102" fmla="*/ 1098 w 3475"/>
              <a:gd name="T103" fmla="*/ 189 h 2274"/>
              <a:gd name="T104" fmla="*/ 1592 w 3475"/>
              <a:gd name="T105" fmla="*/ 34 h 2274"/>
              <a:gd name="T106" fmla="*/ 2067 w 3475"/>
              <a:gd name="T107" fmla="*/ 24 h 2274"/>
              <a:gd name="T108" fmla="*/ 2204 w 3475"/>
              <a:gd name="T109" fmla="*/ 43 h 2274"/>
              <a:gd name="T110" fmla="*/ 2268 w 3475"/>
              <a:gd name="T111" fmla="*/ 143 h 2274"/>
              <a:gd name="T112" fmla="*/ 2287 w 3475"/>
              <a:gd name="T113" fmla="*/ 189 h 227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75"/>
              <a:gd name="T172" fmla="*/ 0 h 2274"/>
              <a:gd name="T173" fmla="*/ 3475 w 3475"/>
              <a:gd name="T174" fmla="*/ 2274 h 227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75" h="2274">
                <a:moveTo>
                  <a:pt x="2287" y="189"/>
                </a:moveTo>
                <a:cubicBezTo>
                  <a:pt x="2334" y="260"/>
                  <a:pt x="2274" y="180"/>
                  <a:pt x="2332" y="226"/>
                </a:cubicBezTo>
                <a:cubicBezTo>
                  <a:pt x="2586" y="424"/>
                  <a:pt x="2490" y="317"/>
                  <a:pt x="3073" y="326"/>
                </a:cubicBezTo>
                <a:cubicBezTo>
                  <a:pt x="3111" y="335"/>
                  <a:pt x="3146" y="351"/>
                  <a:pt x="3183" y="363"/>
                </a:cubicBezTo>
                <a:cubicBezTo>
                  <a:pt x="3212" y="383"/>
                  <a:pt x="3232" y="406"/>
                  <a:pt x="3265" y="418"/>
                </a:cubicBezTo>
                <a:cubicBezTo>
                  <a:pt x="3288" y="453"/>
                  <a:pt x="3297" y="492"/>
                  <a:pt x="3320" y="527"/>
                </a:cubicBezTo>
                <a:cubicBezTo>
                  <a:pt x="3329" y="683"/>
                  <a:pt x="3313" y="656"/>
                  <a:pt x="3375" y="747"/>
                </a:cubicBezTo>
                <a:cubicBezTo>
                  <a:pt x="3391" y="797"/>
                  <a:pt x="3413" y="835"/>
                  <a:pt x="3430" y="884"/>
                </a:cubicBezTo>
                <a:cubicBezTo>
                  <a:pt x="3436" y="902"/>
                  <a:pt x="3448" y="939"/>
                  <a:pt x="3448" y="939"/>
                </a:cubicBezTo>
                <a:cubicBezTo>
                  <a:pt x="3445" y="1019"/>
                  <a:pt x="3475" y="1131"/>
                  <a:pt x="3411" y="1195"/>
                </a:cubicBezTo>
                <a:cubicBezTo>
                  <a:pt x="3396" y="1241"/>
                  <a:pt x="3406" y="1217"/>
                  <a:pt x="3366" y="1277"/>
                </a:cubicBezTo>
                <a:cubicBezTo>
                  <a:pt x="3360" y="1286"/>
                  <a:pt x="3347" y="1304"/>
                  <a:pt x="3347" y="1304"/>
                </a:cubicBezTo>
                <a:cubicBezTo>
                  <a:pt x="3332" y="1351"/>
                  <a:pt x="3298" y="1367"/>
                  <a:pt x="3265" y="1396"/>
                </a:cubicBezTo>
                <a:cubicBezTo>
                  <a:pt x="3249" y="1410"/>
                  <a:pt x="3234" y="1427"/>
                  <a:pt x="3219" y="1442"/>
                </a:cubicBezTo>
                <a:cubicBezTo>
                  <a:pt x="3212" y="1449"/>
                  <a:pt x="3200" y="1446"/>
                  <a:pt x="3192" y="1451"/>
                </a:cubicBezTo>
                <a:cubicBezTo>
                  <a:pt x="3173" y="1462"/>
                  <a:pt x="3152" y="1471"/>
                  <a:pt x="3137" y="1487"/>
                </a:cubicBezTo>
                <a:cubicBezTo>
                  <a:pt x="3131" y="1493"/>
                  <a:pt x="3126" y="1501"/>
                  <a:pt x="3119" y="1506"/>
                </a:cubicBezTo>
                <a:cubicBezTo>
                  <a:pt x="3091" y="1525"/>
                  <a:pt x="3063" y="1539"/>
                  <a:pt x="3036" y="1560"/>
                </a:cubicBezTo>
                <a:cubicBezTo>
                  <a:pt x="3019" y="1573"/>
                  <a:pt x="2982" y="1597"/>
                  <a:pt x="2982" y="1597"/>
                </a:cubicBezTo>
                <a:cubicBezTo>
                  <a:pt x="2972" y="1624"/>
                  <a:pt x="2959" y="1654"/>
                  <a:pt x="2945" y="1679"/>
                </a:cubicBezTo>
                <a:cubicBezTo>
                  <a:pt x="2934" y="1698"/>
                  <a:pt x="2908" y="1734"/>
                  <a:pt x="2908" y="1734"/>
                </a:cubicBezTo>
                <a:cubicBezTo>
                  <a:pt x="2890" y="1791"/>
                  <a:pt x="2850" y="1807"/>
                  <a:pt x="2808" y="1844"/>
                </a:cubicBezTo>
                <a:cubicBezTo>
                  <a:pt x="2792" y="1858"/>
                  <a:pt x="2762" y="1890"/>
                  <a:pt x="2762" y="1890"/>
                </a:cubicBezTo>
                <a:cubicBezTo>
                  <a:pt x="2752" y="1920"/>
                  <a:pt x="2736" y="1942"/>
                  <a:pt x="2726" y="1972"/>
                </a:cubicBezTo>
                <a:cubicBezTo>
                  <a:pt x="2723" y="2048"/>
                  <a:pt x="2724" y="2124"/>
                  <a:pt x="2716" y="2200"/>
                </a:cubicBezTo>
                <a:cubicBezTo>
                  <a:pt x="2711" y="2242"/>
                  <a:pt x="2642" y="2255"/>
                  <a:pt x="2616" y="2264"/>
                </a:cubicBezTo>
                <a:cubicBezTo>
                  <a:pt x="2607" y="2267"/>
                  <a:pt x="2588" y="2274"/>
                  <a:pt x="2588" y="2274"/>
                </a:cubicBezTo>
                <a:cubicBezTo>
                  <a:pt x="2472" y="2271"/>
                  <a:pt x="2356" y="2272"/>
                  <a:pt x="2241" y="2264"/>
                </a:cubicBezTo>
                <a:cubicBezTo>
                  <a:pt x="2181" y="2260"/>
                  <a:pt x="2108" y="2232"/>
                  <a:pt x="2049" y="2219"/>
                </a:cubicBezTo>
                <a:cubicBezTo>
                  <a:pt x="1953" y="2198"/>
                  <a:pt x="1845" y="2184"/>
                  <a:pt x="1747" y="2182"/>
                </a:cubicBezTo>
                <a:cubicBezTo>
                  <a:pt x="1491" y="2176"/>
                  <a:pt x="1235" y="2176"/>
                  <a:pt x="979" y="2173"/>
                </a:cubicBezTo>
                <a:cubicBezTo>
                  <a:pt x="906" y="2170"/>
                  <a:pt x="833" y="2170"/>
                  <a:pt x="760" y="2164"/>
                </a:cubicBezTo>
                <a:cubicBezTo>
                  <a:pt x="723" y="2161"/>
                  <a:pt x="650" y="2146"/>
                  <a:pt x="650" y="2146"/>
                </a:cubicBezTo>
                <a:cubicBezTo>
                  <a:pt x="596" y="2126"/>
                  <a:pt x="647" y="2143"/>
                  <a:pt x="559" y="2127"/>
                </a:cubicBezTo>
                <a:cubicBezTo>
                  <a:pt x="506" y="2118"/>
                  <a:pt x="455" y="2101"/>
                  <a:pt x="403" y="2091"/>
                </a:cubicBezTo>
                <a:cubicBezTo>
                  <a:pt x="376" y="2063"/>
                  <a:pt x="337" y="2047"/>
                  <a:pt x="303" y="2027"/>
                </a:cubicBezTo>
                <a:cubicBezTo>
                  <a:pt x="284" y="2016"/>
                  <a:pt x="248" y="1990"/>
                  <a:pt x="248" y="1990"/>
                </a:cubicBezTo>
                <a:cubicBezTo>
                  <a:pt x="242" y="1978"/>
                  <a:pt x="237" y="1966"/>
                  <a:pt x="230" y="1954"/>
                </a:cubicBezTo>
                <a:cubicBezTo>
                  <a:pt x="224" y="1944"/>
                  <a:pt x="216" y="1936"/>
                  <a:pt x="211" y="1926"/>
                </a:cubicBezTo>
                <a:cubicBezTo>
                  <a:pt x="195" y="1895"/>
                  <a:pt x="190" y="1856"/>
                  <a:pt x="175" y="1826"/>
                </a:cubicBezTo>
                <a:cubicBezTo>
                  <a:pt x="165" y="1806"/>
                  <a:pt x="138" y="1771"/>
                  <a:pt x="138" y="1771"/>
                </a:cubicBezTo>
                <a:cubicBezTo>
                  <a:pt x="127" y="1737"/>
                  <a:pt x="112" y="1709"/>
                  <a:pt x="92" y="1679"/>
                </a:cubicBezTo>
                <a:cubicBezTo>
                  <a:pt x="80" y="1644"/>
                  <a:pt x="73" y="1612"/>
                  <a:pt x="56" y="1579"/>
                </a:cubicBezTo>
                <a:cubicBezTo>
                  <a:pt x="0" y="1347"/>
                  <a:pt x="82" y="1100"/>
                  <a:pt x="138" y="875"/>
                </a:cubicBezTo>
                <a:cubicBezTo>
                  <a:pt x="143" y="830"/>
                  <a:pt x="147" y="746"/>
                  <a:pt x="166" y="701"/>
                </a:cubicBezTo>
                <a:cubicBezTo>
                  <a:pt x="235" y="535"/>
                  <a:pt x="480" y="560"/>
                  <a:pt x="614" y="555"/>
                </a:cubicBezTo>
                <a:cubicBezTo>
                  <a:pt x="653" y="542"/>
                  <a:pt x="653" y="528"/>
                  <a:pt x="696" y="518"/>
                </a:cubicBezTo>
                <a:cubicBezTo>
                  <a:pt x="730" y="484"/>
                  <a:pt x="771" y="460"/>
                  <a:pt x="806" y="427"/>
                </a:cubicBezTo>
                <a:cubicBezTo>
                  <a:pt x="820" y="384"/>
                  <a:pt x="838" y="392"/>
                  <a:pt x="879" y="372"/>
                </a:cubicBezTo>
                <a:cubicBezTo>
                  <a:pt x="921" y="328"/>
                  <a:pt x="895" y="351"/>
                  <a:pt x="961" y="308"/>
                </a:cubicBezTo>
                <a:cubicBezTo>
                  <a:pt x="988" y="290"/>
                  <a:pt x="1007" y="262"/>
                  <a:pt x="1034" y="244"/>
                </a:cubicBezTo>
                <a:cubicBezTo>
                  <a:pt x="1054" y="213"/>
                  <a:pt x="1063" y="201"/>
                  <a:pt x="1098" y="189"/>
                </a:cubicBezTo>
                <a:cubicBezTo>
                  <a:pt x="1190" y="51"/>
                  <a:pt x="1450" y="48"/>
                  <a:pt x="1592" y="34"/>
                </a:cubicBezTo>
                <a:cubicBezTo>
                  <a:pt x="1748" y="0"/>
                  <a:pt x="1910" y="19"/>
                  <a:pt x="2067" y="24"/>
                </a:cubicBezTo>
                <a:cubicBezTo>
                  <a:pt x="2113" y="28"/>
                  <a:pt x="2171" y="11"/>
                  <a:pt x="2204" y="43"/>
                </a:cubicBezTo>
                <a:cubicBezTo>
                  <a:pt x="2240" y="78"/>
                  <a:pt x="2197" y="119"/>
                  <a:pt x="2268" y="143"/>
                </a:cubicBezTo>
                <a:cubicBezTo>
                  <a:pt x="2274" y="160"/>
                  <a:pt x="2287" y="263"/>
                  <a:pt x="2287" y="189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85875" y="1989138"/>
            <a:ext cx="1152525" cy="1225550"/>
            <a:chOff x="930" y="2069"/>
            <a:chExt cx="2086" cy="2087"/>
          </a:xfrm>
        </p:grpSpPr>
        <p:sp>
          <p:nvSpPr>
            <p:cNvPr id="17419" name="Oval 7"/>
            <p:cNvSpPr>
              <a:spLocks noChangeArrowheads="1"/>
            </p:cNvSpPr>
            <p:nvPr/>
          </p:nvSpPr>
          <p:spPr bwMode="auto">
            <a:xfrm>
              <a:off x="1519" y="2659"/>
              <a:ext cx="907" cy="907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30" y="2069"/>
              <a:ext cx="2086" cy="2087"/>
              <a:chOff x="930" y="2069"/>
              <a:chExt cx="2086" cy="2087"/>
            </a:xfrm>
          </p:grpSpPr>
          <p:sp>
            <p:nvSpPr>
              <p:cNvPr id="17421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55" y="2886"/>
                <a:ext cx="576" cy="4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VIH</a:t>
                </a: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5400000">
                <a:off x="1678" y="2228"/>
                <a:ext cx="590" cy="272"/>
                <a:chOff x="612" y="2614"/>
                <a:chExt cx="590" cy="272"/>
              </a:xfrm>
            </p:grpSpPr>
            <p:sp>
              <p:nvSpPr>
                <p:cNvPr id="17444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45" name="Oval 12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-5400000">
                <a:off x="1678" y="3725"/>
                <a:ext cx="590" cy="272"/>
                <a:chOff x="612" y="2614"/>
                <a:chExt cx="590" cy="272"/>
              </a:xfrm>
            </p:grpSpPr>
            <p:sp>
              <p:nvSpPr>
                <p:cNvPr id="17442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43" name="Oval 15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2181995">
                <a:off x="1066" y="2523"/>
                <a:ext cx="590" cy="272"/>
                <a:chOff x="612" y="2614"/>
                <a:chExt cx="590" cy="272"/>
              </a:xfrm>
            </p:grpSpPr>
            <p:sp>
              <p:nvSpPr>
                <p:cNvPr id="17440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41" name="Oval 18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-1853502">
                <a:off x="1066" y="3430"/>
                <a:ext cx="590" cy="272"/>
                <a:chOff x="612" y="2614"/>
                <a:chExt cx="590" cy="272"/>
              </a:xfrm>
            </p:grpSpPr>
            <p:sp>
              <p:nvSpPr>
                <p:cNvPr id="17438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39" name="Oval 21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930" y="2976"/>
                <a:ext cx="590" cy="272"/>
                <a:chOff x="612" y="2614"/>
                <a:chExt cx="590" cy="272"/>
              </a:xfrm>
            </p:grpSpPr>
            <p:sp>
              <p:nvSpPr>
                <p:cNvPr id="17436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37" name="Oval 24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 rot="10800000">
                <a:off x="2426" y="2976"/>
                <a:ext cx="590" cy="272"/>
                <a:chOff x="612" y="2614"/>
                <a:chExt cx="590" cy="272"/>
              </a:xfrm>
            </p:grpSpPr>
            <p:sp>
              <p:nvSpPr>
                <p:cNvPr id="17434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35" name="Oval 27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 rot="-8350226">
                <a:off x="2245" y="3475"/>
                <a:ext cx="590" cy="272"/>
                <a:chOff x="612" y="2614"/>
                <a:chExt cx="590" cy="272"/>
              </a:xfrm>
            </p:grpSpPr>
            <p:sp>
              <p:nvSpPr>
                <p:cNvPr id="17432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33" name="Oval 30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1" name="Group 31"/>
              <p:cNvGrpSpPr>
                <a:grpSpLocks/>
              </p:cNvGrpSpPr>
              <p:nvPr/>
            </p:nvGrpSpPr>
            <p:grpSpPr bwMode="auto">
              <a:xfrm rot="8082002">
                <a:off x="2222" y="2455"/>
                <a:ext cx="590" cy="272"/>
                <a:chOff x="612" y="2614"/>
                <a:chExt cx="590" cy="272"/>
              </a:xfrm>
            </p:grpSpPr>
            <p:sp>
              <p:nvSpPr>
                <p:cNvPr id="17430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31" name="Oval 33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50220" name="Oval 44"/>
          <p:cNvSpPr>
            <a:spLocks noChangeArrowheads="1"/>
          </p:cNvSpPr>
          <p:nvPr/>
        </p:nvSpPr>
        <p:spPr bwMode="auto">
          <a:xfrm>
            <a:off x="3279775" y="2605088"/>
            <a:ext cx="2025650" cy="1709737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221" name="WordArt 45"/>
          <p:cNvSpPr>
            <a:spLocks noChangeArrowheads="1" noChangeShapeType="1" noTextEdit="1"/>
          </p:cNvSpPr>
          <p:nvPr/>
        </p:nvSpPr>
        <p:spPr bwMode="auto">
          <a:xfrm>
            <a:off x="3370263" y="3098800"/>
            <a:ext cx="1763712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750"/>
              </a:avLst>
            </a:prstTxWarp>
          </a:bodyPr>
          <a:lstStyle/>
          <a:p>
            <a:pPr algn="ctr"/>
            <a:r>
              <a:rPr lang="fr-FR" sz="2400" i="1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MACROPHAGE</a:t>
            </a:r>
          </a:p>
        </p:txBody>
      </p:sp>
      <p:sp>
        <p:nvSpPr>
          <p:cNvPr id="17418" name="Text Box 76"/>
          <p:cNvSpPr txBox="1">
            <a:spLocks noChangeArrowheads="1"/>
          </p:cNvSpPr>
          <p:nvPr/>
        </p:nvSpPr>
        <p:spPr bwMode="auto">
          <a:xfrm>
            <a:off x="5067300" y="593725"/>
            <a:ext cx="3465513" cy="6413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L’antigène est phagocyté par le macrophage</a:t>
            </a:r>
          </a:p>
        </p:txBody>
      </p:sp>
    </p:spTree>
  </p:cSld>
  <p:clrMapOvr>
    <a:masterClrMapping/>
  </p:clrMapOvr>
  <p:transition advTm="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81503E-6 C 0.00103 0.00416 0.00207 0.00855 0.00312 0.01271 C 0.00364 0.01479 0.00468 0.01896 0.00468 0.01896 C 0.00329 0.04393 0.00485 0.04693 -0.00643 0.06127 C -0.00973 0.07445 -0.00904 0.08786 -0.00313 0.09919 C -5.27778E-6 0.11167 0.0026 0.11907 0.0111 0.1267 C 0.01214 0.13086 0.01319 0.13526 0.01423 0.13942 C 0.01475 0.1415 0.01753 0.1408 0.01909 0.1415 C 0.0236 0.14312 0.02881 0.1445 0.03332 0.14589 C 0.03541 0.14728 0.03784 0.14797 0.03975 0.15005 C 0.04374 0.15445 0.04409 0.15953 0.04912 0.16277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16" grpId="0" animBg="1"/>
      <p:bldP spid="50219" grpId="0" animBg="1"/>
      <p:bldP spid="50219" grpId="1" animBg="1"/>
      <p:bldP spid="50220" grpId="0" animBg="1"/>
      <p:bldP spid="502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61950" y="56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8435" name="Oval 5"/>
          <p:cNvSpPr>
            <a:spLocks noChangeArrowheads="1"/>
          </p:cNvSpPr>
          <p:nvPr/>
        </p:nvSpPr>
        <p:spPr bwMode="auto">
          <a:xfrm>
            <a:off x="3100388" y="2425700"/>
            <a:ext cx="2025650" cy="1709738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>
            <a:off x="3190875" y="2919413"/>
            <a:ext cx="1763713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750"/>
              </a:avLst>
            </a:prstTxWarp>
          </a:bodyPr>
          <a:lstStyle/>
          <a:p>
            <a:pPr algn="ctr"/>
            <a:r>
              <a:rPr lang="fr-FR" sz="2400" i="1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MACROPHAGE</a:t>
            </a:r>
          </a:p>
        </p:txBody>
      </p:sp>
      <p:sp>
        <p:nvSpPr>
          <p:cNvPr id="18437" name="Freeform 7"/>
          <p:cNvSpPr>
            <a:spLocks/>
          </p:cNvSpPr>
          <p:nvPr/>
        </p:nvSpPr>
        <p:spPr bwMode="auto">
          <a:xfrm>
            <a:off x="657225" y="1808163"/>
            <a:ext cx="5516563" cy="3609975"/>
          </a:xfrm>
          <a:custGeom>
            <a:avLst/>
            <a:gdLst>
              <a:gd name="T0" fmla="*/ 2287 w 3475"/>
              <a:gd name="T1" fmla="*/ 189 h 2274"/>
              <a:gd name="T2" fmla="*/ 2332 w 3475"/>
              <a:gd name="T3" fmla="*/ 226 h 2274"/>
              <a:gd name="T4" fmla="*/ 3073 w 3475"/>
              <a:gd name="T5" fmla="*/ 326 h 2274"/>
              <a:gd name="T6" fmla="*/ 3183 w 3475"/>
              <a:gd name="T7" fmla="*/ 363 h 2274"/>
              <a:gd name="T8" fmla="*/ 3265 w 3475"/>
              <a:gd name="T9" fmla="*/ 418 h 2274"/>
              <a:gd name="T10" fmla="*/ 3320 w 3475"/>
              <a:gd name="T11" fmla="*/ 527 h 2274"/>
              <a:gd name="T12" fmla="*/ 3375 w 3475"/>
              <a:gd name="T13" fmla="*/ 747 h 2274"/>
              <a:gd name="T14" fmla="*/ 3430 w 3475"/>
              <a:gd name="T15" fmla="*/ 884 h 2274"/>
              <a:gd name="T16" fmla="*/ 3448 w 3475"/>
              <a:gd name="T17" fmla="*/ 939 h 2274"/>
              <a:gd name="T18" fmla="*/ 3411 w 3475"/>
              <a:gd name="T19" fmla="*/ 1195 h 2274"/>
              <a:gd name="T20" fmla="*/ 3366 w 3475"/>
              <a:gd name="T21" fmla="*/ 1277 h 2274"/>
              <a:gd name="T22" fmla="*/ 3347 w 3475"/>
              <a:gd name="T23" fmla="*/ 1304 h 2274"/>
              <a:gd name="T24" fmla="*/ 3265 w 3475"/>
              <a:gd name="T25" fmla="*/ 1396 h 2274"/>
              <a:gd name="T26" fmla="*/ 3219 w 3475"/>
              <a:gd name="T27" fmla="*/ 1442 h 2274"/>
              <a:gd name="T28" fmla="*/ 3192 w 3475"/>
              <a:gd name="T29" fmla="*/ 1451 h 2274"/>
              <a:gd name="T30" fmla="*/ 3137 w 3475"/>
              <a:gd name="T31" fmla="*/ 1487 h 2274"/>
              <a:gd name="T32" fmla="*/ 3119 w 3475"/>
              <a:gd name="T33" fmla="*/ 1506 h 2274"/>
              <a:gd name="T34" fmla="*/ 3036 w 3475"/>
              <a:gd name="T35" fmla="*/ 1560 h 2274"/>
              <a:gd name="T36" fmla="*/ 2982 w 3475"/>
              <a:gd name="T37" fmla="*/ 1597 h 2274"/>
              <a:gd name="T38" fmla="*/ 2945 w 3475"/>
              <a:gd name="T39" fmla="*/ 1679 h 2274"/>
              <a:gd name="T40" fmla="*/ 2908 w 3475"/>
              <a:gd name="T41" fmla="*/ 1734 h 2274"/>
              <a:gd name="T42" fmla="*/ 2808 w 3475"/>
              <a:gd name="T43" fmla="*/ 1844 h 2274"/>
              <a:gd name="T44" fmla="*/ 2762 w 3475"/>
              <a:gd name="T45" fmla="*/ 1890 h 2274"/>
              <a:gd name="T46" fmla="*/ 2726 w 3475"/>
              <a:gd name="T47" fmla="*/ 1972 h 2274"/>
              <a:gd name="T48" fmla="*/ 2716 w 3475"/>
              <a:gd name="T49" fmla="*/ 2200 h 2274"/>
              <a:gd name="T50" fmla="*/ 2616 w 3475"/>
              <a:gd name="T51" fmla="*/ 2264 h 2274"/>
              <a:gd name="T52" fmla="*/ 2588 w 3475"/>
              <a:gd name="T53" fmla="*/ 2274 h 2274"/>
              <a:gd name="T54" fmla="*/ 2241 w 3475"/>
              <a:gd name="T55" fmla="*/ 2264 h 2274"/>
              <a:gd name="T56" fmla="*/ 2049 w 3475"/>
              <a:gd name="T57" fmla="*/ 2219 h 2274"/>
              <a:gd name="T58" fmla="*/ 1747 w 3475"/>
              <a:gd name="T59" fmla="*/ 2182 h 2274"/>
              <a:gd name="T60" fmla="*/ 979 w 3475"/>
              <a:gd name="T61" fmla="*/ 2173 h 2274"/>
              <a:gd name="T62" fmla="*/ 760 w 3475"/>
              <a:gd name="T63" fmla="*/ 2164 h 2274"/>
              <a:gd name="T64" fmla="*/ 650 w 3475"/>
              <a:gd name="T65" fmla="*/ 2146 h 2274"/>
              <a:gd name="T66" fmla="*/ 559 w 3475"/>
              <a:gd name="T67" fmla="*/ 2127 h 2274"/>
              <a:gd name="T68" fmla="*/ 403 w 3475"/>
              <a:gd name="T69" fmla="*/ 2091 h 2274"/>
              <a:gd name="T70" fmla="*/ 303 w 3475"/>
              <a:gd name="T71" fmla="*/ 2027 h 2274"/>
              <a:gd name="T72" fmla="*/ 248 w 3475"/>
              <a:gd name="T73" fmla="*/ 1990 h 2274"/>
              <a:gd name="T74" fmla="*/ 230 w 3475"/>
              <a:gd name="T75" fmla="*/ 1954 h 2274"/>
              <a:gd name="T76" fmla="*/ 211 w 3475"/>
              <a:gd name="T77" fmla="*/ 1926 h 2274"/>
              <a:gd name="T78" fmla="*/ 175 w 3475"/>
              <a:gd name="T79" fmla="*/ 1826 h 2274"/>
              <a:gd name="T80" fmla="*/ 138 w 3475"/>
              <a:gd name="T81" fmla="*/ 1771 h 2274"/>
              <a:gd name="T82" fmla="*/ 92 w 3475"/>
              <a:gd name="T83" fmla="*/ 1679 h 2274"/>
              <a:gd name="T84" fmla="*/ 56 w 3475"/>
              <a:gd name="T85" fmla="*/ 1579 h 2274"/>
              <a:gd name="T86" fmla="*/ 138 w 3475"/>
              <a:gd name="T87" fmla="*/ 875 h 2274"/>
              <a:gd name="T88" fmla="*/ 166 w 3475"/>
              <a:gd name="T89" fmla="*/ 701 h 2274"/>
              <a:gd name="T90" fmla="*/ 614 w 3475"/>
              <a:gd name="T91" fmla="*/ 555 h 2274"/>
              <a:gd name="T92" fmla="*/ 696 w 3475"/>
              <a:gd name="T93" fmla="*/ 518 h 2274"/>
              <a:gd name="T94" fmla="*/ 806 w 3475"/>
              <a:gd name="T95" fmla="*/ 427 h 2274"/>
              <a:gd name="T96" fmla="*/ 879 w 3475"/>
              <a:gd name="T97" fmla="*/ 372 h 2274"/>
              <a:gd name="T98" fmla="*/ 961 w 3475"/>
              <a:gd name="T99" fmla="*/ 308 h 2274"/>
              <a:gd name="T100" fmla="*/ 1034 w 3475"/>
              <a:gd name="T101" fmla="*/ 244 h 2274"/>
              <a:gd name="T102" fmla="*/ 1098 w 3475"/>
              <a:gd name="T103" fmla="*/ 189 h 2274"/>
              <a:gd name="T104" fmla="*/ 1592 w 3475"/>
              <a:gd name="T105" fmla="*/ 34 h 2274"/>
              <a:gd name="T106" fmla="*/ 2067 w 3475"/>
              <a:gd name="T107" fmla="*/ 24 h 2274"/>
              <a:gd name="T108" fmla="*/ 2204 w 3475"/>
              <a:gd name="T109" fmla="*/ 43 h 2274"/>
              <a:gd name="T110" fmla="*/ 2268 w 3475"/>
              <a:gd name="T111" fmla="*/ 143 h 2274"/>
              <a:gd name="T112" fmla="*/ 2287 w 3475"/>
              <a:gd name="T113" fmla="*/ 189 h 227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75"/>
              <a:gd name="T172" fmla="*/ 0 h 2274"/>
              <a:gd name="T173" fmla="*/ 3475 w 3475"/>
              <a:gd name="T174" fmla="*/ 2274 h 227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75" h="2274">
                <a:moveTo>
                  <a:pt x="2287" y="189"/>
                </a:moveTo>
                <a:cubicBezTo>
                  <a:pt x="2334" y="260"/>
                  <a:pt x="2274" y="180"/>
                  <a:pt x="2332" y="226"/>
                </a:cubicBezTo>
                <a:cubicBezTo>
                  <a:pt x="2586" y="424"/>
                  <a:pt x="2490" y="317"/>
                  <a:pt x="3073" y="326"/>
                </a:cubicBezTo>
                <a:cubicBezTo>
                  <a:pt x="3111" y="335"/>
                  <a:pt x="3146" y="351"/>
                  <a:pt x="3183" y="363"/>
                </a:cubicBezTo>
                <a:cubicBezTo>
                  <a:pt x="3212" y="383"/>
                  <a:pt x="3232" y="406"/>
                  <a:pt x="3265" y="418"/>
                </a:cubicBezTo>
                <a:cubicBezTo>
                  <a:pt x="3288" y="453"/>
                  <a:pt x="3297" y="492"/>
                  <a:pt x="3320" y="527"/>
                </a:cubicBezTo>
                <a:cubicBezTo>
                  <a:pt x="3329" y="683"/>
                  <a:pt x="3313" y="656"/>
                  <a:pt x="3375" y="747"/>
                </a:cubicBezTo>
                <a:cubicBezTo>
                  <a:pt x="3391" y="797"/>
                  <a:pt x="3413" y="835"/>
                  <a:pt x="3430" y="884"/>
                </a:cubicBezTo>
                <a:cubicBezTo>
                  <a:pt x="3436" y="902"/>
                  <a:pt x="3448" y="939"/>
                  <a:pt x="3448" y="939"/>
                </a:cubicBezTo>
                <a:cubicBezTo>
                  <a:pt x="3445" y="1019"/>
                  <a:pt x="3475" y="1131"/>
                  <a:pt x="3411" y="1195"/>
                </a:cubicBezTo>
                <a:cubicBezTo>
                  <a:pt x="3396" y="1241"/>
                  <a:pt x="3406" y="1217"/>
                  <a:pt x="3366" y="1277"/>
                </a:cubicBezTo>
                <a:cubicBezTo>
                  <a:pt x="3360" y="1286"/>
                  <a:pt x="3347" y="1304"/>
                  <a:pt x="3347" y="1304"/>
                </a:cubicBezTo>
                <a:cubicBezTo>
                  <a:pt x="3332" y="1351"/>
                  <a:pt x="3298" y="1367"/>
                  <a:pt x="3265" y="1396"/>
                </a:cubicBezTo>
                <a:cubicBezTo>
                  <a:pt x="3249" y="1410"/>
                  <a:pt x="3234" y="1427"/>
                  <a:pt x="3219" y="1442"/>
                </a:cubicBezTo>
                <a:cubicBezTo>
                  <a:pt x="3212" y="1449"/>
                  <a:pt x="3200" y="1446"/>
                  <a:pt x="3192" y="1451"/>
                </a:cubicBezTo>
                <a:cubicBezTo>
                  <a:pt x="3173" y="1462"/>
                  <a:pt x="3152" y="1471"/>
                  <a:pt x="3137" y="1487"/>
                </a:cubicBezTo>
                <a:cubicBezTo>
                  <a:pt x="3131" y="1493"/>
                  <a:pt x="3126" y="1501"/>
                  <a:pt x="3119" y="1506"/>
                </a:cubicBezTo>
                <a:cubicBezTo>
                  <a:pt x="3091" y="1525"/>
                  <a:pt x="3063" y="1539"/>
                  <a:pt x="3036" y="1560"/>
                </a:cubicBezTo>
                <a:cubicBezTo>
                  <a:pt x="3019" y="1573"/>
                  <a:pt x="2982" y="1597"/>
                  <a:pt x="2982" y="1597"/>
                </a:cubicBezTo>
                <a:cubicBezTo>
                  <a:pt x="2972" y="1624"/>
                  <a:pt x="2959" y="1654"/>
                  <a:pt x="2945" y="1679"/>
                </a:cubicBezTo>
                <a:cubicBezTo>
                  <a:pt x="2934" y="1698"/>
                  <a:pt x="2908" y="1734"/>
                  <a:pt x="2908" y="1734"/>
                </a:cubicBezTo>
                <a:cubicBezTo>
                  <a:pt x="2890" y="1791"/>
                  <a:pt x="2850" y="1807"/>
                  <a:pt x="2808" y="1844"/>
                </a:cubicBezTo>
                <a:cubicBezTo>
                  <a:pt x="2792" y="1858"/>
                  <a:pt x="2762" y="1890"/>
                  <a:pt x="2762" y="1890"/>
                </a:cubicBezTo>
                <a:cubicBezTo>
                  <a:pt x="2752" y="1920"/>
                  <a:pt x="2736" y="1942"/>
                  <a:pt x="2726" y="1972"/>
                </a:cubicBezTo>
                <a:cubicBezTo>
                  <a:pt x="2723" y="2048"/>
                  <a:pt x="2724" y="2124"/>
                  <a:pt x="2716" y="2200"/>
                </a:cubicBezTo>
                <a:cubicBezTo>
                  <a:pt x="2711" y="2242"/>
                  <a:pt x="2642" y="2255"/>
                  <a:pt x="2616" y="2264"/>
                </a:cubicBezTo>
                <a:cubicBezTo>
                  <a:pt x="2607" y="2267"/>
                  <a:pt x="2588" y="2274"/>
                  <a:pt x="2588" y="2274"/>
                </a:cubicBezTo>
                <a:cubicBezTo>
                  <a:pt x="2472" y="2271"/>
                  <a:pt x="2356" y="2272"/>
                  <a:pt x="2241" y="2264"/>
                </a:cubicBezTo>
                <a:cubicBezTo>
                  <a:pt x="2181" y="2260"/>
                  <a:pt x="2108" y="2232"/>
                  <a:pt x="2049" y="2219"/>
                </a:cubicBezTo>
                <a:cubicBezTo>
                  <a:pt x="1953" y="2198"/>
                  <a:pt x="1845" y="2184"/>
                  <a:pt x="1747" y="2182"/>
                </a:cubicBezTo>
                <a:cubicBezTo>
                  <a:pt x="1491" y="2176"/>
                  <a:pt x="1235" y="2176"/>
                  <a:pt x="979" y="2173"/>
                </a:cubicBezTo>
                <a:cubicBezTo>
                  <a:pt x="906" y="2170"/>
                  <a:pt x="833" y="2170"/>
                  <a:pt x="760" y="2164"/>
                </a:cubicBezTo>
                <a:cubicBezTo>
                  <a:pt x="723" y="2161"/>
                  <a:pt x="650" y="2146"/>
                  <a:pt x="650" y="2146"/>
                </a:cubicBezTo>
                <a:cubicBezTo>
                  <a:pt x="596" y="2126"/>
                  <a:pt x="647" y="2143"/>
                  <a:pt x="559" y="2127"/>
                </a:cubicBezTo>
                <a:cubicBezTo>
                  <a:pt x="506" y="2118"/>
                  <a:pt x="455" y="2101"/>
                  <a:pt x="403" y="2091"/>
                </a:cubicBezTo>
                <a:cubicBezTo>
                  <a:pt x="376" y="2063"/>
                  <a:pt x="337" y="2047"/>
                  <a:pt x="303" y="2027"/>
                </a:cubicBezTo>
                <a:cubicBezTo>
                  <a:pt x="284" y="2016"/>
                  <a:pt x="248" y="1990"/>
                  <a:pt x="248" y="1990"/>
                </a:cubicBezTo>
                <a:cubicBezTo>
                  <a:pt x="242" y="1978"/>
                  <a:pt x="237" y="1966"/>
                  <a:pt x="230" y="1954"/>
                </a:cubicBezTo>
                <a:cubicBezTo>
                  <a:pt x="224" y="1944"/>
                  <a:pt x="216" y="1936"/>
                  <a:pt x="211" y="1926"/>
                </a:cubicBezTo>
                <a:cubicBezTo>
                  <a:pt x="195" y="1895"/>
                  <a:pt x="190" y="1856"/>
                  <a:pt x="175" y="1826"/>
                </a:cubicBezTo>
                <a:cubicBezTo>
                  <a:pt x="165" y="1806"/>
                  <a:pt x="138" y="1771"/>
                  <a:pt x="138" y="1771"/>
                </a:cubicBezTo>
                <a:cubicBezTo>
                  <a:pt x="127" y="1737"/>
                  <a:pt x="112" y="1709"/>
                  <a:pt x="92" y="1679"/>
                </a:cubicBezTo>
                <a:cubicBezTo>
                  <a:pt x="80" y="1644"/>
                  <a:pt x="73" y="1612"/>
                  <a:pt x="56" y="1579"/>
                </a:cubicBezTo>
                <a:cubicBezTo>
                  <a:pt x="0" y="1347"/>
                  <a:pt x="82" y="1100"/>
                  <a:pt x="138" y="875"/>
                </a:cubicBezTo>
                <a:cubicBezTo>
                  <a:pt x="143" y="830"/>
                  <a:pt x="147" y="746"/>
                  <a:pt x="166" y="701"/>
                </a:cubicBezTo>
                <a:cubicBezTo>
                  <a:pt x="235" y="535"/>
                  <a:pt x="480" y="560"/>
                  <a:pt x="614" y="555"/>
                </a:cubicBezTo>
                <a:cubicBezTo>
                  <a:pt x="653" y="542"/>
                  <a:pt x="653" y="528"/>
                  <a:pt x="696" y="518"/>
                </a:cubicBezTo>
                <a:cubicBezTo>
                  <a:pt x="730" y="484"/>
                  <a:pt x="771" y="460"/>
                  <a:pt x="806" y="427"/>
                </a:cubicBezTo>
                <a:cubicBezTo>
                  <a:pt x="820" y="384"/>
                  <a:pt x="838" y="392"/>
                  <a:pt x="879" y="372"/>
                </a:cubicBezTo>
                <a:cubicBezTo>
                  <a:pt x="921" y="328"/>
                  <a:pt x="895" y="351"/>
                  <a:pt x="961" y="308"/>
                </a:cubicBezTo>
                <a:cubicBezTo>
                  <a:pt x="988" y="290"/>
                  <a:pt x="1007" y="262"/>
                  <a:pt x="1034" y="244"/>
                </a:cubicBezTo>
                <a:cubicBezTo>
                  <a:pt x="1054" y="213"/>
                  <a:pt x="1063" y="201"/>
                  <a:pt x="1098" y="189"/>
                </a:cubicBezTo>
                <a:cubicBezTo>
                  <a:pt x="1190" y="51"/>
                  <a:pt x="1450" y="48"/>
                  <a:pt x="1592" y="34"/>
                </a:cubicBezTo>
                <a:cubicBezTo>
                  <a:pt x="1748" y="0"/>
                  <a:pt x="1910" y="19"/>
                  <a:pt x="2067" y="24"/>
                </a:cubicBezTo>
                <a:cubicBezTo>
                  <a:pt x="2113" y="28"/>
                  <a:pt x="2171" y="11"/>
                  <a:pt x="2204" y="43"/>
                </a:cubicBezTo>
                <a:cubicBezTo>
                  <a:pt x="2240" y="78"/>
                  <a:pt x="2197" y="119"/>
                  <a:pt x="2268" y="143"/>
                </a:cubicBezTo>
                <a:cubicBezTo>
                  <a:pt x="2274" y="160"/>
                  <a:pt x="2287" y="263"/>
                  <a:pt x="2287" y="189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27213" y="3203575"/>
            <a:ext cx="1152525" cy="1225550"/>
            <a:chOff x="930" y="2069"/>
            <a:chExt cx="2086" cy="2087"/>
          </a:xfrm>
        </p:grpSpPr>
        <p:sp>
          <p:nvSpPr>
            <p:cNvPr id="18496" name="Oval 9"/>
            <p:cNvSpPr>
              <a:spLocks noChangeArrowheads="1"/>
            </p:cNvSpPr>
            <p:nvPr/>
          </p:nvSpPr>
          <p:spPr bwMode="auto">
            <a:xfrm>
              <a:off x="1519" y="2659"/>
              <a:ext cx="907" cy="907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930" y="2069"/>
              <a:ext cx="2086" cy="2087"/>
              <a:chOff x="930" y="2069"/>
              <a:chExt cx="2086" cy="2087"/>
            </a:xfrm>
          </p:grpSpPr>
          <p:sp>
            <p:nvSpPr>
              <p:cNvPr id="18498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55" y="2886"/>
                <a:ext cx="576" cy="4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VIH</a:t>
                </a:r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 rot="5400000">
                <a:off x="1678" y="2228"/>
                <a:ext cx="590" cy="272"/>
                <a:chOff x="612" y="2614"/>
                <a:chExt cx="590" cy="272"/>
              </a:xfrm>
            </p:grpSpPr>
            <p:sp>
              <p:nvSpPr>
                <p:cNvPr id="18521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22" name="Oval 14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 rot="-5400000">
                <a:off x="1678" y="3725"/>
                <a:ext cx="590" cy="272"/>
                <a:chOff x="612" y="2614"/>
                <a:chExt cx="590" cy="272"/>
              </a:xfrm>
            </p:grpSpPr>
            <p:sp>
              <p:nvSpPr>
                <p:cNvPr id="18519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20" name="Oval 17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 rot="2181995">
                <a:off x="1066" y="2523"/>
                <a:ext cx="590" cy="272"/>
                <a:chOff x="612" y="2614"/>
                <a:chExt cx="590" cy="272"/>
              </a:xfrm>
            </p:grpSpPr>
            <p:sp>
              <p:nvSpPr>
                <p:cNvPr id="18517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18" name="Oval 20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 rot="-1853502">
                <a:off x="1066" y="3430"/>
                <a:ext cx="590" cy="272"/>
                <a:chOff x="612" y="2614"/>
                <a:chExt cx="590" cy="272"/>
              </a:xfrm>
            </p:grpSpPr>
            <p:sp>
              <p:nvSpPr>
                <p:cNvPr id="18515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16" name="Oval 23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930" y="2976"/>
                <a:ext cx="590" cy="272"/>
                <a:chOff x="612" y="2614"/>
                <a:chExt cx="590" cy="272"/>
              </a:xfrm>
            </p:grpSpPr>
            <p:sp>
              <p:nvSpPr>
                <p:cNvPr id="18513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14" name="Oval 26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" name="Group 27"/>
              <p:cNvGrpSpPr>
                <a:grpSpLocks/>
              </p:cNvGrpSpPr>
              <p:nvPr/>
            </p:nvGrpSpPr>
            <p:grpSpPr bwMode="auto">
              <a:xfrm rot="10800000">
                <a:off x="2426" y="2976"/>
                <a:ext cx="590" cy="272"/>
                <a:chOff x="612" y="2614"/>
                <a:chExt cx="590" cy="272"/>
              </a:xfrm>
            </p:grpSpPr>
            <p:sp>
              <p:nvSpPr>
                <p:cNvPr id="18511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12" name="Oval 29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 rot="-8350226">
                <a:off x="2245" y="3475"/>
                <a:ext cx="590" cy="272"/>
                <a:chOff x="612" y="2614"/>
                <a:chExt cx="590" cy="272"/>
              </a:xfrm>
            </p:grpSpPr>
            <p:sp>
              <p:nvSpPr>
                <p:cNvPr id="18509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10" name="Oval 32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1" name="Group 33"/>
              <p:cNvGrpSpPr>
                <a:grpSpLocks/>
              </p:cNvGrpSpPr>
              <p:nvPr/>
            </p:nvGrpSpPr>
            <p:grpSpPr bwMode="auto">
              <a:xfrm rot="8082002">
                <a:off x="2222" y="2455"/>
                <a:ext cx="590" cy="272"/>
                <a:chOff x="612" y="2614"/>
                <a:chExt cx="590" cy="272"/>
              </a:xfrm>
            </p:grpSpPr>
            <p:sp>
              <p:nvSpPr>
                <p:cNvPr id="18507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2750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508" name="Oval 35"/>
                <p:cNvSpPr>
                  <a:spLocks noChangeArrowheads="1"/>
                </p:cNvSpPr>
                <p:nvPr/>
              </p:nvSpPr>
              <p:spPr bwMode="auto">
                <a:xfrm>
                  <a:off x="612" y="2614"/>
                  <a:ext cx="272" cy="272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18439" name="Oval 36"/>
          <p:cNvSpPr>
            <a:spLocks noChangeArrowheads="1"/>
          </p:cNvSpPr>
          <p:nvPr/>
        </p:nvSpPr>
        <p:spPr bwMode="auto">
          <a:xfrm>
            <a:off x="3279775" y="2605088"/>
            <a:ext cx="2025650" cy="1709737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0" name="WordArt 37"/>
          <p:cNvSpPr>
            <a:spLocks noChangeArrowheads="1" noChangeShapeType="1" noTextEdit="1"/>
          </p:cNvSpPr>
          <p:nvPr/>
        </p:nvSpPr>
        <p:spPr bwMode="auto">
          <a:xfrm>
            <a:off x="3370263" y="3098800"/>
            <a:ext cx="1763712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750"/>
              </a:avLst>
            </a:prstTxWarp>
          </a:bodyPr>
          <a:lstStyle/>
          <a:p>
            <a:pPr algn="ctr"/>
            <a:r>
              <a:rPr lang="fr-FR" sz="2400" i="1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MACROPHAGE</a:t>
            </a: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 rot="5400000">
            <a:off x="4608513" y="2087563"/>
            <a:ext cx="346075" cy="149225"/>
            <a:chOff x="612" y="2614"/>
            <a:chExt cx="590" cy="272"/>
          </a:xfrm>
        </p:grpSpPr>
        <p:sp>
          <p:nvSpPr>
            <p:cNvPr id="18494" name="Line 39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95" name="Oval 40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3" name="Group 41"/>
          <p:cNvGrpSpPr>
            <a:grpSpLocks/>
          </p:cNvGrpSpPr>
          <p:nvPr/>
        </p:nvGrpSpPr>
        <p:grpSpPr bwMode="auto">
          <a:xfrm rot="-5400000">
            <a:off x="3213100" y="5372100"/>
            <a:ext cx="346075" cy="149225"/>
            <a:chOff x="612" y="2614"/>
            <a:chExt cx="590" cy="272"/>
          </a:xfrm>
        </p:grpSpPr>
        <p:sp>
          <p:nvSpPr>
            <p:cNvPr id="18492" name="Line 42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93" name="Oval 43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 rot="2181995">
            <a:off x="657225" y="2663825"/>
            <a:ext cx="327025" cy="160338"/>
            <a:chOff x="612" y="2614"/>
            <a:chExt cx="590" cy="272"/>
          </a:xfrm>
        </p:grpSpPr>
        <p:sp>
          <p:nvSpPr>
            <p:cNvPr id="18490" name="Line 45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91" name="Oval 46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5" name="Group 47"/>
          <p:cNvGrpSpPr>
            <a:grpSpLocks/>
          </p:cNvGrpSpPr>
          <p:nvPr/>
        </p:nvGrpSpPr>
        <p:grpSpPr bwMode="auto">
          <a:xfrm rot="-1853502">
            <a:off x="657225" y="4824413"/>
            <a:ext cx="327025" cy="160337"/>
            <a:chOff x="612" y="2614"/>
            <a:chExt cx="590" cy="272"/>
          </a:xfrm>
        </p:grpSpPr>
        <p:sp>
          <p:nvSpPr>
            <p:cNvPr id="18488" name="Line 48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89" name="Oval 49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385763" y="4103688"/>
            <a:ext cx="325437" cy="158750"/>
            <a:chOff x="612" y="2614"/>
            <a:chExt cx="590" cy="272"/>
          </a:xfrm>
        </p:grpSpPr>
        <p:sp>
          <p:nvSpPr>
            <p:cNvPr id="18486" name="Line 51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87" name="Oval 52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7" name="Group 53"/>
          <p:cNvGrpSpPr>
            <a:grpSpLocks/>
          </p:cNvGrpSpPr>
          <p:nvPr/>
        </p:nvGrpSpPr>
        <p:grpSpPr bwMode="auto">
          <a:xfrm rot="10800000">
            <a:off x="6102350" y="3519488"/>
            <a:ext cx="325438" cy="158750"/>
            <a:chOff x="612" y="2614"/>
            <a:chExt cx="590" cy="272"/>
          </a:xfrm>
        </p:grpSpPr>
        <p:sp>
          <p:nvSpPr>
            <p:cNvPr id="18484" name="Line 54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85" name="Oval 55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8" name="Group 56"/>
          <p:cNvGrpSpPr>
            <a:grpSpLocks/>
          </p:cNvGrpSpPr>
          <p:nvPr/>
        </p:nvGrpSpPr>
        <p:grpSpPr bwMode="auto">
          <a:xfrm rot="-8350226">
            <a:off x="5292725" y="4464050"/>
            <a:ext cx="325438" cy="160338"/>
            <a:chOff x="612" y="2614"/>
            <a:chExt cx="590" cy="272"/>
          </a:xfrm>
        </p:grpSpPr>
        <p:sp>
          <p:nvSpPr>
            <p:cNvPr id="18482" name="Line 57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83" name="Oval 58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9" name="Group 59"/>
          <p:cNvGrpSpPr>
            <a:grpSpLocks/>
          </p:cNvGrpSpPr>
          <p:nvPr/>
        </p:nvGrpSpPr>
        <p:grpSpPr bwMode="auto">
          <a:xfrm rot="8082002">
            <a:off x="5779294" y="2266156"/>
            <a:ext cx="346075" cy="150813"/>
            <a:chOff x="612" y="2614"/>
            <a:chExt cx="590" cy="272"/>
          </a:xfrm>
        </p:grpSpPr>
        <p:sp>
          <p:nvSpPr>
            <p:cNvPr id="18480" name="Line 60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81" name="Oval 61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449" name="Text Box 62"/>
          <p:cNvSpPr txBox="1">
            <a:spLocks noChangeArrowheads="1"/>
          </p:cNvSpPr>
          <p:nvPr/>
        </p:nvSpPr>
        <p:spPr bwMode="auto">
          <a:xfrm>
            <a:off x="206375" y="503238"/>
            <a:ext cx="8054975" cy="6413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Des protéines antigéniques sont ensuite exposées à la surface du macrophage où elles sont reconnues par les LT4.</a:t>
            </a:r>
          </a:p>
        </p:txBody>
      </p:sp>
      <p:grpSp>
        <p:nvGrpSpPr>
          <p:cNvPr id="20" name="Group 93"/>
          <p:cNvGrpSpPr>
            <a:grpSpLocks/>
          </p:cNvGrpSpPr>
          <p:nvPr/>
        </p:nvGrpSpPr>
        <p:grpSpPr bwMode="auto">
          <a:xfrm>
            <a:off x="6686550" y="4554538"/>
            <a:ext cx="2384425" cy="2259012"/>
            <a:chOff x="4212" y="2869"/>
            <a:chExt cx="1502" cy="1423"/>
          </a:xfrm>
        </p:grpSpPr>
        <p:sp>
          <p:nvSpPr>
            <p:cNvPr id="18451" name="Oval 64"/>
            <p:cNvSpPr>
              <a:spLocks noChangeArrowheads="1"/>
            </p:cNvSpPr>
            <p:nvPr/>
          </p:nvSpPr>
          <p:spPr bwMode="auto">
            <a:xfrm>
              <a:off x="4524" y="3152"/>
              <a:ext cx="871" cy="819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1" name="Group 92"/>
            <p:cNvGrpSpPr>
              <a:grpSpLocks/>
            </p:cNvGrpSpPr>
            <p:nvPr/>
          </p:nvGrpSpPr>
          <p:grpSpPr bwMode="auto">
            <a:xfrm>
              <a:off x="4212" y="2869"/>
              <a:ext cx="1502" cy="1423"/>
              <a:chOff x="3674" y="2415"/>
              <a:chExt cx="1502" cy="1423"/>
            </a:xfrm>
          </p:grpSpPr>
          <p:grpSp>
            <p:nvGrpSpPr>
              <p:cNvPr id="22" name="Group 91"/>
              <p:cNvGrpSpPr>
                <a:grpSpLocks/>
              </p:cNvGrpSpPr>
              <p:nvPr/>
            </p:nvGrpSpPr>
            <p:grpSpPr bwMode="auto">
              <a:xfrm>
                <a:off x="4047" y="2779"/>
                <a:ext cx="728" cy="673"/>
                <a:chOff x="4047" y="2779"/>
                <a:chExt cx="728" cy="673"/>
              </a:xfrm>
            </p:grpSpPr>
            <p:sp>
              <p:nvSpPr>
                <p:cNvPr id="18478" name="Oval 65"/>
                <p:cNvSpPr>
                  <a:spLocks noChangeArrowheads="1"/>
                </p:cNvSpPr>
                <p:nvPr/>
              </p:nvSpPr>
              <p:spPr bwMode="auto">
                <a:xfrm>
                  <a:off x="4047" y="2779"/>
                  <a:ext cx="728" cy="673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479" name="WordArt 6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241" y="2925"/>
                  <a:ext cx="372" cy="261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fr-FR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LT4</a:t>
                  </a:r>
                </a:p>
              </p:txBody>
            </p:sp>
          </p:grpSp>
          <p:grpSp>
            <p:nvGrpSpPr>
              <p:cNvPr id="23" name="Group 67"/>
              <p:cNvGrpSpPr>
                <a:grpSpLocks/>
              </p:cNvGrpSpPr>
              <p:nvPr/>
            </p:nvGrpSpPr>
            <p:grpSpPr bwMode="auto">
              <a:xfrm rot="-3090300">
                <a:off x="4186" y="2418"/>
                <a:ext cx="264" cy="258"/>
                <a:chOff x="1774" y="2258"/>
                <a:chExt cx="412" cy="411"/>
              </a:xfrm>
            </p:grpSpPr>
            <p:sp>
              <p:nvSpPr>
                <p:cNvPr id="18476" name="Line 68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77" name="AutoShape 69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4" name="Group 70"/>
              <p:cNvGrpSpPr>
                <a:grpSpLocks/>
              </p:cNvGrpSpPr>
              <p:nvPr/>
            </p:nvGrpSpPr>
            <p:grpSpPr bwMode="auto">
              <a:xfrm rot="-5400000">
                <a:off x="3831" y="2582"/>
                <a:ext cx="264" cy="258"/>
                <a:chOff x="1774" y="2258"/>
                <a:chExt cx="412" cy="411"/>
              </a:xfrm>
            </p:grpSpPr>
            <p:sp>
              <p:nvSpPr>
                <p:cNvPr id="18474" name="Line 71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75" name="AutoShape 72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5" name="Group 73"/>
              <p:cNvGrpSpPr>
                <a:grpSpLocks/>
              </p:cNvGrpSpPr>
              <p:nvPr/>
            </p:nvGrpSpPr>
            <p:grpSpPr bwMode="auto">
              <a:xfrm rot="-8566023">
                <a:off x="3674" y="3052"/>
                <a:ext cx="258" cy="264"/>
                <a:chOff x="1774" y="2258"/>
                <a:chExt cx="412" cy="411"/>
              </a:xfrm>
            </p:grpSpPr>
            <p:sp>
              <p:nvSpPr>
                <p:cNvPr id="18472" name="Line 74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73" name="AutoShape 75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6" name="Group 76"/>
              <p:cNvGrpSpPr>
                <a:grpSpLocks/>
              </p:cNvGrpSpPr>
              <p:nvPr/>
            </p:nvGrpSpPr>
            <p:grpSpPr bwMode="auto">
              <a:xfrm rot="10659937">
                <a:off x="3905" y="3452"/>
                <a:ext cx="259" cy="264"/>
                <a:chOff x="1774" y="2258"/>
                <a:chExt cx="412" cy="411"/>
              </a:xfrm>
            </p:grpSpPr>
            <p:sp>
              <p:nvSpPr>
                <p:cNvPr id="18470" name="Line 77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71" name="AutoShape 78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7" name="Group 79"/>
              <p:cNvGrpSpPr>
                <a:grpSpLocks/>
              </p:cNvGrpSpPr>
              <p:nvPr/>
            </p:nvGrpSpPr>
            <p:grpSpPr bwMode="auto">
              <a:xfrm rot="4605624">
                <a:off x="4809" y="3310"/>
                <a:ext cx="264" cy="257"/>
                <a:chOff x="1774" y="2258"/>
                <a:chExt cx="412" cy="411"/>
              </a:xfrm>
            </p:grpSpPr>
            <p:sp>
              <p:nvSpPr>
                <p:cNvPr id="18468" name="Line 80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69" name="AutoShape 81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8" name="Group 82"/>
              <p:cNvGrpSpPr>
                <a:grpSpLocks/>
              </p:cNvGrpSpPr>
              <p:nvPr/>
            </p:nvGrpSpPr>
            <p:grpSpPr bwMode="auto">
              <a:xfrm rot="7192237">
                <a:off x="4435" y="3577"/>
                <a:ext cx="264" cy="258"/>
                <a:chOff x="1774" y="2258"/>
                <a:chExt cx="412" cy="411"/>
              </a:xfrm>
            </p:grpSpPr>
            <p:sp>
              <p:nvSpPr>
                <p:cNvPr id="18466" name="Line 83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67" name="AutoShape 84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9" name="Group 85"/>
              <p:cNvGrpSpPr>
                <a:grpSpLocks/>
              </p:cNvGrpSpPr>
              <p:nvPr/>
            </p:nvGrpSpPr>
            <p:grpSpPr bwMode="auto">
              <a:xfrm rot="2794161">
                <a:off x="4914" y="2965"/>
                <a:ext cx="265" cy="258"/>
                <a:chOff x="1774" y="2258"/>
                <a:chExt cx="412" cy="411"/>
              </a:xfrm>
            </p:grpSpPr>
            <p:sp>
              <p:nvSpPr>
                <p:cNvPr id="18464" name="Line 86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65" name="AutoShape 87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0" name="Group 88"/>
              <p:cNvGrpSpPr>
                <a:grpSpLocks/>
              </p:cNvGrpSpPr>
              <p:nvPr/>
            </p:nvGrpSpPr>
            <p:grpSpPr bwMode="auto">
              <a:xfrm>
                <a:off x="4705" y="2543"/>
                <a:ext cx="258" cy="264"/>
                <a:chOff x="1774" y="2258"/>
                <a:chExt cx="412" cy="411"/>
              </a:xfrm>
            </p:grpSpPr>
            <p:sp>
              <p:nvSpPr>
                <p:cNvPr id="18462" name="Line 89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63" name="AutoShape 90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 advTm="6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6.24277E-6 C -0.01249 -0.01111 -0.02656 -0.02521 -0.04114 -0.03168 C -0.04704 -0.04348 -0.05451 -0.05527 -0.0618 -0.06567 C -0.06562 -0.08093 -0.06406 -0.074 -0.06666 -0.08671 C -0.06597 -0.09596 -0.06718 -0.10637 -0.06336 -0.11423 C -0.06215 -0.11677 -0.06006 -0.11816 -0.05868 -0.12047 C -0.0552 -0.12648 -0.05399 -0.1355 -0.04913 -0.13966 C -0.04131 -0.1466 -0.0368 -0.15608 -0.03003 -0.16486 C -0.02586 -0.17041 -0.02482 -0.17827 -0.02048 -0.18405 C -0.01649 -0.21527 -0.0144 -0.25712 -0.02847 -0.28533 C -0.02968 -0.29064 -0.03524 -0.30706 -0.03802 -0.31076 C -0.04583 -0.32116 -0.04045 -0.30914 -0.04444 -0.31931 " pathEditMode="relative" ptsTypes="fffffffffff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61950" y="56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3100388" y="2425700"/>
            <a:ext cx="2025650" cy="1709738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3190875" y="2919413"/>
            <a:ext cx="1763713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750"/>
              </a:avLst>
            </a:prstTxWarp>
          </a:bodyPr>
          <a:lstStyle/>
          <a:p>
            <a:pPr algn="ctr"/>
            <a:r>
              <a:rPr lang="fr-FR" sz="2400" i="1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MACROPHAGE</a:t>
            </a:r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657225" y="1808163"/>
            <a:ext cx="5516563" cy="3609975"/>
          </a:xfrm>
          <a:custGeom>
            <a:avLst/>
            <a:gdLst>
              <a:gd name="T0" fmla="*/ 2287 w 3475"/>
              <a:gd name="T1" fmla="*/ 189 h 2274"/>
              <a:gd name="T2" fmla="*/ 2332 w 3475"/>
              <a:gd name="T3" fmla="*/ 226 h 2274"/>
              <a:gd name="T4" fmla="*/ 3073 w 3475"/>
              <a:gd name="T5" fmla="*/ 326 h 2274"/>
              <a:gd name="T6" fmla="*/ 3183 w 3475"/>
              <a:gd name="T7" fmla="*/ 363 h 2274"/>
              <a:gd name="T8" fmla="*/ 3265 w 3475"/>
              <a:gd name="T9" fmla="*/ 418 h 2274"/>
              <a:gd name="T10" fmla="*/ 3320 w 3475"/>
              <a:gd name="T11" fmla="*/ 527 h 2274"/>
              <a:gd name="T12" fmla="*/ 3375 w 3475"/>
              <a:gd name="T13" fmla="*/ 747 h 2274"/>
              <a:gd name="T14" fmla="*/ 3430 w 3475"/>
              <a:gd name="T15" fmla="*/ 884 h 2274"/>
              <a:gd name="T16" fmla="*/ 3448 w 3475"/>
              <a:gd name="T17" fmla="*/ 939 h 2274"/>
              <a:gd name="T18" fmla="*/ 3411 w 3475"/>
              <a:gd name="T19" fmla="*/ 1195 h 2274"/>
              <a:gd name="T20" fmla="*/ 3366 w 3475"/>
              <a:gd name="T21" fmla="*/ 1277 h 2274"/>
              <a:gd name="T22" fmla="*/ 3347 w 3475"/>
              <a:gd name="T23" fmla="*/ 1304 h 2274"/>
              <a:gd name="T24" fmla="*/ 3265 w 3475"/>
              <a:gd name="T25" fmla="*/ 1396 h 2274"/>
              <a:gd name="T26" fmla="*/ 3219 w 3475"/>
              <a:gd name="T27" fmla="*/ 1442 h 2274"/>
              <a:gd name="T28" fmla="*/ 3192 w 3475"/>
              <a:gd name="T29" fmla="*/ 1451 h 2274"/>
              <a:gd name="T30" fmla="*/ 3137 w 3475"/>
              <a:gd name="T31" fmla="*/ 1487 h 2274"/>
              <a:gd name="T32" fmla="*/ 3119 w 3475"/>
              <a:gd name="T33" fmla="*/ 1506 h 2274"/>
              <a:gd name="T34" fmla="*/ 3036 w 3475"/>
              <a:gd name="T35" fmla="*/ 1560 h 2274"/>
              <a:gd name="T36" fmla="*/ 2982 w 3475"/>
              <a:gd name="T37" fmla="*/ 1597 h 2274"/>
              <a:gd name="T38" fmla="*/ 2945 w 3475"/>
              <a:gd name="T39" fmla="*/ 1679 h 2274"/>
              <a:gd name="T40" fmla="*/ 2908 w 3475"/>
              <a:gd name="T41" fmla="*/ 1734 h 2274"/>
              <a:gd name="T42" fmla="*/ 2808 w 3475"/>
              <a:gd name="T43" fmla="*/ 1844 h 2274"/>
              <a:gd name="T44" fmla="*/ 2762 w 3475"/>
              <a:gd name="T45" fmla="*/ 1890 h 2274"/>
              <a:gd name="T46" fmla="*/ 2726 w 3475"/>
              <a:gd name="T47" fmla="*/ 1972 h 2274"/>
              <a:gd name="T48" fmla="*/ 2716 w 3475"/>
              <a:gd name="T49" fmla="*/ 2200 h 2274"/>
              <a:gd name="T50" fmla="*/ 2616 w 3475"/>
              <a:gd name="T51" fmla="*/ 2264 h 2274"/>
              <a:gd name="T52" fmla="*/ 2588 w 3475"/>
              <a:gd name="T53" fmla="*/ 2274 h 2274"/>
              <a:gd name="T54" fmla="*/ 2241 w 3475"/>
              <a:gd name="T55" fmla="*/ 2264 h 2274"/>
              <a:gd name="T56" fmla="*/ 2049 w 3475"/>
              <a:gd name="T57" fmla="*/ 2219 h 2274"/>
              <a:gd name="T58" fmla="*/ 1747 w 3475"/>
              <a:gd name="T59" fmla="*/ 2182 h 2274"/>
              <a:gd name="T60" fmla="*/ 979 w 3475"/>
              <a:gd name="T61" fmla="*/ 2173 h 2274"/>
              <a:gd name="T62" fmla="*/ 760 w 3475"/>
              <a:gd name="T63" fmla="*/ 2164 h 2274"/>
              <a:gd name="T64" fmla="*/ 650 w 3475"/>
              <a:gd name="T65" fmla="*/ 2146 h 2274"/>
              <a:gd name="T66" fmla="*/ 559 w 3475"/>
              <a:gd name="T67" fmla="*/ 2127 h 2274"/>
              <a:gd name="T68" fmla="*/ 403 w 3475"/>
              <a:gd name="T69" fmla="*/ 2091 h 2274"/>
              <a:gd name="T70" fmla="*/ 303 w 3475"/>
              <a:gd name="T71" fmla="*/ 2027 h 2274"/>
              <a:gd name="T72" fmla="*/ 248 w 3475"/>
              <a:gd name="T73" fmla="*/ 1990 h 2274"/>
              <a:gd name="T74" fmla="*/ 230 w 3475"/>
              <a:gd name="T75" fmla="*/ 1954 h 2274"/>
              <a:gd name="T76" fmla="*/ 211 w 3475"/>
              <a:gd name="T77" fmla="*/ 1926 h 2274"/>
              <a:gd name="T78" fmla="*/ 175 w 3475"/>
              <a:gd name="T79" fmla="*/ 1826 h 2274"/>
              <a:gd name="T80" fmla="*/ 138 w 3475"/>
              <a:gd name="T81" fmla="*/ 1771 h 2274"/>
              <a:gd name="T82" fmla="*/ 92 w 3475"/>
              <a:gd name="T83" fmla="*/ 1679 h 2274"/>
              <a:gd name="T84" fmla="*/ 56 w 3475"/>
              <a:gd name="T85" fmla="*/ 1579 h 2274"/>
              <a:gd name="T86" fmla="*/ 138 w 3475"/>
              <a:gd name="T87" fmla="*/ 875 h 2274"/>
              <a:gd name="T88" fmla="*/ 166 w 3475"/>
              <a:gd name="T89" fmla="*/ 701 h 2274"/>
              <a:gd name="T90" fmla="*/ 614 w 3475"/>
              <a:gd name="T91" fmla="*/ 555 h 2274"/>
              <a:gd name="T92" fmla="*/ 696 w 3475"/>
              <a:gd name="T93" fmla="*/ 518 h 2274"/>
              <a:gd name="T94" fmla="*/ 806 w 3475"/>
              <a:gd name="T95" fmla="*/ 427 h 2274"/>
              <a:gd name="T96" fmla="*/ 879 w 3475"/>
              <a:gd name="T97" fmla="*/ 372 h 2274"/>
              <a:gd name="T98" fmla="*/ 961 w 3475"/>
              <a:gd name="T99" fmla="*/ 308 h 2274"/>
              <a:gd name="T100" fmla="*/ 1034 w 3475"/>
              <a:gd name="T101" fmla="*/ 244 h 2274"/>
              <a:gd name="T102" fmla="*/ 1098 w 3475"/>
              <a:gd name="T103" fmla="*/ 189 h 2274"/>
              <a:gd name="T104" fmla="*/ 1592 w 3475"/>
              <a:gd name="T105" fmla="*/ 34 h 2274"/>
              <a:gd name="T106" fmla="*/ 2067 w 3475"/>
              <a:gd name="T107" fmla="*/ 24 h 2274"/>
              <a:gd name="T108" fmla="*/ 2204 w 3475"/>
              <a:gd name="T109" fmla="*/ 43 h 2274"/>
              <a:gd name="T110" fmla="*/ 2268 w 3475"/>
              <a:gd name="T111" fmla="*/ 143 h 2274"/>
              <a:gd name="T112" fmla="*/ 2287 w 3475"/>
              <a:gd name="T113" fmla="*/ 189 h 227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75"/>
              <a:gd name="T172" fmla="*/ 0 h 2274"/>
              <a:gd name="T173" fmla="*/ 3475 w 3475"/>
              <a:gd name="T174" fmla="*/ 2274 h 227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75" h="2274">
                <a:moveTo>
                  <a:pt x="2287" y="189"/>
                </a:moveTo>
                <a:cubicBezTo>
                  <a:pt x="2334" y="260"/>
                  <a:pt x="2274" y="180"/>
                  <a:pt x="2332" y="226"/>
                </a:cubicBezTo>
                <a:cubicBezTo>
                  <a:pt x="2586" y="424"/>
                  <a:pt x="2490" y="317"/>
                  <a:pt x="3073" y="326"/>
                </a:cubicBezTo>
                <a:cubicBezTo>
                  <a:pt x="3111" y="335"/>
                  <a:pt x="3146" y="351"/>
                  <a:pt x="3183" y="363"/>
                </a:cubicBezTo>
                <a:cubicBezTo>
                  <a:pt x="3212" y="383"/>
                  <a:pt x="3232" y="406"/>
                  <a:pt x="3265" y="418"/>
                </a:cubicBezTo>
                <a:cubicBezTo>
                  <a:pt x="3288" y="453"/>
                  <a:pt x="3297" y="492"/>
                  <a:pt x="3320" y="527"/>
                </a:cubicBezTo>
                <a:cubicBezTo>
                  <a:pt x="3329" y="683"/>
                  <a:pt x="3313" y="656"/>
                  <a:pt x="3375" y="747"/>
                </a:cubicBezTo>
                <a:cubicBezTo>
                  <a:pt x="3391" y="797"/>
                  <a:pt x="3413" y="835"/>
                  <a:pt x="3430" y="884"/>
                </a:cubicBezTo>
                <a:cubicBezTo>
                  <a:pt x="3436" y="902"/>
                  <a:pt x="3448" y="939"/>
                  <a:pt x="3448" y="939"/>
                </a:cubicBezTo>
                <a:cubicBezTo>
                  <a:pt x="3445" y="1019"/>
                  <a:pt x="3475" y="1131"/>
                  <a:pt x="3411" y="1195"/>
                </a:cubicBezTo>
                <a:cubicBezTo>
                  <a:pt x="3396" y="1241"/>
                  <a:pt x="3406" y="1217"/>
                  <a:pt x="3366" y="1277"/>
                </a:cubicBezTo>
                <a:cubicBezTo>
                  <a:pt x="3360" y="1286"/>
                  <a:pt x="3347" y="1304"/>
                  <a:pt x="3347" y="1304"/>
                </a:cubicBezTo>
                <a:cubicBezTo>
                  <a:pt x="3332" y="1351"/>
                  <a:pt x="3298" y="1367"/>
                  <a:pt x="3265" y="1396"/>
                </a:cubicBezTo>
                <a:cubicBezTo>
                  <a:pt x="3249" y="1410"/>
                  <a:pt x="3234" y="1427"/>
                  <a:pt x="3219" y="1442"/>
                </a:cubicBezTo>
                <a:cubicBezTo>
                  <a:pt x="3212" y="1449"/>
                  <a:pt x="3200" y="1446"/>
                  <a:pt x="3192" y="1451"/>
                </a:cubicBezTo>
                <a:cubicBezTo>
                  <a:pt x="3173" y="1462"/>
                  <a:pt x="3152" y="1471"/>
                  <a:pt x="3137" y="1487"/>
                </a:cubicBezTo>
                <a:cubicBezTo>
                  <a:pt x="3131" y="1493"/>
                  <a:pt x="3126" y="1501"/>
                  <a:pt x="3119" y="1506"/>
                </a:cubicBezTo>
                <a:cubicBezTo>
                  <a:pt x="3091" y="1525"/>
                  <a:pt x="3063" y="1539"/>
                  <a:pt x="3036" y="1560"/>
                </a:cubicBezTo>
                <a:cubicBezTo>
                  <a:pt x="3019" y="1573"/>
                  <a:pt x="2982" y="1597"/>
                  <a:pt x="2982" y="1597"/>
                </a:cubicBezTo>
                <a:cubicBezTo>
                  <a:pt x="2972" y="1624"/>
                  <a:pt x="2959" y="1654"/>
                  <a:pt x="2945" y="1679"/>
                </a:cubicBezTo>
                <a:cubicBezTo>
                  <a:pt x="2934" y="1698"/>
                  <a:pt x="2908" y="1734"/>
                  <a:pt x="2908" y="1734"/>
                </a:cubicBezTo>
                <a:cubicBezTo>
                  <a:pt x="2890" y="1791"/>
                  <a:pt x="2850" y="1807"/>
                  <a:pt x="2808" y="1844"/>
                </a:cubicBezTo>
                <a:cubicBezTo>
                  <a:pt x="2792" y="1858"/>
                  <a:pt x="2762" y="1890"/>
                  <a:pt x="2762" y="1890"/>
                </a:cubicBezTo>
                <a:cubicBezTo>
                  <a:pt x="2752" y="1920"/>
                  <a:pt x="2736" y="1942"/>
                  <a:pt x="2726" y="1972"/>
                </a:cubicBezTo>
                <a:cubicBezTo>
                  <a:pt x="2723" y="2048"/>
                  <a:pt x="2724" y="2124"/>
                  <a:pt x="2716" y="2200"/>
                </a:cubicBezTo>
                <a:cubicBezTo>
                  <a:pt x="2711" y="2242"/>
                  <a:pt x="2642" y="2255"/>
                  <a:pt x="2616" y="2264"/>
                </a:cubicBezTo>
                <a:cubicBezTo>
                  <a:pt x="2607" y="2267"/>
                  <a:pt x="2588" y="2274"/>
                  <a:pt x="2588" y="2274"/>
                </a:cubicBezTo>
                <a:cubicBezTo>
                  <a:pt x="2472" y="2271"/>
                  <a:pt x="2356" y="2272"/>
                  <a:pt x="2241" y="2264"/>
                </a:cubicBezTo>
                <a:cubicBezTo>
                  <a:pt x="2181" y="2260"/>
                  <a:pt x="2108" y="2232"/>
                  <a:pt x="2049" y="2219"/>
                </a:cubicBezTo>
                <a:cubicBezTo>
                  <a:pt x="1953" y="2198"/>
                  <a:pt x="1845" y="2184"/>
                  <a:pt x="1747" y="2182"/>
                </a:cubicBezTo>
                <a:cubicBezTo>
                  <a:pt x="1491" y="2176"/>
                  <a:pt x="1235" y="2176"/>
                  <a:pt x="979" y="2173"/>
                </a:cubicBezTo>
                <a:cubicBezTo>
                  <a:pt x="906" y="2170"/>
                  <a:pt x="833" y="2170"/>
                  <a:pt x="760" y="2164"/>
                </a:cubicBezTo>
                <a:cubicBezTo>
                  <a:pt x="723" y="2161"/>
                  <a:pt x="650" y="2146"/>
                  <a:pt x="650" y="2146"/>
                </a:cubicBezTo>
                <a:cubicBezTo>
                  <a:pt x="596" y="2126"/>
                  <a:pt x="647" y="2143"/>
                  <a:pt x="559" y="2127"/>
                </a:cubicBezTo>
                <a:cubicBezTo>
                  <a:pt x="506" y="2118"/>
                  <a:pt x="455" y="2101"/>
                  <a:pt x="403" y="2091"/>
                </a:cubicBezTo>
                <a:cubicBezTo>
                  <a:pt x="376" y="2063"/>
                  <a:pt x="337" y="2047"/>
                  <a:pt x="303" y="2027"/>
                </a:cubicBezTo>
                <a:cubicBezTo>
                  <a:pt x="284" y="2016"/>
                  <a:pt x="248" y="1990"/>
                  <a:pt x="248" y="1990"/>
                </a:cubicBezTo>
                <a:cubicBezTo>
                  <a:pt x="242" y="1978"/>
                  <a:pt x="237" y="1966"/>
                  <a:pt x="230" y="1954"/>
                </a:cubicBezTo>
                <a:cubicBezTo>
                  <a:pt x="224" y="1944"/>
                  <a:pt x="216" y="1936"/>
                  <a:pt x="211" y="1926"/>
                </a:cubicBezTo>
                <a:cubicBezTo>
                  <a:pt x="195" y="1895"/>
                  <a:pt x="190" y="1856"/>
                  <a:pt x="175" y="1826"/>
                </a:cubicBezTo>
                <a:cubicBezTo>
                  <a:pt x="165" y="1806"/>
                  <a:pt x="138" y="1771"/>
                  <a:pt x="138" y="1771"/>
                </a:cubicBezTo>
                <a:cubicBezTo>
                  <a:pt x="127" y="1737"/>
                  <a:pt x="112" y="1709"/>
                  <a:pt x="92" y="1679"/>
                </a:cubicBezTo>
                <a:cubicBezTo>
                  <a:pt x="80" y="1644"/>
                  <a:pt x="73" y="1612"/>
                  <a:pt x="56" y="1579"/>
                </a:cubicBezTo>
                <a:cubicBezTo>
                  <a:pt x="0" y="1347"/>
                  <a:pt x="82" y="1100"/>
                  <a:pt x="138" y="875"/>
                </a:cubicBezTo>
                <a:cubicBezTo>
                  <a:pt x="143" y="830"/>
                  <a:pt x="147" y="746"/>
                  <a:pt x="166" y="701"/>
                </a:cubicBezTo>
                <a:cubicBezTo>
                  <a:pt x="235" y="535"/>
                  <a:pt x="480" y="560"/>
                  <a:pt x="614" y="555"/>
                </a:cubicBezTo>
                <a:cubicBezTo>
                  <a:pt x="653" y="542"/>
                  <a:pt x="653" y="528"/>
                  <a:pt x="696" y="518"/>
                </a:cubicBezTo>
                <a:cubicBezTo>
                  <a:pt x="730" y="484"/>
                  <a:pt x="771" y="460"/>
                  <a:pt x="806" y="427"/>
                </a:cubicBezTo>
                <a:cubicBezTo>
                  <a:pt x="820" y="384"/>
                  <a:pt x="838" y="392"/>
                  <a:pt x="879" y="372"/>
                </a:cubicBezTo>
                <a:cubicBezTo>
                  <a:pt x="921" y="328"/>
                  <a:pt x="895" y="351"/>
                  <a:pt x="961" y="308"/>
                </a:cubicBezTo>
                <a:cubicBezTo>
                  <a:pt x="988" y="290"/>
                  <a:pt x="1007" y="262"/>
                  <a:pt x="1034" y="244"/>
                </a:cubicBezTo>
                <a:cubicBezTo>
                  <a:pt x="1054" y="213"/>
                  <a:pt x="1063" y="201"/>
                  <a:pt x="1098" y="189"/>
                </a:cubicBezTo>
                <a:cubicBezTo>
                  <a:pt x="1190" y="51"/>
                  <a:pt x="1450" y="48"/>
                  <a:pt x="1592" y="34"/>
                </a:cubicBezTo>
                <a:cubicBezTo>
                  <a:pt x="1748" y="0"/>
                  <a:pt x="1910" y="19"/>
                  <a:pt x="2067" y="24"/>
                </a:cubicBezTo>
                <a:cubicBezTo>
                  <a:pt x="2113" y="28"/>
                  <a:pt x="2171" y="11"/>
                  <a:pt x="2204" y="43"/>
                </a:cubicBezTo>
                <a:cubicBezTo>
                  <a:pt x="2240" y="78"/>
                  <a:pt x="2197" y="119"/>
                  <a:pt x="2268" y="143"/>
                </a:cubicBezTo>
                <a:cubicBezTo>
                  <a:pt x="2274" y="160"/>
                  <a:pt x="2287" y="263"/>
                  <a:pt x="2287" y="189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2" name="Oval 34"/>
          <p:cNvSpPr>
            <a:spLocks noChangeArrowheads="1"/>
          </p:cNvSpPr>
          <p:nvPr/>
        </p:nvSpPr>
        <p:spPr bwMode="auto">
          <a:xfrm>
            <a:off x="3279775" y="2605088"/>
            <a:ext cx="2025650" cy="1709737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3" name="WordArt 35"/>
          <p:cNvSpPr>
            <a:spLocks noChangeArrowheads="1" noChangeShapeType="1" noTextEdit="1"/>
          </p:cNvSpPr>
          <p:nvPr/>
        </p:nvSpPr>
        <p:spPr bwMode="auto">
          <a:xfrm>
            <a:off x="3370263" y="3098800"/>
            <a:ext cx="1763712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750"/>
              </a:avLst>
            </a:prstTxWarp>
          </a:bodyPr>
          <a:lstStyle/>
          <a:p>
            <a:pPr algn="ctr"/>
            <a:r>
              <a:rPr lang="fr-FR" sz="2400" i="1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MACROPHAGE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 rot="5400000">
            <a:off x="4608513" y="2087563"/>
            <a:ext cx="346075" cy="149225"/>
            <a:chOff x="612" y="2614"/>
            <a:chExt cx="590" cy="272"/>
          </a:xfrm>
        </p:grpSpPr>
        <p:sp>
          <p:nvSpPr>
            <p:cNvPr id="19517" name="Line 37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8" name="Oval 38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 rot="-5400000">
            <a:off x="3213100" y="5372100"/>
            <a:ext cx="346075" cy="149225"/>
            <a:chOff x="612" y="2614"/>
            <a:chExt cx="590" cy="272"/>
          </a:xfrm>
        </p:grpSpPr>
        <p:sp>
          <p:nvSpPr>
            <p:cNvPr id="19515" name="Line 40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6" name="Oval 41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 rot="2181995">
            <a:off x="657225" y="2663825"/>
            <a:ext cx="327025" cy="160338"/>
            <a:chOff x="612" y="2614"/>
            <a:chExt cx="590" cy="272"/>
          </a:xfrm>
        </p:grpSpPr>
        <p:sp>
          <p:nvSpPr>
            <p:cNvPr id="19513" name="Line 43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4" name="Oval 44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 rot="-1853502">
            <a:off x="657225" y="4824413"/>
            <a:ext cx="327025" cy="160337"/>
            <a:chOff x="612" y="2614"/>
            <a:chExt cx="590" cy="272"/>
          </a:xfrm>
        </p:grpSpPr>
        <p:sp>
          <p:nvSpPr>
            <p:cNvPr id="19511" name="Line 46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2" name="Oval 47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385763" y="4103688"/>
            <a:ext cx="325437" cy="158750"/>
            <a:chOff x="612" y="2614"/>
            <a:chExt cx="590" cy="272"/>
          </a:xfrm>
        </p:grpSpPr>
        <p:sp>
          <p:nvSpPr>
            <p:cNvPr id="19509" name="Line 49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0" name="Oval 50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 rot="10800000">
            <a:off x="6102350" y="3519488"/>
            <a:ext cx="325438" cy="158750"/>
            <a:chOff x="612" y="2614"/>
            <a:chExt cx="590" cy="272"/>
          </a:xfrm>
        </p:grpSpPr>
        <p:sp>
          <p:nvSpPr>
            <p:cNvPr id="19507" name="Line 52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08" name="Oval 53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 rot="-8350226">
            <a:off x="5292725" y="4464050"/>
            <a:ext cx="325438" cy="160338"/>
            <a:chOff x="612" y="2614"/>
            <a:chExt cx="590" cy="272"/>
          </a:xfrm>
        </p:grpSpPr>
        <p:sp>
          <p:nvSpPr>
            <p:cNvPr id="19505" name="Line 55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06" name="Oval 56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9" name="Group 57"/>
          <p:cNvGrpSpPr>
            <a:grpSpLocks/>
          </p:cNvGrpSpPr>
          <p:nvPr/>
        </p:nvGrpSpPr>
        <p:grpSpPr bwMode="auto">
          <a:xfrm rot="8082002">
            <a:off x="5779294" y="2266156"/>
            <a:ext cx="346075" cy="150813"/>
            <a:chOff x="612" y="2614"/>
            <a:chExt cx="590" cy="272"/>
          </a:xfrm>
        </p:grpSpPr>
        <p:sp>
          <p:nvSpPr>
            <p:cNvPr id="19503" name="Line 58"/>
            <p:cNvSpPr>
              <a:spLocks noChangeShapeType="1"/>
            </p:cNvSpPr>
            <p:nvPr/>
          </p:nvSpPr>
          <p:spPr bwMode="auto">
            <a:xfrm flipH="1" flipV="1">
              <a:off x="839" y="2750"/>
              <a:ext cx="363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04" name="Oval 59"/>
            <p:cNvSpPr>
              <a:spLocks noChangeArrowheads="1"/>
            </p:cNvSpPr>
            <p:nvPr/>
          </p:nvSpPr>
          <p:spPr bwMode="auto">
            <a:xfrm>
              <a:off x="612" y="2614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472" name="Text Box 60"/>
          <p:cNvSpPr txBox="1">
            <a:spLocks noChangeArrowheads="1"/>
          </p:cNvSpPr>
          <p:nvPr/>
        </p:nvSpPr>
        <p:spPr bwMode="auto">
          <a:xfrm>
            <a:off x="206375" y="503238"/>
            <a:ext cx="8054975" cy="6413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Des protéines antigéniques sont ensuite exposées à la surface du macrophage où elles sont reconnues par les LT4.</a:t>
            </a:r>
          </a:p>
        </p:txBody>
      </p:sp>
      <p:grpSp>
        <p:nvGrpSpPr>
          <p:cNvPr id="10" name="Group 91"/>
          <p:cNvGrpSpPr>
            <a:grpSpLocks/>
          </p:cNvGrpSpPr>
          <p:nvPr/>
        </p:nvGrpSpPr>
        <p:grpSpPr bwMode="auto">
          <a:xfrm>
            <a:off x="6281738" y="2349500"/>
            <a:ext cx="2384425" cy="2259013"/>
            <a:chOff x="4212" y="2869"/>
            <a:chExt cx="1502" cy="1423"/>
          </a:xfrm>
        </p:grpSpPr>
        <p:sp>
          <p:nvSpPr>
            <p:cNvPr id="19474" name="Oval 92"/>
            <p:cNvSpPr>
              <a:spLocks noChangeArrowheads="1"/>
            </p:cNvSpPr>
            <p:nvPr/>
          </p:nvSpPr>
          <p:spPr bwMode="auto">
            <a:xfrm>
              <a:off x="4524" y="3152"/>
              <a:ext cx="871" cy="819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4212" y="2869"/>
              <a:ext cx="1502" cy="1423"/>
              <a:chOff x="3674" y="2415"/>
              <a:chExt cx="1502" cy="1423"/>
            </a:xfrm>
          </p:grpSpPr>
          <p:grpSp>
            <p:nvGrpSpPr>
              <p:cNvPr id="12" name="Group 94"/>
              <p:cNvGrpSpPr>
                <a:grpSpLocks/>
              </p:cNvGrpSpPr>
              <p:nvPr/>
            </p:nvGrpSpPr>
            <p:grpSpPr bwMode="auto">
              <a:xfrm>
                <a:off x="4047" y="2779"/>
                <a:ext cx="728" cy="673"/>
                <a:chOff x="4047" y="2779"/>
                <a:chExt cx="728" cy="673"/>
              </a:xfrm>
            </p:grpSpPr>
            <p:sp>
              <p:nvSpPr>
                <p:cNvPr id="19501" name="Oval 95"/>
                <p:cNvSpPr>
                  <a:spLocks noChangeArrowheads="1"/>
                </p:cNvSpPr>
                <p:nvPr/>
              </p:nvSpPr>
              <p:spPr bwMode="auto">
                <a:xfrm>
                  <a:off x="4047" y="2779"/>
                  <a:ext cx="728" cy="673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9502" name="WordArt 9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241" y="2925"/>
                  <a:ext cx="372" cy="261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fr-FR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LT4</a:t>
                  </a:r>
                </a:p>
              </p:txBody>
            </p:sp>
          </p:grpSp>
          <p:grpSp>
            <p:nvGrpSpPr>
              <p:cNvPr id="13" name="Group 97"/>
              <p:cNvGrpSpPr>
                <a:grpSpLocks/>
              </p:cNvGrpSpPr>
              <p:nvPr/>
            </p:nvGrpSpPr>
            <p:grpSpPr bwMode="auto">
              <a:xfrm rot="-3090300">
                <a:off x="4186" y="2418"/>
                <a:ext cx="264" cy="258"/>
                <a:chOff x="1774" y="2258"/>
                <a:chExt cx="412" cy="411"/>
              </a:xfrm>
            </p:grpSpPr>
            <p:sp>
              <p:nvSpPr>
                <p:cNvPr id="19499" name="Line 98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500" name="AutoShape 99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4" name="Group 100"/>
              <p:cNvGrpSpPr>
                <a:grpSpLocks/>
              </p:cNvGrpSpPr>
              <p:nvPr/>
            </p:nvGrpSpPr>
            <p:grpSpPr bwMode="auto">
              <a:xfrm rot="-5400000">
                <a:off x="3831" y="2582"/>
                <a:ext cx="264" cy="258"/>
                <a:chOff x="1774" y="2258"/>
                <a:chExt cx="412" cy="411"/>
              </a:xfrm>
            </p:grpSpPr>
            <p:sp>
              <p:nvSpPr>
                <p:cNvPr id="19497" name="Line 101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98" name="AutoShape 102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5" name="Group 103"/>
              <p:cNvGrpSpPr>
                <a:grpSpLocks/>
              </p:cNvGrpSpPr>
              <p:nvPr/>
            </p:nvGrpSpPr>
            <p:grpSpPr bwMode="auto">
              <a:xfrm rot="-8566023">
                <a:off x="3674" y="3052"/>
                <a:ext cx="258" cy="264"/>
                <a:chOff x="1774" y="2258"/>
                <a:chExt cx="412" cy="411"/>
              </a:xfrm>
            </p:grpSpPr>
            <p:sp>
              <p:nvSpPr>
                <p:cNvPr id="19495" name="Line 104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96" name="AutoShape 105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6" name="Group 106"/>
              <p:cNvGrpSpPr>
                <a:grpSpLocks/>
              </p:cNvGrpSpPr>
              <p:nvPr/>
            </p:nvGrpSpPr>
            <p:grpSpPr bwMode="auto">
              <a:xfrm rot="10659937">
                <a:off x="3905" y="3452"/>
                <a:ext cx="259" cy="264"/>
                <a:chOff x="1774" y="2258"/>
                <a:chExt cx="412" cy="411"/>
              </a:xfrm>
            </p:grpSpPr>
            <p:sp>
              <p:nvSpPr>
                <p:cNvPr id="19493" name="Line 107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94" name="AutoShape 108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7" name="Group 109"/>
              <p:cNvGrpSpPr>
                <a:grpSpLocks/>
              </p:cNvGrpSpPr>
              <p:nvPr/>
            </p:nvGrpSpPr>
            <p:grpSpPr bwMode="auto">
              <a:xfrm rot="4605624">
                <a:off x="4809" y="3310"/>
                <a:ext cx="264" cy="257"/>
                <a:chOff x="1774" y="2258"/>
                <a:chExt cx="412" cy="411"/>
              </a:xfrm>
            </p:grpSpPr>
            <p:sp>
              <p:nvSpPr>
                <p:cNvPr id="19491" name="Line 110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92" name="AutoShape 111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8" name="Group 112"/>
              <p:cNvGrpSpPr>
                <a:grpSpLocks/>
              </p:cNvGrpSpPr>
              <p:nvPr/>
            </p:nvGrpSpPr>
            <p:grpSpPr bwMode="auto">
              <a:xfrm rot="7192237">
                <a:off x="4435" y="3577"/>
                <a:ext cx="264" cy="258"/>
                <a:chOff x="1774" y="2258"/>
                <a:chExt cx="412" cy="411"/>
              </a:xfrm>
            </p:grpSpPr>
            <p:sp>
              <p:nvSpPr>
                <p:cNvPr id="19489" name="Line 113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90" name="AutoShape 114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9" name="Group 115"/>
              <p:cNvGrpSpPr>
                <a:grpSpLocks/>
              </p:cNvGrpSpPr>
              <p:nvPr/>
            </p:nvGrpSpPr>
            <p:grpSpPr bwMode="auto">
              <a:xfrm rot="2794161">
                <a:off x="4914" y="2965"/>
                <a:ext cx="265" cy="258"/>
                <a:chOff x="1774" y="2258"/>
                <a:chExt cx="412" cy="411"/>
              </a:xfrm>
            </p:grpSpPr>
            <p:sp>
              <p:nvSpPr>
                <p:cNvPr id="19487" name="Line 116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88" name="AutoShape 117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" name="Group 118"/>
              <p:cNvGrpSpPr>
                <a:grpSpLocks/>
              </p:cNvGrpSpPr>
              <p:nvPr/>
            </p:nvGrpSpPr>
            <p:grpSpPr bwMode="auto">
              <a:xfrm>
                <a:off x="4705" y="2543"/>
                <a:ext cx="258" cy="264"/>
                <a:chOff x="1774" y="2258"/>
                <a:chExt cx="412" cy="411"/>
              </a:xfrm>
            </p:grpSpPr>
            <p:sp>
              <p:nvSpPr>
                <p:cNvPr id="19485" name="Line 119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486" name="AutoShape 120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</p:spTree>
  </p:cSld>
  <p:clrMapOvr>
    <a:masterClrMapping/>
  </p:clrMapOvr>
  <p:transition advTm="1843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2573338"/>
            <a:ext cx="1441450" cy="1539875"/>
            <a:chOff x="4212" y="2869"/>
            <a:chExt cx="1502" cy="1423"/>
          </a:xfrm>
        </p:grpSpPr>
        <p:sp>
          <p:nvSpPr>
            <p:cNvPr id="20674" name="Oval 5"/>
            <p:cNvSpPr>
              <a:spLocks noChangeArrowheads="1"/>
            </p:cNvSpPr>
            <p:nvPr/>
          </p:nvSpPr>
          <p:spPr bwMode="auto">
            <a:xfrm>
              <a:off x="4524" y="3152"/>
              <a:ext cx="871" cy="819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212" y="2869"/>
              <a:ext cx="1502" cy="1423"/>
              <a:chOff x="3674" y="2415"/>
              <a:chExt cx="1502" cy="1423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047" y="2779"/>
                <a:ext cx="728" cy="673"/>
                <a:chOff x="4047" y="2779"/>
                <a:chExt cx="728" cy="673"/>
              </a:xfrm>
            </p:grpSpPr>
            <p:sp>
              <p:nvSpPr>
                <p:cNvPr id="20701" name="Oval 8"/>
                <p:cNvSpPr>
                  <a:spLocks noChangeArrowheads="1"/>
                </p:cNvSpPr>
                <p:nvPr/>
              </p:nvSpPr>
              <p:spPr bwMode="auto">
                <a:xfrm>
                  <a:off x="4047" y="2779"/>
                  <a:ext cx="728" cy="673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702" name="WordArt 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241" y="2925"/>
                  <a:ext cx="372" cy="261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fr-FR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LT4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 rot="-3090300">
                <a:off x="4186" y="2418"/>
                <a:ext cx="264" cy="258"/>
                <a:chOff x="1774" y="2258"/>
                <a:chExt cx="412" cy="411"/>
              </a:xfrm>
            </p:grpSpPr>
            <p:sp>
              <p:nvSpPr>
                <p:cNvPr id="20699" name="Line 11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700" name="AutoShape 12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 rot="-5400000">
                <a:off x="3831" y="2582"/>
                <a:ext cx="264" cy="258"/>
                <a:chOff x="1774" y="2258"/>
                <a:chExt cx="412" cy="411"/>
              </a:xfrm>
            </p:grpSpPr>
            <p:sp>
              <p:nvSpPr>
                <p:cNvPr id="20697" name="Line 14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98" name="AutoShape 15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 rot="-8566023">
                <a:off x="3674" y="3052"/>
                <a:ext cx="258" cy="264"/>
                <a:chOff x="1774" y="2258"/>
                <a:chExt cx="412" cy="411"/>
              </a:xfrm>
            </p:grpSpPr>
            <p:sp>
              <p:nvSpPr>
                <p:cNvPr id="20695" name="Line 17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96" name="AutoShape 18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 rot="10659937">
                <a:off x="3905" y="3452"/>
                <a:ext cx="259" cy="264"/>
                <a:chOff x="1774" y="2258"/>
                <a:chExt cx="412" cy="411"/>
              </a:xfrm>
            </p:grpSpPr>
            <p:sp>
              <p:nvSpPr>
                <p:cNvPr id="20693" name="Line 20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94" name="AutoShape 21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 rot="4605624">
                <a:off x="4809" y="3310"/>
                <a:ext cx="264" cy="257"/>
                <a:chOff x="1774" y="2258"/>
                <a:chExt cx="412" cy="411"/>
              </a:xfrm>
            </p:grpSpPr>
            <p:sp>
              <p:nvSpPr>
                <p:cNvPr id="20691" name="Line 23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92" name="AutoShape 24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 rot="7192237">
                <a:off x="4435" y="3577"/>
                <a:ext cx="264" cy="258"/>
                <a:chOff x="1774" y="2258"/>
                <a:chExt cx="412" cy="411"/>
              </a:xfrm>
            </p:grpSpPr>
            <p:sp>
              <p:nvSpPr>
                <p:cNvPr id="20689" name="Line 26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90" name="AutoShape 27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 rot="2794161">
                <a:off x="4914" y="2965"/>
                <a:ext cx="265" cy="258"/>
                <a:chOff x="1774" y="2258"/>
                <a:chExt cx="412" cy="411"/>
              </a:xfrm>
            </p:grpSpPr>
            <p:sp>
              <p:nvSpPr>
                <p:cNvPr id="20687" name="Line 29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88" name="AutoShape 30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4705" y="2543"/>
                <a:ext cx="258" cy="264"/>
                <a:chOff x="1774" y="2258"/>
                <a:chExt cx="412" cy="411"/>
              </a:xfrm>
            </p:grpSpPr>
            <p:sp>
              <p:nvSpPr>
                <p:cNvPr id="20685" name="Line 32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86" name="AutoShape 33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 rot="-2051456">
            <a:off x="1962150" y="1449388"/>
            <a:ext cx="2366963" cy="3556000"/>
            <a:chOff x="1383" y="935"/>
            <a:chExt cx="1179" cy="1724"/>
          </a:xfrm>
        </p:grpSpPr>
        <p:sp>
          <p:nvSpPr>
            <p:cNvPr id="20670" name="Line 35"/>
            <p:cNvSpPr>
              <a:spLocks noChangeShapeType="1"/>
            </p:cNvSpPr>
            <p:nvPr/>
          </p:nvSpPr>
          <p:spPr bwMode="auto">
            <a:xfrm flipV="1">
              <a:off x="1383" y="935"/>
              <a:ext cx="1179" cy="54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71" name="Line 36"/>
            <p:cNvSpPr>
              <a:spLocks noChangeShapeType="1"/>
            </p:cNvSpPr>
            <p:nvPr/>
          </p:nvSpPr>
          <p:spPr bwMode="auto">
            <a:xfrm>
              <a:off x="1383" y="1480"/>
              <a:ext cx="0" cy="117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72" name="Line 37"/>
            <p:cNvSpPr>
              <a:spLocks noChangeShapeType="1"/>
            </p:cNvSpPr>
            <p:nvPr/>
          </p:nvSpPr>
          <p:spPr bwMode="auto">
            <a:xfrm>
              <a:off x="1383" y="2069"/>
              <a:ext cx="590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73" name="Line 38"/>
            <p:cNvSpPr>
              <a:spLocks noChangeShapeType="1"/>
            </p:cNvSpPr>
            <p:nvPr/>
          </p:nvSpPr>
          <p:spPr bwMode="auto">
            <a:xfrm>
              <a:off x="2064" y="1162"/>
              <a:ext cx="136" cy="49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3222625" y="3249613"/>
            <a:ext cx="1441450" cy="1539875"/>
            <a:chOff x="4212" y="2869"/>
            <a:chExt cx="1502" cy="1423"/>
          </a:xfrm>
        </p:grpSpPr>
        <p:sp>
          <p:nvSpPr>
            <p:cNvPr id="20641" name="Oval 40"/>
            <p:cNvSpPr>
              <a:spLocks noChangeArrowheads="1"/>
            </p:cNvSpPr>
            <p:nvPr/>
          </p:nvSpPr>
          <p:spPr bwMode="auto">
            <a:xfrm>
              <a:off x="4524" y="3152"/>
              <a:ext cx="871" cy="819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4212" y="2869"/>
              <a:ext cx="1502" cy="1423"/>
              <a:chOff x="3674" y="2415"/>
              <a:chExt cx="1502" cy="1423"/>
            </a:xfrm>
          </p:grpSpPr>
          <p:grpSp>
            <p:nvGrpSpPr>
              <p:cNvPr id="16" name="Group 42"/>
              <p:cNvGrpSpPr>
                <a:grpSpLocks/>
              </p:cNvGrpSpPr>
              <p:nvPr/>
            </p:nvGrpSpPr>
            <p:grpSpPr bwMode="auto">
              <a:xfrm>
                <a:off x="4047" y="2779"/>
                <a:ext cx="728" cy="673"/>
                <a:chOff x="4047" y="2779"/>
                <a:chExt cx="728" cy="673"/>
              </a:xfrm>
            </p:grpSpPr>
            <p:sp>
              <p:nvSpPr>
                <p:cNvPr id="20668" name="Oval 43"/>
                <p:cNvSpPr>
                  <a:spLocks noChangeArrowheads="1"/>
                </p:cNvSpPr>
                <p:nvPr/>
              </p:nvSpPr>
              <p:spPr bwMode="auto">
                <a:xfrm>
                  <a:off x="4047" y="2779"/>
                  <a:ext cx="728" cy="673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669" name="WordArt 4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241" y="2925"/>
                  <a:ext cx="372" cy="261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fr-FR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LT4</a:t>
                  </a:r>
                </a:p>
              </p:txBody>
            </p:sp>
          </p:grpSp>
          <p:grpSp>
            <p:nvGrpSpPr>
              <p:cNvPr id="17" name="Group 45"/>
              <p:cNvGrpSpPr>
                <a:grpSpLocks/>
              </p:cNvGrpSpPr>
              <p:nvPr/>
            </p:nvGrpSpPr>
            <p:grpSpPr bwMode="auto">
              <a:xfrm rot="-3090300">
                <a:off x="4186" y="2418"/>
                <a:ext cx="264" cy="258"/>
                <a:chOff x="1774" y="2258"/>
                <a:chExt cx="412" cy="411"/>
              </a:xfrm>
            </p:grpSpPr>
            <p:sp>
              <p:nvSpPr>
                <p:cNvPr id="20666" name="Line 46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67" name="AutoShape 47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8" name="Group 48"/>
              <p:cNvGrpSpPr>
                <a:grpSpLocks/>
              </p:cNvGrpSpPr>
              <p:nvPr/>
            </p:nvGrpSpPr>
            <p:grpSpPr bwMode="auto">
              <a:xfrm rot="-5400000">
                <a:off x="3831" y="2582"/>
                <a:ext cx="264" cy="258"/>
                <a:chOff x="1774" y="2258"/>
                <a:chExt cx="412" cy="411"/>
              </a:xfrm>
            </p:grpSpPr>
            <p:sp>
              <p:nvSpPr>
                <p:cNvPr id="20664" name="Line 49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65" name="AutoShape 50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9" name="Group 51"/>
              <p:cNvGrpSpPr>
                <a:grpSpLocks/>
              </p:cNvGrpSpPr>
              <p:nvPr/>
            </p:nvGrpSpPr>
            <p:grpSpPr bwMode="auto">
              <a:xfrm rot="-8566023">
                <a:off x="3674" y="3052"/>
                <a:ext cx="258" cy="264"/>
                <a:chOff x="1774" y="2258"/>
                <a:chExt cx="412" cy="411"/>
              </a:xfrm>
            </p:grpSpPr>
            <p:sp>
              <p:nvSpPr>
                <p:cNvPr id="20662" name="Line 52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63" name="AutoShape 53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" name="Group 54"/>
              <p:cNvGrpSpPr>
                <a:grpSpLocks/>
              </p:cNvGrpSpPr>
              <p:nvPr/>
            </p:nvGrpSpPr>
            <p:grpSpPr bwMode="auto">
              <a:xfrm rot="10659937">
                <a:off x="3905" y="3452"/>
                <a:ext cx="259" cy="264"/>
                <a:chOff x="1774" y="2258"/>
                <a:chExt cx="412" cy="411"/>
              </a:xfrm>
            </p:grpSpPr>
            <p:sp>
              <p:nvSpPr>
                <p:cNvPr id="20660" name="Line 55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61" name="AutoShape 56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 57"/>
              <p:cNvGrpSpPr>
                <a:grpSpLocks/>
              </p:cNvGrpSpPr>
              <p:nvPr/>
            </p:nvGrpSpPr>
            <p:grpSpPr bwMode="auto">
              <a:xfrm rot="4605624">
                <a:off x="4809" y="3310"/>
                <a:ext cx="264" cy="257"/>
                <a:chOff x="1774" y="2258"/>
                <a:chExt cx="412" cy="411"/>
              </a:xfrm>
            </p:grpSpPr>
            <p:sp>
              <p:nvSpPr>
                <p:cNvPr id="20658" name="Line 58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59" name="AutoShape 59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" name="Group 60"/>
              <p:cNvGrpSpPr>
                <a:grpSpLocks/>
              </p:cNvGrpSpPr>
              <p:nvPr/>
            </p:nvGrpSpPr>
            <p:grpSpPr bwMode="auto">
              <a:xfrm rot="7192237">
                <a:off x="4435" y="3577"/>
                <a:ext cx="264" cy="258"/>
                <a:chOff x="1774" y="2258"/>
                <a:chExt cx="412" cy="411"/>
              </a:xfrm>
            </p:grpSpPr>
            <p:sp>
              <p:nvSpPr>
                <p:cNvPr id="20656" name="Line 61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57" name="AutoShape 62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3" name="Group 63"/>
              <p:cNvGrpSpPr>
                <a:grpSpLocks/>
              </p:cNvGrpSpPr>
              <p:nvPr/>
            </p:nvGrpSpPr>
            <p:grpSpPr bwMode="auto">
              <a:xfrm rot="2794161">
                <a:off x="4914" y="2965"/>
                <a:ext cx="265" cy="258"/>
                <a:chOff x="1774" y="2258"/>
                <a:chExt cx="412" cy="411"/>
              </a:xfrm>
            </p:grpSpPr>
            <p:sp>
              <p:nvSpPr>
                <p:cNvPr id="20654" name="Line 64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55" name="AutoShape 65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4" name="Group 66"/>
              <p:cNvGrpSpPr>
                <a:grpSpLocks/>
              </p:cNvGrpSpPr>
              <p:nvPr/>
            </p:nvGrpSpPr>
            <p:grpSpPr bwMode="auto">
              <a:xfrm>
                <a:off x="4705" y="2543"/>
                <a:ext cx="258" cy="264"/>
                <a:chOff x="1774" y="2258"/>
                <a:chExt cx="412" cy="411"/>
              </a:xfrm>
            </p:grpSpPr>
            <p:sp>
              <p:nvSpPr>
                <p:cNvPr id="20652" name="Line 67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53" name="AutoShape 68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5" name="Group 69"/>
          <p:cNvGrpSpPr>
            <a:grpSpLocks/>
          </p:cNvGrpSpPr>
          <p:nvPr/>
        </p:nvGrpSpPr>
        <p:grpSpPr bwMode="auto">
          <a:xfrm>
            <a:off x="3267075" y="1763713"/>
            <a:ext cx="1441450" cy="1539875"/>
            <a:chOff x="4212" y="2869"/>
            <a:chExt cx="1502" cy="1423"/>
          </a:xfrm>
        </p:grpSpPr>
        <p:sp>
          <p:nvSpPr>
            <p:cNvPr id="20612" name="Oval 70"/>
            <p:cNvSpPr>
              <a:spLocks noChangeArrowheads="1"/>
            </p:cNvSpPr>
            <p:nvPr/>
          </p:nvSpPr>
          <p:spPr bwMode="auto">
            <a:xfrm>
              <a:off x="4524" y="3152"/>
              <a:ext cx="871" cy="819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6" name="Group 71"/>
            <p:cNvGrpSpPr>
              <a:grpSpLocks/>
            </p:cNvGrpSpPr>
            <p:nvPr/>
          </p:nvGrpSpPr>
          <p:grpSpPr bwMode="auto">
            <a:xfrm>
              <a:off x="4212" y="2869"/>
              <a:ext cx="1502" cy="1423"/>
              <a:chOff x="3674" y="2415"/>
              <a:chExt cx="1502" cy="1423"/>
            </a:xfrm>
          </p:grpSpPr>
          <p:grpSp>
            <p:nvGrpSpPr>
              <p:cNvPr id="27" name="Group 72"/>
              <p:cNvGrpSpPr>
                <a:grpSpLocks/>
              </p:cNvGrpSpPr>
              <p:nvPr/>
            </p:nvGrpSpPr>
            <p:grpSpPr bwMode="auto">
              <a:xfrm>
                <a:off x="4047" y="2779"/>
                <a:ext cx="728" cy="673"/>
                <a:chOff x="4047" y="2779"/>
                <a:chExt cx="728" cy="673"/>
              </a:xfrm>
            </p:grpSpPr>
            <p:sp>
              <p:nvSpPr>
                <p:cNvPr id="20639" name="Oval 73"/>
                <p:cNvSpPr>
                  <a:spLocks noChangeArrowheads="1"/>
                </p:cNvSpPr>
                <p:nvPr/>
              </p:nvSpPr>
              <p:spPr bwMode="auto">
                <a:xfrm>
                  <a:off x="4047" y="2779"/>
                  <a:ext cx="728" cy="673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640" name="WordArt 7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241" y="2925"/>
                  <a:ext cx="372" cy="261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fr-FR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LT4</a:t>
                  </a:r>
                </a:p>
              </p:txBody>
            </p:sp>
          </p:grpSp>
          <p:grpSp>
            <p:nvGrpSpPr>
              <p:cNvPr id="28" name="Group 75"/>
              <p:cNvGrpSpPr>
                <a:grpSpLocks/>
              </p:cNvGrpSpPr>
              <p:nvPr/>
            </p:nvGrpSpPr>
            <p:grpSpPr bwMode="auto">
              <a:xfrm rot="-3090300">
                <a:off x="4186" y="2418"/>
                <a:ext cx="264" cy="258"/>
                <a:chOff x="1774" y="2258"/>
                <a:chExt cx="412" cy="411"/>
              </a:xfrm>
            </p:grpSpPr>
            <p:sp>
              <p:nvSpPr>
                <p:cNvPr id="20637" name="Line 76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38" name="AutoShape 77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9" name="Group 78"/>
              <p:cNvGrpSpPr>
                <a:grpSpLocks/>
              </p:cNvGrpSpPr>
              <p:nvPr/>
            </p:nvGrpSpPr>
            <p:grpSpPr bwMode="auto">
              <a:xfrm rot="-5400000">
                <a:off x="3831" y="2582"/>
                <a:ext cx="264" cy="258"/>
                <a:chOff x="1774" y="2258"/>
                <a:chExt cx="412" cy="411"/>
              </a:xfrm>
            </p:grpSpPr>
            <p:sp>
              <p:nvSpPr>
                <p:cNvPr id="20635" name="Line 79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36" name="AutoShape 80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0" name="Group 81"/>
              <p:cNvGrpSpPr>
                <a:grpSpLocks/>
              </p:cNvGrpSpPr>
              <p:nvPr/>
            </p:nvGrpSpPr>
            <p:grpSpPr bwMode="auto">
              <a:xfrm rot="-8566023">
                <a:off x="3674" y="3052"/>
                <a:ext cx="258" cy="264"/>
                <a:chOff x="1774" y="2258"/>
                <a:chExt cx="412" cy="411"/>
              </a:xfrm>
            </p:grpSpPr>
            <p:sp>
              <p:nvSpPr>
                <p:cNvPr id="20633" name="Line 82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34" name="AutoShape 83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1" name="Group 84"/>
              <p:cNvGrpSpPr>
                <a:grpSpLocks/>
              </p:cNvGrpSpPr>
              <p:nvPr/>
            </p:nvGrpSpPr>
            <p:grpSpPr bwMode="auto">
              <a:xfrm rot="10659937">
                <a:off x="3905" y="3452"/>
                <a:ext cx="259" cy="264"/>
                <a:chOff x="1774" y="2258"/>
                <a:chExt cx="412" cy="411"/>
              </a:xfrm>
            </p:grpSpPr>
            <p:sp>
              <p:nvSpPr>
                <p:cNvPr id="20631" name="Line 85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32" name="AutoShape 86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13" name="Group 87"/>
              <p:cNvGrpSpPr>
                <a:grpSpLocks/>
              </p:cNvGrpSpPr>
              <p:nvPr/>
            </p:nvGrpSpPr>
            <p:grpSpPr bwMode="auto">
              <a:xfrm rot="4605624">
                <a:off x="4809" y="3310"/>
                <a:ext cx="264" cy="257"/>
                <a:chOff x="1774" y="2258"/>
                <a:chExt cx="412" cy="411"/>
              </a:xfrm>
            </p:grpSpPr>
            <p:sp>
              <p:nvSpPr>
                <p:cNvPr id="20629" name="Line 88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30" name="AutoShape 89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14" name="Group 90"/>
              <p:cNvGrpSpPr>
                <a:grpSpLocks/>
              </p:cNvGrpSpPr>
              <p:nvPr/>
            </p:nvGrpSpPr>
            <p:grpSpPr bwMode="auto">
              <a:xfrm rot="7192237">
                <a:off x="4435" y="3577"/>
                <a:ext cx="264" cy="258"/>
                <a:chOff x="1774" y="2258"/>
                <a:chExt cx="412" cy="411"/>
              </a:xfrm>
            </p:grpSpPr>
            <p:sp>
              <p:nvSpPr>
                <p:cNvPr id="20627" name="Line 91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28" name="AutoShape 92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15" name="Group 93"/>
              <p:cNvGrpSpPr>
                <a:grpSpLocks/>
              </p:cNvGrpSpPr>
              <p:nvPr/>
            </p:nvGrpSpPr>
            <p:grpSpPr bwMode="auto">
              <a:xfrm rot="2794161">
                <a:off x="4914" y="2965"/>
                <a:ext cx="265" cy="258"/>
                <a:chOff x="1774" y="2258"/>
                <a:chExt cx="412" cy="411"/>
              </a:xfrm>
            </p:grpSpPr>
            <p:sp>
              <p:nvSpPr>
                <p:cNvPr id="20625" name="Line 94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26" name="AutoShape 95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16" name="Group 96"/>
              <p:cNvGrpSpPr>
                <a:grpSpLocks/>
              </p:cNvGrpSpPr>
              <p:nvPr/>
            </p:nvGrpSpPr>
            <p:grpSpPr bwMode="auto">
              <a:xfrm>
                <a:off x="4705" y="2543"/>
                <a:ext cx="258" cy="264"/>
                <a:chOff x="1774" y="2258"/>
                <a:chExt cx="412" cy="411"/>
              </a:xfrm>
            </p:grpSpPr>
            <p:sp>
              <p:nvSpPr>
                <p:cNvPr id="20623" name="Line 97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24" name="AutoShape 98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0617" name="Group 99"/>
          <p:cNvGrpSpPr>
            <a:grpSpLocks/>
          </p:cNvGrpSpPr>
          <p:nvPr/>
        </p:nvGrpSpPr>
        <p:grpSpPr bwMode="auto">
          <a:xfrm>
            <a:off x="3222625" y="279400"/>
            <a:ext cx="1441450" cy="1539875"/>
            <a:chOff x="4212" y="2869"/>
            <a:chExt cx="1502" cy="1423"/>
          </a:xfrm>
        </p:grpSpPr>
        <p:sp>
          <p:nvSpPr>
            <p:cNvPr id="20583" name="Oval 100"/>
            <p:cNvSpPr>
              <a:spLocks noChangeArrowheads="1"/>
            </p:cNvSpPr>
            <p:nvPr/>
          </p:nvSpPr>
          <p:spPr bwMode="auto">
            <a:xfrm>
              <a:off x="4524" y="3152"/>
              <a:ext cx="871" cy="819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0618" name="Group 101"/>
            <p:cNvGrpSpPr>
              <a:grpSpLocks/>
            </p:cNvGrpSpPr>
            <p:nvPr/>
          </p:nvGrpSpPr>
          <p:grpSpPr bwMode="auto">
            <a:xfrm>
              <a:off x="4212" y="2869"/>
              <a:ext cx="1502" cy="1423"/>
              <a:chOff x="3674" y="2415"/>
              <a:chExt cx="1502" cy="1423"/>
            </a:xfrm>
          </p:grpSpPr>
          <p:grpSp>
            <p:nvGrpSpPr>
              <p:cNvPr id="20619" name="Group 102"/>
              <p:cNvGrpSpPr>
                <a:grpSpLocks/>
              </p:cNvGrpSpPr>
              <p:nvPr/>
            </p:nvGrpSpPr>
            <p:grpSpPr bwMode="auto">
              <a:xfrm>
                <a:off x="4047" y="2779"/>
                <a:ext cx="728" cy="673"/>
                <a:chOff x="4047" y="2779"/>
                <a:chExt cx="728" cy="673"/>
              </a:xfrm>
            </p:grpSpPr>
            <p:sp>
              <p:nvSpPr>
                <p:cNvPr id="20610" name="Oval 103"/>
                <p:cNvSpPr>
                  <a:spLocks noChangeArrowheads="1"/>
                </p:cNvSpPr>
                <p:nvPr/>
              </p:nvSpPr>
              <p:spPr bwMode="auto">
                <a:xfrm>
                  <a:off x="4047" y="2779"/>
                  <a:ext cx="728" cy="673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611" name="WordArt 10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241" y="2925"/>
                  <a:ext cx="372" cy="261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fr-FR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LT4</a:t>
                  </a:r>
                </a:p>
              </p:txBody>
            </p:sp>
          </p:grpSp>
          <p:grpSp>
            <p:nvGrpSpPr>
              <p:cNvPr id="20620" name="Group 105"/>
              <p:cNvGrpSpPr>
                <a:grpSpLocks/>
              </p:cNvGrpSpPr>
              <p:nvPr/>
            </p:nvGrpSpPr>
            <p:grpSpPr bwMode="auto">
              <a:xfrm rot="-3090300">
                <a:off x="4186" y="2418"/>
                <a:ext cx="264" cy="258"/>
                <a:chOff x="1774" y="2258"/>
                <a:chExt cx="412" cy="411"/>
              </a:xfrm>
            </p:grpSpPr>
            <p:sp>
              <p:nvSpPr>
                <p:cNvPr id="20608" name="Line 106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09" name="AutoShape 107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21" name="Group 108"/>
              <p:cNvGrpSpPr>
                <a:grpSpLocks/>
              </p:cNvGrpSpPr>
              <p:nvPr/>
            </p:nvGrpSpPr>
            <p:grpSpPr bwMode="auto">
              <a:xfrm rot="-5400000">
                <a:off x="3831" y="2582"/>
                <a:ext cx="264" cy="258"/>
                <a:chOff x="1774" y="2258"/>
                <a:chExt cx="412" cy="411"/>
              </a:xfrm>
            </p:grpSpPr>
            <p:sp>
              <p:nvSpPr>
                <p:cNvPr id="20606" name="Line 109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07" name="AutoShape 110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22" name="Group 111"/>
              <p:cNvGrpSpPr>
                <a:grpSpLocks/>
              </p:cNvGrpSpPr>
              <p:nvPr/>
            </p:nvGrpSpPr>
            <p:grpSpPr bwMode="auto">
              <a:xfrm rot="-8566023">
                <a:off x="3674" y="3052"/>
                <a:ext cx="258" cy="264"/>
                <a:chOff x="1774" y="2258"/>
                <a:chExt cx="412" cy="411"/>
              </a:xfrm>
            </p:grpSpPr>
            <p:sp>
              <p:nvSpPr>
                <p:cNvPr id="20604" name="Line 112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05" name="AutoShape 113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42" name="Group 114"/>
              <p:cNvGrpSpPr>
                <a:grpSpLocks/>
              </p:cNvGrpSpPr>
              <p:nvPr/>
            </p:nvGrpSpPr>
            <p:grpSpPr bwMode="auto">
              <a:xfrm rot="10659937">
                <a:off x="3905" y="3452"/>
                <a:ext cx="259" cy="264"/>
                <a:chOff x="1774" y="2258"/>
                <a:chExt cx="412" cy="411"/>
              </a:xfrm>
            </p:grpSpPr>
            <p:sp>
              <p:nvSpPr>
                <p:cNvPr id="20602" name="Line 115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03" name="AutoShape 116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43" name="Group 117"/>
              <p:cNvGrpSpPr>
                <a:grpSpLocks/>
              </p:cNvGrpSpPr>
              <p:nvPr/>
            </p:nvGrpSpPr>
            <p:grpSpPr bwMode="auto">
              <a:xfrm rot="4605624">
                <a:off x="4809" y="3310"/>
                <a:ext cx="264" cy="257"/>
                <a:chOff x="1774" y="2258"/>
                <a:chExt cx="412" cy="411"/>
              </a:xfrm>
            </p:grpSpPr>
            <p:sp>
              <p:nvSpPr>
                <p:cNvPr id="20600" name="Line 118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601" name="AutoShape 119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44" name="Group 120"/>
              <p:cNvGrpSpPr>
                <a:grpSpLocks/>
              </p:cNvGrpSpPr>
              <p:nvPr/>
            </p:nvGrpSpPr>
            <p:grpSpPr bwMode="auto">
              <a:xfrm rot="7192237">
                <a:off x="4435" y="3577"/>
                <a:ext cx="264" cy="258"/>
                <a:chOff x="1774" y="2258"/>
                <a:chExt cx="412" cy="411"/>
              </a:xfrm>
            </p:grpSpPr>
            <p:sp>
              <p:nvSpPr>
                <p:cNvPr id="20598" name="Line 121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99" name="AutoShape 122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45" name="Group 123"/>
              <p:cNvGrpSpPr>
                <a:grpSpLocks/>
              </p:cNvGrpSpPr>
              <p:nvPr/>
            </p:nvGrpSpPr>
            <p:grpSpPr bwMode="auto">
              <a:xfrm rot="2794161">
                <a:off x="4914" y="2965"/>
                <a:ext cx="265" cy="258"/>
                <a:chOff x="1774" y="2258"/>
                <a:chExt cx="412" cy="411"/>
              </a:xfrm>
            </p:grpSpPr>
            <p:sp>
              <p:nvSpPr>
                <p:cNvPr id="20596" name="Line 124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97" name="AutoShape 125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46" name="Group 126"/>
              <p:cNvGrpSpPr>
                <a:grpSpLocks/>
              </p:cNvGrpSpPr>
              <p:nvPr/>
            </p:nvGrpSpPr>
            <p:grpSpPr bwMode="auto">
              <a:xfrm>
                <a:off x="4705" y="2543"/>
                <a:ext cx="258" cy="264"/>
                <a:chOff x="1774" y="2258"/>
                <a:chExt cx="412" cy="411"/>
              </a:xfrm>
            </p:grpSpPr>
            <p:sp>
              <p:nvSpPr>
                <p:cNvPr id="20594" name="Line 127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95" name="AutoShape 128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0647" name="Group 129"/>
          <p:cNvGrpSpPr>
            <a:grpSpLocks/>
          </p:cNvGrpSpPr>
          <p:nvPr/>
        </p:nvGrpSpPr>
        <p:grpSpPr bwMode="auto">
          <a:xfrm>
            <a:off x="3132138" y="4868863"/>
            <a:ext cx="1441450" cy="1539875"/>
            <a:chOff x="4212" y="2869"/>
            <a:chExt cx="1502" cy="1423"/>
          </a:xfrm>
        </p:grpSpPr>
        <p:sp>
          <p:nvSpPr>
            <p:cNvPr id="20554" name="Oval 130"/>
            <p:cNvSpPr>
              <a:spLocks noChangeArrowheads="1"/>
            </p:cNvSpPr>
            <p:nvPr/>
          </p:nvSpPr>
          <p:spPr bwMode="auto">
            <a:xfrm>
              <a:off x="4524" y="3152"/>
              <a:ext cx="871" cy="819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0648" name="Group 131"/>
            <p:cNvGrpSpPr>
              <a:grpSpLocks/>
            </p:cNvGrpSpPr>
            <p:nvPr/>
          </p:nvGrpSpPr>
          <p:grpSpPr bwMode="auto">
            <a:xfrm>
              <a:off x="4212" y="2869"/>
              <a:ext cx="1502" cy="1423"/>
              <a:chOff x="3674" y="2415"/>
              <a:chExt cx="1502" cy="1423"/>
            </a:xfrm>
          </p:grpSpPr>
          <p:grpSp>
            <p:nvGrpSpPr>
              <p:cNvPr id="20649" name="Group 132"/>
              <p:cNvGrpSpPr>
                <a:grpSpLocks/>
              </p:cNvGrpSpPr>
              <p:nvPr/>
            </p:nvGrpSpPr>
            <p:grpSpPr bwMode="auto">
              <a:xfrm>
                <a:off x="4047" y="2779"/>
                <a:ext cx="728" cy="673"/>
                <a:chOff x="4047" y="2779"/>
                <a:chExt cx="728" cy="673"/>
              </a:xfrm>
            </p:grpSpPr>
            <p:sp>
              <p:nvSpPr>
                <p:cNvPr id="20581" name="Oval 133"/>
                <p:cNvSpPr>
                  <a:spLocks noChangeArrowheads="1"/>
                </p:cNvSpPr>
                <p:nvPr/>
              </p:nvSpPr>
              <p:spPr bwMode="auto">
                <a:xfrm>
                  <a:off x="4047" y="2779"/>
                  <a:ext cx="728" cy="673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582" name="WordArt 13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241" y="2925"/>
                  <a:ext cx="372" cy="261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fr-FR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LT4</a:t>
                  </a:r>
                </a:p>
              </p:txBody>
            </p:sp>
          </p:grpSp>
          <p:grpSp>
            <p:nvGrpSpPr>
              <p:cNvPr id="20650" name="Group 135"/>
              <p:cNvGrpSpPr>
                <a:grpSpLocks/>
              </p:cNvGrpSpPr>
              <p:nvPr/>
            </p:nvGrpSpPr>
            <p:grpSpPr bwMode="auto">
              <a:xfrm rot="-3090300">
                <a:off x="4186" y="2418"/>
                <a:ext cx="264" cy="258"/>
                <a:chOff x="1774" y="2258"/>
                <a:chExt cx="412" cy="411"/>
              </a:xfrm>
            </p:grpSpPr>
            <p:sp>
              <p:nvSpPr>
                <p:cNvPr id="20579" name="Line 136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80" name="AutoShape 137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51" name="Group 138"/>
              <p:cNvGrpSpPr>
                <a:grpSpLocks/>
              </p:cNvGrpSpPr>
              <p:nvPr/>
            </p:nvGrpSpPr>
            <p:grpSpPr bwMode="auto">
              <a:xfrm rot="-5400000">
                <a:off x="3831" y="2582"/>
                <a:ext cx="264" cy="258"/>
                <a:chOff x="1774" y="2258"/>
                <a:chExt cx="412" cy="411"/>
              </a:xfrm>
            </p:grpSpPr>
            <p:sp>
              <p:nvSpPr>
                <p:cNvPr id="20577" name="Line 139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78" name="AutoShape 140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75" name="Group 141"/>
              <p:cNvGrpSpPr>
                <a:grpSpLocks/>
              </p:cNvGrpSpPr>
              <p:nvPr/>
            </p:nvGrpSpPr>
            <p:grpSpPr bwMode="auto">
              <a:xfrm rot="-8566023">
                <a:off x="3674" y="3052"/>
                <a:ext cx="258" cy="264"/>
                <a:chOff x="1774" y="2258"/>
                <a:chExt cx="412" cy="411"/>
              </a:xfrm>
            </p:grpSpPr>
            <p:sp>
              <p:nvSpPr>
                <p:cNvPr id="20575" name="Line 142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76" name="AutoShape 143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76" name="Group 144"/>
              <p:cNvGrpSpPr>
                <a:grpSpLocks/>
              </p:cNvGrpSpPr>
              <p:nvPr/>
            </p:nvGrpSpPr>
            <p:grpSpPr bwMode="auto">
              <a:xfrm rot="10659937">
                <a:off x="3905" y="3452"/>
                <a:ext cx="259" cy="264"/>
                <a:chOff x="1774" y="2258"/>
                <a:chExt cx="412" cy="411"/>
              </a:xfrm>
            </p:grpSpPr>
            <p:sp>
              <p:nvSpPr>
                <p:cNvPr id="20573" name="Line 145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74" name="AutoShape 146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77" name="Group 147"/>
              <p:cNvGrpSpPr>
                <a:grpSpLocks/>
              </p:cNvGrpSpPr>
              <p:nvPr/>
            </p:nvGrpSpPr>
            <p:grpSpPr bwMode="auto">
              <a:xfrm rot="4605624">
                <a:off x="4809" y="3310"/>
                <a:ext cx="264" cy="257"/>
                <a:chOff x="1774" y="2258"/>
                <a:chExt cx="412" cy="411"/>
              </a:xfrm>
            </p:grpSpPr>
            <p:sp>
              <p:nvSpPr>
                <p:cNvPr id="20571" name="Line 148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72" name="AutoShape 149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78" name="Group 150"/>
              <p:cNvGrpSpPr>
                <a:grpSpLocks/>
              </p:cNvGrpSpPr>
              <p:nvPr/>
            </p:nvGrpSpPr>
            <p:grpSpPr bwMode="auto">
              <a:xfrm rot="7192237">
                <a:off x="4435" y="3577"/>
                <a:ext cx="264" cy="258"/>
                <a:chOff x="1774" y="2258"/>
                <a:chExt cx="412" cy="411"/>
              </a:xfrm>
            </p:grpSpPr>
            <p:sp>
              <p:nvSpPr>
                <p:cNvPr id="20569" name="Line 151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70" name="AutoShape 152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79" name="Group 153"/>
              <p:cNvGrpSpPr>
                <a:grpSpLocks/>
              </p:cNvGrpSpPr>
              <p:nvPr/>
            </p:nvGrpSpPr>
            <p:grpSpPr bwMode="auto">
              <a:xfrm rot="2794161">
                <a:off x="4914" y="2965"/>
                <a:ext cx="265" cy="258"/>
                <a:chOff x="1774" y="2258"/>
                <a:chExt cx="412" cy="411"/>
              </a:xfrm>
            </p:grpSpPr>
            <p:sp>
              <p:nvSpPr>
                <p:cNvPr id="20567" name="Line 154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68" name="AutoShape 155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680" name="Group 156"/>
              <p:cNvGrpSpPr>
                <a:grpSpLocks/>
              </p:cNvGrpSpPr>
              <p:nvPr/>
            </p:nvGrpSpPr>
            <p:grpSpPr bwMode="auto">
              <a:xfrm>
                <a:off x="4705" y="2543"/>
                <a:ext cx="258" cy="264"/>
                <a:chOff x="1774" y="2258"/>
                <a:chExt cx="412" cy="411"/>
              </a:xfrm>
            </p:grpSpPr>
            <p:sp>
              <p:nvSpPr>
                <p:cNvPr id="20565" name="Line 157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66" name="AutoShape 158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56479" name="Line 159"/>
          <p:cNvSpPr>
            <a:spLocks noChangeShapeType="1"/>
          </p:cNvSpPr>
          <p:nvPr/>
        </p:nvSpPr>
        <p:spPr bwMode="auto">
          <a:xfrm>
            <a:off x="4751388" y="998538"/>
            <a:ext cx="5413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6480" name="Line 160"/>
          <p:cNvSpPr>
            <a:spLocks noChangeShapeType="1"/>
          </p:cNvSpPr>
          <p:nvPr/>
        </p:nvSpPr>
        <p:spPr bwMode="auto">
          <a:xfrm>
            <a:off x="4751388" y="2484438"/>
            <a:ext cx="5413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20681" name="Group 161"/>
          <p:cNvGrpSpPr>
            <a:grpSpLocks/>
          </p:cNvGrpSpPr>
          <p:nvPr/>
        </p:nvGrpSpPr>
        <p:grpSpPr bwMode="auto">
          <a:xfrm>
            <a:off x="5021263" y="1808163"/>
            <a:ext cx="1441450" cy="1539875"/>
            <a:chOff x="4212" y="2869"/>
            <a:chExt cx="1502" cy="1423"/>
          </a:xfrm>
        </p:grpSpPr>
        <p:sp>
          <p:nvSpPr>
            <p:cNvPr id="20525" name="Oval 162"/>
            <p:cNvSpPr>
              <a:spLocks noChangeArrowheads="1"/>
            </p:cNvSpPr>
            <p:nvPr/>
          </p:nvSpPr>
          <p:spPr bwMode="auto">
            <a:xfrm>
              <a:off x="4524" y="3152"/>
              <a:ext cx="871" cy="819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0682" name="Group 163"/>
            <p:cNvGrpSpPr>
              <a:grpSpLocks/>
            </p:cNvGrpSpPr>
            <p:nvPr/>
          </p:nvGrpSpPr>
          <p:grpSpPr bwMode="auto">
            <a:xfrm>
              <a:off x="4212" y="2869"/>
              <a:ext cx="1502" cy="1423"/>
              <a:chOff x="3674" y="2415"/>
              <a:chExt cx="1502" cy="1423"/>
            </a:xfrm>
          </p:grpSpPr>
          <p:grpSp>
            <p:nvGrpSpPr>
              <p:cNvPr id="20683" name="Group 164"/>
              <p:cNvGrpSpPr>
                <a:grpSpLocks/>
              </p:cNvGrpSpPr>
              <p:nvPr/>
            </p:nvGrpSpPr>
            <p:grpSpPr bwMode="auto">
              <a:xfrm>
                <a:off x="4047" y="2779"/>
                <a:ext cx="728" cy="673"/>
                <a:chOff x="4047" y="2779"/>
                <a:chExt cx="728" cy="673"/>
              </a:xfrm>
            </p:grpSpPr>
            <p:sp>
              <p:nvSpPr>
                <p:cNvPr id="20552" name="Oval 165"/>
                <p:cNvSpPr>
                  <a:spLocks noChangeArrowheads="1"/>
                </p:cNvSpPr>
                <p:nvPr/>
              </p:nvSpPr>
              <p:spPr bwMode="auto">
                <a:xfrm>
                  <a:off x="4047" y="2779"/>
                  <a:ext cx="728" cy="673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553" name="WordArt 16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241" y="2925"/>
                  <a:ext cx="372" cy="261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fr-FR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LT4</a:t>
                  </a:r>
                </a:p>
              </p:txBody>
            </p:sp>
          </p:grpSp>
          <p:grpSp>
            <p:nvGrpSpPr>
              <p:cNvPr id="20684" name="Group 167"/>
              <p:cNvGrpSpPr>
                <a:grpSpLocks/>
              </p:cNvGrpSpPr>
              <p:nvPr/>
            </p:nvGrpSpPr>
            <p:grpSpPr bwMode="auto">
              <a:xfrm rot="-3090300">
                <a:off x="4186" y="2418"/>
                <a:ext cx="264" cy="258"/>
                <a:chOff x="1774" y="2258"/>
                <a:chExt cx="412" cy="411"/>
              </a:xfrm>
            </p:grpSpPr>
            <p:sp>
              <p:nvSpPr>
                <p:cNvPr id="20550" name="Line 168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51" name="AutoShape 169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703" name="Group 170"/>
              <p:cNvGrpSpPr>
                <a:grpSpLocks/>
              </p:cNvGrpSpPr>
              <p:nvPr/>
            </p:nvGrpSpPr>
            <p:grpSpPr bwMode="auto">
              <a:xfrm rot="-5400000">
                <a:off x="3831" y="2582"/>
                <a:ext cx="264" cy="258"/>
                <a:chOff x="1774" y="2258"/>
                <a:chExt cx="412" cy="411"/>
              </a:xfrm>
            </p:grpSpPr>
            <p:sp>
              <p:nvSpPr>
                <p:cNvPr id="20548" name="Line 171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49" name="AutoShape 172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6448" name="Group 173"/>
              <p:cNvGrpSpPr>
                <a:grpSpLocks/>
              </p:cNvGrpSpPr>
              <p:nvPr/>
            </p:nvGrpSpPr>
            <p:grpSpPr bwMode="auto">
              <a:xfrm rot="-8566023">
                <a:off x="3674" y="3052"/>
                <a:ext cx="258" cy="264"/>
                <a:chOff x="1774" y="2258"/>
                <a:chExt cx="412" cy="411"/>
              </a:xfrm>
            </p:grpSpPr>
            <p:sp>
              <p:nvSpPr>
                <p:cNvPr id="20546" name="Line 174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47" name="AutoShape 175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6449" name="Group 176"/>
              <p:cNvGrpSpPr>
                <a:grpSpLocks/>
              </p:cNvGrpSpPr>
              <p:nvPr/>
            </p:nvGrpSpPr>
            <p:grpSpPr bwMode="auto">
              <a:xfrm rot="10659937">
                <a:off x="3905" y="3452"/>
                <a:ext cx="259" cy="264"/>
                <a:chOff x="1774" y="2258"/>
                <a:chExt cx="412" cy="411"/>
              </a:xfrm>
            </p:grpSpPr>
            <p:sp>
              <p:nvSpPr>
                <p:cNvPr id="20544" name="Line 177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45" name="AutoShape 178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6450" name="Group 179"/>
              <p:cNvGrpSpPr>
                <a:grpSpLocks/>
              </p:cNvGrpSpPr>
              <p:nvPr/>
            </p:nvGrpSpPr>
            <p:grpSpPr bwMode="auto">
              <a:xfrm rot="4605624">
                <a:off x="4809" y="3310"/>
                <a:ext cx="264" cy="257"/>
                <a:chOff x="1774" y="2258"/>
                <a:chExt cx="412" cy="411"/>
              </a:xfrm>
            </p:grpSpPr>
            <p:sp>
              <p:nvSpPr>
                <p:cNvPr id="20542" name="Line 180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43" name="AutoShape 181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6451" name="Group 182"/>
              <p:cNvGrpSpPr>
                <a:grpSpLocks/>
              </p:cNvGrpSpPr>
              <p:nvPr/>
            </p:nvGrpSpPr>
            <p:grpSpPr bwMode="auto">
              <a:xfrm rot="7192237">
                <a:off x="4435" y="3577"/>
                <a:ext cx="264" cy="258"/>
                <a:chOff x="1774" y="2258"/>
                <a:chExt cx="412" cy="411"/>
              </a:xfrm>
            </p:grpSpPr>
            <p:sp>
              <p:nvSpPr>
                <p:cNvPr id="20540" name="Line 183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41" name="AutoShape 184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6452" name="Group 185"/>
              <p:cNvGrpSpPr>
                <a:grpSpLocks/>
              </p:cNvGrpSpPr>
              <p:nvPr/>
            </p:nvGrpSpPr>
            <p:grpSpPr bwMode="auto">
              <a:xfrm rot="2794161">
                <a:off x="4914" y="2965"/>
                <a:ext cx="265" cy="258"/>
                <a:chOff x="1774" y="2258"/>
                <a:chExt cx="412" cy="411"/>
              </a:xfrm>
            </p:grpSpPr>
            <p:sp>
              <p:nvSpPr>
                <p:cNvPr id="20538" name="Line 186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39" name="AutoShape 187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6453" name="Group 188"/>
              <p:cNvGrpSpPr>
                <a:grpSpLocks/>
              </p:cNvGrpSpPr>
              <p:nvPr/>
            </p:nvGrpSpPr>
            <p:grpSpPr bwMode="auto">
              <a:xfrm>
                <a:off x="4705" y="2543"/>
                <a:ext cx="258" cy="264"/>
                <a:chOff x="1774" y="2258"/>
                <a:chExt cx="412" cy="411"/>
              </a:xfrm>
            </p:grpSpPr>
            <p:sp>
              <p:nvSpPr>
                <p:cNvPr id="20536" name="Line 189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37" name="AutoShape 190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56454" name="Group 191"/>
          <p:cNvGrpSpPr>
            <a:grpSpLocks/>
          </p:cNvGrpSpPr>
          <p:nvPr/>
        </p:nvGrpSpPr>
        <p:grpSpPr bwMode="auto">
          <a:xfrm>
            <a:off x="5021263" y="323850"/>
            <a:ext cx="1441450" cy="1539875"/>
            <a:chOff x="4212" y="2869"/>
            <a:chExt cx="1502" cy="1423"/>
          </a:xfrm>
        </p:grpSpPr>
        <p:sp>
          <p:nvSpPr>
            <p:cNvPr id="20496" name="Oval 192"/>
            <p:cNvSpPr>
              <a:spLocks noChangeArrowheads="1"/>
            </p:cNvSpPr>
            <p:nvPr/>
          </p:nvSpPr>
          <p:spPr bwMode="auto">
            <a:xfrm>
              <a:off x="4524" y="3152"/>
              <a:ext cx="871" cy="819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6455" name="Group 193"/>
            <p:cNvGrpSpPr>
              <a:grpSpLocks/>
            </p:cNvGrpSpPr>
            <p:nvPr/>
          </p:nvGrpSpPr>
          <p:grpSpPr bwMode="auto">
            <a:xfrm>
              <a:off x="4212" y="2869"/>
              <a:ext cx="1502" cy="1423"/>
              <a:chOff x="3674" y="2415"/>
              <a:chExt cx="1502" cy="1423"/>
            </a:xfrm>
          </p:grpSpPr>
          <p:grpSp>
            <p:nvGrpSpPr>
              <p:cNvPr id="56456" name="Group 194"/>
              <p:cNvGrpSpPr>
                <a:grpSpLocks/>
              </p:cNvGrpSpPr>
              <p:nvPr/>
            </p:nvGrpSpPr>
            <p:grpSpPr bwMode="auto">
              <a:xfrm>
                <a:off x="4047" y="2779"/>
                <a:ext cx="728" cy="673"/>
                <a:chOff x="4047" y="2779"/>
                <a:chExt cx="728" cy="673"/>
              </a:xfrm>
            </p:grpSpPr>
            <p:sp>
              <p:nvSpPr>
                <p:cNvPr id="20523" name="Oval 195"/>
                <p:cNvSpPr>
                  <a:spLocks noChangeArrowheads="1"/>
                </p:cNvSpPr>
                <p:nvPr/>
              </p:nvSpPr>
              <p:spPr bwMode="auto">
                <a:xfrm>
                  <a:off x="4047" y="2779"/>
                  <a:ext cx="728" cy="673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524" name="WordArt 19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241" y="2925"/>
                  <a:ext cx="372" cy="261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fr-FR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LT4</a:t>
                  </a:r>
                </a:p>
              </p:txBody>
            </p:sp>
          </p:grpSp>
          <p:grpSp>
            <p:nvGrpSpPr>
              <p:cNvPr id="56457" name="Group 197"/>
              <p:cNvGrpSpPr>
                <a:grpSpLocks/>
              </p:cNvGrpSpPr>
              <p:nvPr/>
            </p:nvGrpSpPr>
            <p:grpSpPr bwMode="auto">
              <a:xfrm rot="-3090300">
                <a:off x="4186" y="2418"/>
                <a:ext cx="264" cy="258"/>
                <a:chOff x="1774" y="2258"/>
                <a:chExt cx="412" cy="411"/>
              </a:xfrm>
            </p:grpSpPr>
            <p:sp>
              <p:nvSpPr>
                <p:cNvPr id="20521" name="Line 198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22" name="AutoShape 199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6458" name="Group 200"/>
              <p:cNvGrpSpPr>
                <a:grpSpLocks/>
              </p:cNvGrpSpPr>
              <p:nvPr/>
            </p:nvGrpSpPr>
            <p:grpSpPr bwMode="auto">
              <a:xfrm rot="-5400000">
                <a:off x="3831" y="2582"/>
                <a:ext cx="264" cy="258"/>
                <a:chOff x="1774" y="2258"/>
                <a:chExt cx="412" cy="411"/>
              </a:xfrm>
            </p:grpSpPr>
            <p:sp>
              <p:nvSpPr>
                <p:cNvPr id="20519" name="Line 201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20" name="AutoShape 202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6459" name="Group 203"/>
              <p:cNvGrpSpPr>
                <a:grpSpLocks/>
              </p:cNvGrpSpPr>
              <p:nvPr/>
            </p:nvGrpSpPr>
            <p:grpSpPr bwMode="auto">
              <a:xfrm rot="-8566023">
                <a:off x="3674" y="3052"/>
                <a:ext cx="258" cy="264"/>
                <a:chOff x="1774" y="2258"/>
                <a:chExt cx="412" cy="411"/>
              </a:xfrm>
            </p:grpSpPr>
            <p:sp>
              <p:nvSpPr>
                <p:cNvPr id="20517" name="Line 204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18" name="AutoShape 205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6460" name="Group 206"/>
              <p:cNvGrpSpPr>
                <a:grpSpLocks/>
              </p:cNvGrpSpPr>
              <p:nvPr/>
            </p:nvGrpSpPr>
            <p:grpSpPr bwMode="auto">
              <a:xfrm rot="10659937">
                <a:off x="3905" y="3452"/>
                <a:ext cx="259" cy="264"/>
                <a:chOff x="1774" y="2258"/>
                <a:chExt cx="412" cy="411"/>
              </a:xfrm>
            </p:grpSpPr>
            <p:sp>
              <p:nvSpPr>
                <p:cNvPr id="20515" name="Line 207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16" name="AutoShape 208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6461" name="Group 209"/>
              <p:cNvGrpSpPr>
                <a:grpSpLocks/>
              </p:cNvGrpSpPr>
              <p:nvPr/>
            </p:nvGrpSpPr>
            <p:grpSpPr bwMode="auto">
              <a:xfrm rot="4605624">
                <a:off x="4809" y="3310"/>
                <a:ext cx="264" cy="257"/>
                <a:chOff x="1774" y="2258"/>
                <a:chExt cx="412" cy="411"/>
              </a:xfrm>
            </p:grpSpPr>
            <p:sp>
              <p:nvSpPr>
                <p:cNvPr id="20513" name="Line 210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14" name="AutoShape 211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6462" name="Group 212"/>
              <p:cNvGrpSpPr>
                <a:grpSpLocks/>
              </p:cNvGrpSpPr>
              <p:nvPr/>
            </p:nvGrpSpPr>
            <p:grpSpPr bwMode="auto">
              <a:xfrm rot="7192237">
                <a:off x="4435" y="3577"/>
                <a:ext cx="264" cy="258"/>
                <a:chOff x="1774" y="2258"/>
                <a:chExt cx="412" cy="411"/>
              </a:xfrm>
            </p:grpSpPr>
            <p:sp>
              <p:nvSpPr>
                <p:cNvPr id="20511" name="Line 213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12" name="AutoShape 214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6463" name="Group 215"/>
              <p:cNvGrpSpPr>
                <a:grpSpLocks/>
              </p:cNvGrpSpPr>
              <p:nvPr/>
            </p:nvGrpSpPr>
            <p:grpSpPr bwMode="auto">
              <a:xfrm rot="2794161">
                <a:off x="4914" y="2965"/>
                <a:ext cx="265" cy="258"/>
                <a:chOff x="1774" y="2258"/>
                <a:chExt cx="412" cy="411"/>
              </a:xfrm>
            </p:grpSpPr>
            <p:sp>
              <p:nvSpPr>
                <p:cNvPr id="20509" name="Line 216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10" name="AutoShape 217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6464" name="Group 218"/>
              <p:cNvGrpSpPr>
                <a:grpSpLocks/>
              </p:cNvGrpSpPr>
              <p:nvPr/>
            </p:nvGrpSpPr>
            <p:grpSpPr bwMode="auto">
              <a:xfrm>
                <a:off x="4705" y="2543"/>
                <a:ext cx="258" cy="264"/>
                <a:chOff x="1774" y="2258"/>
                <a:chExt cx="412" cy="411"/>
              </a:xfrm>
            </p:grpSpPr>
            <p:sp>
              <p:nvSpPr>
                <p:cNvPr id="20507" name="Line 219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08" name="AutoShape 220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56541" name="AutoShape 221"/>
          <p:cNvSpPr>
            <a:spLocks/>
          </p:cNvSpPr>
          <p:nvPr/>
        </p:nvSpPr>
        <p:spPr bwMode="auto">
          <a:xfrm>
            <a:off x="6551613" y="323850"/>
            <a:ext cx="90487" cy="3014663"/>
          </a:xfrm>
          <a:prstGeom prst="rightBracket">
            <a:avLst>
              <a:gd name="adj" fmla="val 27763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6542" name="WordArt 222"/>
          <p:cNvSpPr>
            <a:spLocks noChangeArrowheads="1" noChangeShapeType="1" noTextEdit="1"/>
          </p:cNvSpPr>
          <p:nvPr/>
        </p:nvSpPr>
        <p:spPr bwMode="auto">
          <a:xfrm>
            <a:off x="6958013" y="1133475"/>
            <a:ext cx="1754187" cy="175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LT4 </a:t>
            </a:r>
          </a:p>
          <a:p>
            <a:pPr algn="ctr"/>
            <a:r>
              <a:rPr lang="fr-F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"mémoire"</a:t>
            </a:r>
          </a:p>
        </p:txBody>
      </p:sp>
      <p:sp>
        <p:nvSpPr>
          <p:cNvPr id="20494" name="Text Box 223"/>
          <p:cNvSpPr txBox="1">
            <a:spLocks noChangeArrowheads="1"/>
          </p:cNvSpPr>
          <p:nvPr/>
        </p:nvSpPr>
        <p:spPr bwMode="auto">
          <a:xfrm>
            <a:off x="5111750" y="356393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6544" name="Text Box 224"/>
          <p:cNvSpPr txBox="1">
            <a:spLocks noChangeArrowheads="1"/>
          </p:cNvSpPr>
          <p:nvPr/>
        </p:nvSpPr>
        <p:spPr bwMode="auto">
          <a:xfrm>
            <a:off x="5067300" y="3563938"/>
            <a:ext cx="2970213" cy="11906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Les LT4 ainsi activés prolifèrent. Certains deviennent de </a:t>
            </a:r>
            <a:r>
              <a:rPr lang="fr-FR" b="1"/>
              <a:t>LT4 « mémoire »</a:t>
            </a:r>
            <a:r>
              <a:rPr lang="fr-FR"/>
              <a:t> , d’autres…</a:t>
            </a:r>
          </a:p>
        </p:txBody>
      </p:sp>
    </p:spTree>
    <p:custDataLst>
      <p:tags r:id="rId1"/>
    </p:custDataLst>
  </p:cSld>
  <p:clrMapOvr>
    <a:masterClrMapping/>
  </p:clrMapOvr>
  <p:transition advTm="8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6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6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0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79" grpId="0" animBg="1"/>
      <p:bldP spid="56480" grpId="0" animBg="1"/>
      <p:bldP spid="56541" grpId="0" animBg="1"/>
      <p:bldP spid="56542" grpId="0" animBg="1"/>
      <p:bldP spid="56544" grpId="0" animBg="1"/>
      <p:bldP spid="56544" grpId="1" animBg="1"/>
      <p:bldP spid="5654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881063" y="1223963"/>
            <a:ext cx="2341562" cy="2160587"/>
            <a:chOff x="810" y="2075"/>
            <a:chExt cx="1475" cy="1361"/>
          </a:xfrm>
        </p:grpSpPr>
        <p:sp>
          <p:nvSpPr>
            <p:cNvPr id="21546" name="Oval 65"/>
            <p:cNvSpPr>
              <a:spLocks noChangeArrowheads="1"/>
            </p:cNvSpPr>
            <p:nvPr/>
          </p:nvSpPr>
          <p:spPr bwMode="auto">
            <a:xfrm>
              <a:off x="1123" y="2354"/>
              <a:ext cx="857" cy="783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47" name="Oval 66"/>
            <p:cNvSpPr>
              <a:spLocks noChangeArrowheads="1"/>
            </p:cNvSpPr>
            <p:nvPr/>
          </p:nvSpPr>
          <p:spPr bwMode="auto">
            <a:xfrm>
              <a:off x="1177" y="2500"/>
              <a:ext cx="597" cy="56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" name="Group 67"/>
            <p:cNvGrpSpPr>
              <a:grpSpLocks/>
            </p:cNvGrpSpPr>
            <p:nvPr/>
          </p:nvGrpSpPr>
          <p:grpSpPr bwMode="auto">
            <a:xfrm rot="-3090300">
              <a:off x="1315" y="2075"/>
              <a:ext cx="253" cy="254"/>
              <a:chOff x="1774" y="2258"/>
              <a:chExt cx="412" cy="411"/>
            </a:xfrm>
          </p:grpSpPr>
          <p:sp>
            <p:nvSpPr>
              <p:cNvPr id="21571" name="Line 68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72" name="AutoShape 69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" name="Group 70"/>
            <p:cNvGrpSpPr>
              <a:grpSpLocks/>
            </p:cNvGrpSpPr>
            <p:nvPr/>
          </p:nvGrpSpPr>
          <p:grpSpPr bwMode="auto">
            <a:xfrm rot="-5400000">
              <a:off x="966" y="2232"/>
              <a:ext cx="253" cy="252"/>
              <a:chOff x="1774" y="2258"/>
              <a:chExt cx="412" cy="411"/>
            </a:xfrm>
          </p:grpSpPr>
          <p:sp>
            <p:nvSpPr>
              <p:cNvPr id="21569" name="Line 71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70" name="AutoShape 72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" name="Group 73"/>
            <p:cNvGrpSpPr>
              <a:grpSpLocks/>
            </p:cNvGrpSpPr>
            <p:nvPr/>
          </p:nvGrpSpPr>
          <p:grpSpPr bwMode="auto">
            <a:xfrm rot="-8566023">
              <a:off x="810" y="2685"/>
              <a:ext cx="253" cy="252"/>
              <a:chOff x="1774" y="2258"/>
              <a:chExt cx="412" cy="411"/>
            </a:xfrm>
          </p:grpSpPr>
          <p:sp>
            <p:nvSpPr>
              <p:cNvPr id="21567" name="Line 74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68" name="AutoShape 75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" name="Group 76"/>
            <p:cNvGrpSpPr>
              <a:grpSpLocks/>
            </p:cNvGrpSpPr>
            <p:nvPr/>
          </p:nvGrpSpPr>
          <p:grpSpPr bwMode="auto">
            <a:xfrm rot="10659937">
              <a:off x="1037" y="3067"/>
              <a:ext cx="254" cy="252"/>
              <a:chOff x="1774" y="2258"/>
              <a:chExt cx="412" cy="411"/>
            </a:xfrm>
          </p:grpSpPr>
          <p:sp>
            <p:nvSpPr>
              <p:cNvPr id="21565" name="Line 77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66" name="AutoShape 78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7" name="Group 79"/>
            <p:cNvGrpSpPr>
              <a:grpSpLocks/>
            </p:cNvGrpSpPr>
            <p:nvPr/>
          </p:nvGrpSpPr>
          <p:grpSpPr bwMode="auto">
            <a:xfrm rot="4605624">
              <a:off x="1928" y="2928"/>
              <a:ext cx="253" cy="253"/>
              <a:chOff x="1774" y="2258"/>
              <a:chExt cx="412" cy="411"/>
            </a:xfrm>
          </p:grpSpPr>
          <p:sp>
            <p:nvSpPr>
              <p:cNvPr id="21563" name="Line 80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64" name="AutoShape 81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" name="Group 82"/>
            <p:cNvGrpSpPr>
              <a:grpSpLocks/>
            </p:cNvGrpSpPr>
            <p:nvPr/>
          </p:nvGrpSpPr>
          <p:grpSpPr bwMode="auto">
            <a:xfrm rot="7192237">
              <a:off x="1560" y="3184"/>
              <a:ext cx="253" cy="252"/>
              <a:chOff x="1774" y="2258"/>
              <a:chExt cx="412" cy="411"/>
            </a:xfrm>
          </p:grpSpPr>
          <p:sp>
            <p:nvSpPr>
              <p:cNvPr id="21561" name="Line 83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62" name="AutoShape 84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" name="Group 85"/>
            <p:cNvGrpSpPr>
              <a:grpSpLocks/>
            </p:cNvGrpSpPr>
            <p:nvPr/>
          </p:nvGrpSpPr>
          <p:grpSpPr bwMode="auto">
            <a:xfrm rot="2794161">
              <a:off x="2032" y="2597"/>
              <a:ext cx="254" cy="253"/>
              <a:chOff x="1774" y="2258"/>
              <a:chExt cx="412" cy="411"/>
            </a:xfrm>
          </p:grpSpPr>
          <p:sp>
            <p:nvSpPr>
              <p:cNvPr id="21559" name="Line 86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60" name="AutoShape 87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" name="Group 88"/>
            <p:cNvGrpSpPr>
              <a:grpSpLocks/>
            </p:cNvGrpSpPr>
            <p:nvPr/>
          </p:nvGrpSpPr>
          <p:grpSpPr bwMode="auto">
            <a:xfrm>
              <a:off x="1822" y="2197"/>
              <a:ext cx="254" cy="252"/>
              <a:chOff x="1774" y="2258"/>
              <a:chExt cx="412" cy="411"/>
            </a:xfrm>
          </p:grpSpPr>
          <p:sp>
            <p:nvSpPr>
              <p:cNvPr id="21557" name="Line 89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58" name="AutoShape 90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1556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1301" y="2642"/>
              <a:ext cx="332" cy="2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LT4</a:t>
              </a:r>
            </a:p>
          </p:txBody>
        </p:sp>
      </p:grpSp>
      <p:grpSp>
        <p:nvGrpSpPr>
          <p:cNvPr id="11" name="Group 92"/>
          <p:cNvGrpSpPr>
            <a:grpSpLocks/>
          </p:cNvGrpSpPr>
          <p:nvPr/>
        </p:nvGrpSpPr>
        <p:grpSpPr bwMode="auto">
          <a:xfrm>
            <a:off x="881063" y="3563938"/>
            <a:ext cx="2341562" cy="2160587"/>
            <a:chOff x="810" y="2075"/>
            <a:chExt cx="1475" cy="1361"/>
          </a:xfrm>
        </p:grpSpPr>
        <p:sp>
          <p:nvSpPr>
            <p:cNvPr id="21519" name="Oval 93"/>
            <p:cNvSpPr>
              <a:spLocks noChangeArrowheads="1"/>
            </p:cNvSpPr>
            <p:nvPr/>
          </p:nvSpPr>
          <p:spPr bwMode="auto">
            <a:xfrm>
              <a:off x="1123" y="2354"/>
              <a:ext cx="857" cy="783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20" name="Oval 94"/>
            <p:cNvSpPr>
              <a:spLocks noChangeArrowheads="1"/>
            </p:cNvSpPr>
            <p:nvPr/>
          </p:nvSpPr>
          <p:spPr bwMode="auto">
            <a:xfrm>
              <a:off x="1177" y="2500"/>
              <a:ext cx="597" cy="56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2" name="Group 95"/>
            <p:cNvGrpSpPr>
              <a:grpSpLocks/>
            </p:cNvGrpSpPr>
            <p:nvPr/>
          </p:nvGrpSpPr>
          <p:grpSpPr bwMode="auto">
            <a:xfrm rot="-3090300">
              <a:off x="1315" y="2075"/>
              <a:ext cx="253" cy="254"/>
              <a:chOff x="1774" y="2258"/>
              <a:chExt cx="412" cy="411"/>
            </a:xfrm>
          </p:grpSpPr>
          <p:sp>
            <p:nvSpPr>
              <p:cNvPr id="21544" name="Line 96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5" name="AutoShape 97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3" name="Group 98"/>
            <p:cNvGrpSpPr>
              <a:grpSpLocks/>
            </p:cNvGrpSpPr>
            <p:nvPr/>
          </p:nvGrpSpPr>
          <p:grpSpPr bwMode="auto">
            <a:xfrm rot="-5400000">
              <a:off x="966" y="2232"/>
              <a:ext cx="253" cy="252"/>
              <a:chOff x="1774" y="2258"/>
              <a:chExt cx="412" cy="411"/>
            </a:xfrm>
          </p:grpSpPr>
          <p:sp>
            <p:nvSpPr>
              <p:cNvPr id="21542" name="Line 99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3" name="AutoShape 100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4" name="Group 101"/>
            <p:cNvGrpSpPr>
              <a:grpSpLocks/>
            </p:cNvGrpSpPr>
            <p:nvPr/>
          </p:nvGrpSpPr>
          <p:grpSpPr bwMode="auto">
            <a:xfrm rot="-8566023">
              <a:off x="810" y="2685"/>
              <a:ext cx="253" cy="252"/>
              <a:chOff x="1774" y="2258"/>
              <a:chExt cx="412" cy="411"/>
            </a:xfrm>
          </p:grpSpPr>
          <p:sp>
            <p:nvSpPr>
              <p:cNvPr id="21540" name="Line 102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1" name="AutoShape 103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" name="Group 104"/>
            <p:cNvGrpSpPr>
              <a:grpSpLocks/>
            </p:cNvGrpSpPr>
            <p:nvPr/>
          </p:nvGrpSpPr>
          <p:grpSpPr bwMode="auto">
            <a:xfrm rot="10659937">
              <a:off x="1037" y="3067"/>
              <a:ext cx="254" cy="252"/>
              <a:chOff x="1774" y="2258"/>
              <a:chExt cx="412" cy="411"/>
            </a:xfrm>
          </p:grpSpPr>
          <p:sp>
            <p:nvSpPr>
              <p:cNvPr id="21538" name="Line 105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9" name="AutoShape 106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" name="Group 107"/>
            <p:cNvGrpSpPr>
              <a:grpSpLocks/>
            </p:cNvGrpSpPr>
            <p:nvPr/>
          </p:nvGrpSpPr>
          <p:grpSpPr bwMode="auto">
            <a:xfrm rot="4605624">
              <a:off x="1928" y="2928"/>
              <a:ext cx="253" cy="253"/>
              <a:chOff x="1774" y="2258"/>
              <a:chExt cx="412" cy="411"/>
            </a:xfrm>
          </p:grpSpPr>
          <p:sp>
            <p:nvSpPr>
              <p:cNvPr id="21536" name="Line 108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7" name="AutoShape 109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7" name="Group 110"/>
            <p:cNvGrpSpPr>
              <a:grpSpLocks/>
            </p:cNvGrpSpPr>
            <p:nvPr/>
          </p:nvGrpSpPr>
          <p:grpSpPr bwMode="auto">
            <a:xfrm rot="7192237">
              <a:off x="1560" y="3184"/>
              <a:ext cx="253" cy="252"/>
              <a:chOff x="1774" y="2258"/>
              <a:chExt cx="412" cy="411"/>
            </a:xfrm>
          </p:grpSpPr>
          <p:sp>
            <p:nvSpPr>
              <p:cNvPr id="21534" name="Line 111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5" name="AutoShape 112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8" name="Group 113"/>
            <p:cNvGrpSpPr>
              <a:grpSpLocks/>
            </p:cNvGrpSpPr>
            <p:nvPr/>
          </p:nvGrpSpPr>
          <p:grpSpPr bwMode="auto">
            <a:xfrm rot="2794161">
              <a:off x="2032" y="2597"/>
              <a:ext cx="254" cy="253"/>
              <a:chOff x="1774" y="2258"/>
              <a:chExt cx="412" cy="411"/>
            </a:xfrm>
          </p:grpSpPr>
          <p:sp>
            <p:nvSpPr>
              <p:cNvPr id="21532" name="Line 114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3" name="AutoShape 115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9" name="Group 116"/>
            <p:cNvGrpSpPr>
              <a:grpSpLocks/>
            </p:cNvGrpSpPr>
            <p:nvPr/>
          </p:nvGrpSpPr>
          <p:grpSpPr bwMode="auto">
            <a:xfrm>
              <a:off x="1822" y="2197"/>
              <a:ext cx="254" cy="252"/>
              <a:chOff x="1774" y="2258"/>
              <a:chExt cx="412" cy="411"/>
            </a:xfrm>
          </p:grpSpPr>
          <p:sp>
            <p:nvSpPr>
              <p:cNvPr id="21530" name="Line 117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1" name="AutoShape 118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1529" name="WordArt 119"/>
            <p:cNvSpPr>
              <a:spLocks noChangeArrowheads="1" noChangeShapeType="1" noTextEdit="1"/>
            </p:cNvSpPr>
            <p:nvPr/>
          </p:nvSpPr>
          <p:spPr bwMode="auto">
            <a:xfrm>
              <a:off x="1301" y="2642"/>
              <a:ext cx="332" cy="2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LT4</a:t>
              </a:r>
            </a:p>
          </p:txBody>
        </p:sp>
      </p:grpSp>
      <p:sp>
        <p:nvSpPr>
          <p:cNvPr id="21508" name="Text Box 120"/>
          <p:cNvSpPr txBox="1">
            <a:spLocks noChangeArrowheads="1"/>
          </p:cNvSpPr>
          <p:nvPr/>
        </p:nvSpPr>
        <p:spPr bwMode="auto">
          <a:xfrm>
            <a:off x="2411413" y="414338"/>
            <a:ext cx="5761037" cy="91598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… les autres sécrètent des </a:t>
            </a:r>
            <a:r>
              <a:rPr lang="fr-FR" b="1"/>
              <a:t>interleukines</a:t>
            </a:r>
            <a:r>
              <a:rPr lang="fr-FR"/>
              <a:t> , substances indispensables à la différenciation des LB en plasmocytes et des LT8 et LTC.</a:t>
            </a:r>
          </a:p>
        </p:txBody>
      </p:sp>
      <p:sp>
        <p:nvSpPr>
          <p:cNvPr id="58489" name="AutoShape 121"/>
          <p:cNvSpPr>
            <a:spLocks noChangeArrowheads="1"/>
          </p:cNvSpPr>
          <p:nvPr/>
        </p:nvSpPr>
        <p:spPr bwMode="auto">
          <a:xfrm>
            <a:off x="2322513" y="1854200"/>
            <a:ext cx="225425" cy="2254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490" name="AutoShape 122"/>
          <p:cNvSpPr>
            <a:spLocks noChangeArrowheads="1"/>
          </p:cNvSpPr>
          <p:nvPr/>
        </p:nvSpPr>
        <p:spPr bwMode="auto">
          <a:xfrm>
            <a:off x="2457450" y="2079625"/>
            <a:ext cx="225425" cy="2254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491" name="AutoShape 123"/>
          <p:cNvSpPr>
            <a:spLocks noChangeArrowheads="1"/>
          </p:cNvSpPr>
          <p:nvPr/>
        </p:nvSpPr>
        <p:spPr bwMode="auto">
          <a:xfrm>
            <a:off x="2366963" y="2393950"/>
            <a:ext cx="225425" cy="2254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492" name="AutoShape 124"/>
          <p:cNvSpPr>
            <a:spLocks noChangeArrowheads="1"/>
          </p:cNvSpPr>
          <p:nvPr/>
        </p:nvSpPr>
        <p:spPr bwMode="auto">
          <a:xfrm>
            <a:off x="2185988" y="4103688"/>
            <a:ext cx="225425" cy="2254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493" name="AutoShape 125"/>
          <p:cNvSpPr>
            <a:spLocks noChangeArrowheads="1"/>
          </p:cNvSpPr>
          <p:nvPr/>
        </p:nvSpPr>
        <p:spPr bwMode="auto">
          <a:xfrm>
            <a:off x="2411413" y="4284663"/>
            <a:ext cx="225425" cy="2254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494" name="AutoShape 126"/>
          <p:cNvSpPr>
            <a:spLocks noChangeArrowheads="1"/>
          </p:cNvSpPr>
          <p:nvPr/>
        </p:nvSpPr>
        <p:spPr bwMode="auto">
          <a:xfrm>
            <a:off x="2411413" y="4464050"/>
            <a:ext cx="225425" cy="2254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495" name="AutoShape 127"/>
          <p:cNvSpPr>
            <a:spLocks noChangeArrowheads="1"/>
          </p:cNvSpPr>
          <p:nvPr/>
        </p:nvSpPr>
        <p:spPr bwMode="auto">
          <a:xfrm>
            <a:off x="2411413" y="4643438"/>
            <a:ext cx="225425" cy="2254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496" name="AutoShape 128"/>
          <p:cNvSpPr>
            <a:spLocks noChangeArrowheads="1"/>
          </p:cNvSpPr>
          <p:nvPr/>
        </p:nvSpPr>
        <p:spPr bwMode="auto">
          <a:xfrm>
            <a:off x="2322513" y="4778375"/>
            <a:ext cx="225425" cy="2254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497" name="AutoShape 129"/>
          <p:cNvSpPr>
            <a:spLocks noChangeArrowheads="1"/>
          </p:cNvSpPr>
          <p:nvPr/>
        </p:nvSpPr>
        <p:spPr bwMode="auto">
          <a:xfrm>
            <a:off x="2457450" y="2214563"/>
            <a:ext cx="225425" cy="2254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500" name="AutoShape 132"/>
          <p:cNvSpPr>
            <a:spLocks noChangeArrowheads="1"/>
          </p:cNvSpPr>
          <p:nvPr/>
        </p:nvSpPr>
        <p:spPr bwMode="auto">
          <a:xfrm>
            <a:off x="2185988" y="1719263"/>
            <a:ext cx="225425" cy="2254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custDataLst>
      <p:tags r:id="rId1"/>
    </p:custDataLst>
  </p:cSld>
  <p:clrMapOvr>
    <a:masterClrMapping/>
  </p:clrMapOvr>
  <p:transition advTm="6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28542 0.00671 " pathEditMode="relative" ptsTypes="AA">
                                      <p:cBhvr>
                                        <p:cTn id="36" dur="2000" fill="hold"/>
                                        <p:tgtEl>
                                          <p:spTgt spid="58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0.12656 -0.02083 0.2533 -0.04166 0.3125 -0.03055 C 0.3717 -0.01944 0.3467 0.05093 0.35521 0.06667 C 0.36371 0.08241 0.36146 0.06435 0.36354 0.06389 " pathEditMode="relative" ptsTypes="aaaA">
                                      <p:cBhvr>
                                        <p:cTn id="38" dur="20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18519E-6 L 0.34948 -0.07871 " pathEditMode="relative" ptsTypes="AA">
                                      <p:cBhvr>
                                        <p:cTn id="40" dur="2000" fill="hold"/>
                                        <p:tgtEl>
                                          <p:spTgt spid="58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66667E-6 C 0.01146 -0.0051 0.01771 -0.00834 0.03021 -0.00973 C 0.04983 -0.01621 0.06216 -0.00765 0.07917 -0.0014 C 0.0816 -0.00047 0.08698 -6.66667E-6 0.08959 0.00138 C 0.10903 0.01249 0.09289 0.00346 0.10521 0.01388 C 0.11667 0.0236 0.129 0.03217 0.14063 0.04166 C 0.14914 0.0486 0.15782 0.05786 0.16667 0.06388 C 0.17605 0.07013 0.18594 0.07337 0.19584 0.07777 C 0.2349 0.07569 0.25261 0.07453 0.2875 0.06527 C 0.30278 0.0611 0.31511 0.04837 0.33021 0.04444 C 0.33907 0.03865 0.34653 0.03518 0.35625 0.03194 C 0.36111 0.02777 0.36372 0.02754 0.3698 0.02638 C 0.38212 0.02083 0.39549 0.02059 0.40834 0.01805 C 0.40938 0.01758 0.41146 0.01666 0.41146 0.01666 " pathEditMode="relative" ptsTypes="fffffffffffffA">
                                      <p:cBhvr>
                                        <p:cTn id="42" dur="2000" fill="hold"/>
                                        <p:tgtEl>
                                          <p:spTgt spid="58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C 0.01458 -0.01458 0.03021 -0.01828 0.04791 -0.02083 C 0.04791 -0.0206 0.0585 -0.01944 0.06041 -0.01805 C 0.06163 -0.01713 0.06232 -0.01504 0.06354 -0.01388 C 0.06753 -0.01041 0.07257 -0.00926 0.07708 -0.00694 C 0.07864 -0.00601 0.07968 -0.0037 0.08125 -0.00277 C 0.08923 0.00255 0.09878 0.00602 0.10729 0.00834 C 0.11545 0.01042 0.1243 0.01598 0.13229 0.01945 C 0.13611 0.01899 0.1401 0.01945 0.14375 0.01806 C 0.14618 0.01713 0.14757 0.01366 0.15 0.0125 C 0.16302 -0.00486 0.20521 0.00834 0.20521 0.00857 " pathEditMode="relative" rAng="0" ptsTypes="ffffffffffA">
                                      <p:cBhvr>
                                        <p:cTn id="44" dur="20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C 0.00104 -0.00046 0.00226 -0.00069 0.00312 -0.00138 C 0.00469 -0.00254 0.00573 -0.00463 0.00729 -0.00555 C 0.01562 -0.00972 0.02465 -0.01111 0.03333 -0.0125 C 0.04844 -0.01134 0.05885 -0.00949 0.07292 -0.00555 C 0.10156 0.00255 0.13351 0.0007 0.1625 0.00278 C 0.17708 0.00232 0.19201 0.00417 0.20625 3.7037E-7 C 0.22899 -0.00671 0.20486 -0.00231 0.22604 -0.00555 C 0.24219 -0.01412 0.26805 -0.02338 0.28021 -0.04027 C 0.28472 -0.04652 0.29548 -0.06527 0.29896 -0.07638 C 0.30104 -0.0831 0.30417 -0.09722 0.30417 -0.09722 C 0.30451 -0.10046 0.30486 -0.1037 0.30521 -0.10694 C 0.30851 -0.13449 0.30729 -0.12638 0.33333 -0.12638 " pathEditMode="relative" ptsTypes="ffffffffffffA">
                                      <p:cBhvr>
                                        <p:cTn id="46" dur="2000" fill="hold"/>
                                        <p:tgtEl>
                                          <p:spTgt spid="58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C 0.00521 -0.00463 0.00816 -0.00903 0.01459 -0.01111 C 0.03021 -0.00787 0.04254 0.00208 0.05729 0.00556 C 0.0724 0.00903 0.08785 0.00995 0.10313 0.01111 C 0.12535 0.01713 0.14601 0.01852 0.16875 0.01944 C 0.20643 0.01644 0.24757 0.01134 0.28334 -0.00694 C 0.31424 -0.02269 0.30156 -0.02176 0.33959 -0.04583 C 0.35417 -0.05509 0.3625 -0.0581 0.37604 -0.06528 C 0.40174 -0.06157 0.39097 -0.06458 0.40729 -0.05 C 0.40799 -0.04861 0.40938 -0.04583 0.40938 -0.04583 " pathEditMode="relative" ptsTypes="fffffffffA">
                                      <p:cBhvr>
                                        <p:cTn id="48" dur="2000" fill="hold"/>
                                        <p:tgtEl>
                                          <p:spTgt spid="58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2292 0.00046 0.04584 0.00046 0.06875 0.00139 C 0.07952 0.00185 0.09045 0.00764 0.10105 0.00972 C 0.15122 0.0081 0.19983 -0.00231 0.25 -0.00694 C 0.28091 -0.00648 0.31181 -0.00648 0.34271 -0.00555 C 0.34688 -0.00532 0.35382 0.00648 0.36042 0.00833 C 0.38473 0.00625 0.38577 0.00718 0.40209 0.00417 C 0.40695 0.00324 0.41181 0.00232 0.41667 0.00139 C 0.4191 0.00093 0.42396 -2.59259E-6 0.42396 -2.59259E-6 C 0.43507 0.00162 0.44618 0.00556 0.4573 0.00556 " pathEditMode="relative" ptsTypes="fffffffffA">
                                      <p:cBhvr>
                                        <p:cTn id="50" dur="2000" fill="hold"/>
                                        <p:tgtEl>
                                          <p:spTgt spid="58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7362E-19 C 0.01146 -0.00393 0.02135 -0.01227 0.03229 -0.01805 C 0.03976 -0.02199 0.04826 -0.02338 0.05521 -0.02917 C 0.06111 -0.03403 0.06614 -0.03958 0.07292 -0.04305 C 0.10382 -0.05903 0.13802 -0.06319 0.17083 -0.06667 C 0.18055 -0.06597 0.19062 -0.06736 0.2 -0.06389 C 0.23021 -0.05231 0.25816 -0.03657 0.28958 -0.03055 C 0.31528 -0.03241 0.34288 -0.03055 0.36771 -0.03889 C 0.37691 -0.05509 0.38298 -0.05532 0.39583 -0.06111 C 0.41441 -0.06018 0.42153 -0.06134 0.43646 -0.05555 C 0.43923 -0.05301 0.44184 -0.05185 0.44479 -0.05 " pathEditMode="relative" ptsTypes="ffffffffffA">
                                      <p:cBhvr>
                                        <p:cTn id="52" dur="2000" fill="hold"/>
                                        <p:tgtEl>
                                          <p:spTgt spid="58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C 0.02535 0.01134 0.05139 -0.01504 0.07188 -0.03055 C 0.10122 -0.05278 0.13924 -0.08333 0.17292 -0.08889 C 0.17813 -0.08796 0.18351 -0.08796 0.18854 -0.08611 C 0.19618 -0.08333 0.19983 -0.0618 0.20209 -0.05278 C 0.20417 -0.03356 0.20747 -0.00555 0.22292 0.00139 C 0.23056 0.00093 0.2382 0.00116 0.24584 2.22222E-6 C 0.25434 -0.00116 0.26129 -0.0081 0.26979 -0.00972 C 0.28264 -0.01666 0.29393 -0.01574 0.30834 -0.01666 C 0.32448 -0.01458 0.31441 -0.01666 0.32396 -0.00833 C 0.32726 -0.00162 0.33073 -0.00023 0.33646 0.00139 C 0.34375 -0.00023 0.35104 -0.00254 0.35834 -0.00416 C 0.3632 -0.01065 0.36702 -0.01852 0.37188 -0.025 C 0.37327 -0.02685 0.37552 -0.02731 0.37709 -0.02916 C 0.38038 -0.0331 0.38334 -0.0375 0.38646 -0.04166 C 0.3875 -0.04305 0.38959 -0.04583 0.38959 -0.04583 C 0.39097 -0.05324 0.3934 -0.05509 0.39792 -0.05972 C 0.39688 -0.06065 0.39601 -0.0625 0.39479 -0.0625 C 0.36459 -0.06528 0.32101 -0.0625 0.38334 -0.06528 C 0.3882 -0.06481 0.39323 -0.06551 0.39792 -0.06389 C 0.39931 -0.06342 0.39931 -0.0544 0.39792 -0.05 C 0.3974 -0.04861 0.39097 -0.04491 0.39063 -0.04444 C 0.3842 -0.03842 0.38108 -0.03495 0.37292 -0.03194 C 0.35504 -0.0331 0.34497 -0.03125 0.33438 -0.05 C 0.32969 -0.06875 0.33073 -0.08981 0.33959 -0.10555 C 0.3533 -0.10393 0.35677 -0.10069 0.36875 -0.09305 C 0.37952 -0.08611 0.3882 -0.08241 0.39688 -0.07083 C 0.39618 -0.06713 0.39601 -0.06319 0.39479 -0.05972 C 0.39323 -0.05532 0.38785 -0.05347 0.38542 -0.05139 C 0.37518 -0.04305 0.36684 -0.03912 0.35521 -0.03472 C 0.32639 -0.03889 0.32674 -0.03148 0.31354 -0.05555 C 0.3099 -0.06203 0.30695 -0.06713 0.30521 -0.075 C 0.30469 -0.07731 0.30295 -0.08032 0.30417 -0.08194 C 0.30521 -0.08333 0.30712 -0.08032 0.30834 -0.07916 C 0.31233 -0.07546 0.31511 -0.06713 0.31667 -0.06111 C 0.31511 -0.04583 0.31563 -0.03889 0.30729 -0.02916 C 0.30712 -0.02893 0.30087 -0.02268 0.3 -0.02222 C 0.2974 -0.02083 0.29167 -0.01944 0.29167 -0.01944 " pathEditMode="relative" ptsTypes="fffffffffffffffffffffffffffffffffffffA">
                                      <p:cBhvr>
                                        <p:cTn id="54" dur="2000" fill="hold"/>
                                        <p:tgtEl>
                                          <p:spTgt spid="58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40741E-7 C 0.03159 0.00255 0.02517 7.40741E-7 0.04374 0.00833 C 0.05086 0.01551 0.05676 0.02454 0.06353 0.03195 C 0.07846 0.04838 0.09426 0.06204 0.11041 0.07639 C 0.11596 0.08125 0.12326 0.08333 0.12916 0.0875 C 0.13437 0.09144 0.13593 0.09398 0.14062 0.09861 C 0.14461 0.10255 0.15416 0.10695 0.15416 0.10695 C 0.16562 0.10602 0.17065 0.10857 0.17812 0.09861 C 0.18593 0.0882 0.18871 0.06482 0.19999 0.05972 C 0.20398 0.0544 0.20485 0.0537 0.21041 0.05556 C 0.21787 0.06551 0.21492 0.06065 0.21978 0.06945 C 0.22256 0.08056 0.21839 0.06759 0.22395 0.075 C 0.22499 0.07639 0.22499 0.07894 0.22603 0.08056 C 0.22916 0.08565 0.2361 0.0875 0.24062 0.08889 C 0.24652 0.08681 0.24964 0.07824 0.25416 0.07222 C 0.25989 0.06458 0.26839 0.05741 0.27499 0.05139 C 0.28385 0.04352 0.30346 0.04607 0.31249 0.04583 C 0.33645 0.04537 0.36041 0.04583 0.38437 0.04583 " pathEditMode="relative" ptsTypes="fffffffffffffffffA">
                                      <p:cBhvr>
                                        <p:cTn id="56" dur="20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C 0.01371 -0.00602 0.02708 -0.01042 0.04166 -0.0125 C 0.04826 -0.01343 0.06145 -0.01528 0.06145 -0.01528 C 0.07673 -0.01459 0.08836 -0.01575 0.10208 -0.00973 C 0.10833 -0.00139 0.11145 0.00509 0.11354 0.01666 C 0.11458 0.03888 0.11354 0.07569 0.13125 0.0875 C 0.14027 0.08518 0.14496 0.07569 0.15104 0.06666 C 0.16024 0.05324 0.16857 0.0405 0.17812 0.02777 C 0.18194 0.02268 0.18246 0.01759 0.1875 0.01527 C 0.19722 0.03148 0.20607 0.04861 0.21354 0.06666 C 0.21701 0.07523 0.21822 0.08402 0.22604 0.0875 C 0.2309 0.08611 0.23611 0.08588 0.24062 0.08333 C 0.25138 0.07708 0.25347 0.06342 0.26145 0.05416 C 0.26649 0.04838 0.27256 0.04398 0.27812 0.03888 C 0.28229 0.03495 0.28645 0.02731 0.29166 0.025 C 0.29774 0.02222 0.30902 0.02685 0.31354 0.02083 " pathEditMode="relative" ptsTypes="fffffffffffffffA">
                                      <p:cBhvr>
                                        <p:cTn id="58" dur="2000" fill="hold"/>
                                        <p:tgtEl>
                                          <p:spTgt spid="58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89" grpId="0" animBg="1"/>
      <p:bldP spid="58489" grpId="1" animBg="1"/>
      <p:bldP spid="58490" grpId="0" animBg="1"/>
      <p:bldP spid="58490" grpId="1" animBg="1"/>
      <p:bldP spid="58491" grpId="0" animBg="1"/>
      <p:bldP spid="58491" grpId="1" animBg="1"/>
      <p:bldP spid="58492" grpId="0" animBg="1"/>
      <p:bldP spid="58492" grpId="1" animBg="1"/>
      <p:bldP spid="58493" grpId="0" animBg="1"/>
      <p:bldP spid="58493" grpId="1" animBg="1"/>
      <p:bldP spid="58494" grpId="0" animBg="1"/>
      <p:bldP spid="58494" grpId="1" animBg="1"/>
      <p:bldP spid="58495" grpId="0" animBg="1"/>
      <p:bldP spid="58495" grpId="1" animBg="1"/>
      <p:bldP spid="58496" grpId="0" animBg="1"/>
      <p:bldP spid="58496" grpId="1" animBg="1"/>
      <p:bldP spid="58497" grpId="0" animBg="1"/>
      <p:bldP spid="58497" grpId="1" animBg="1"/>
      <p:bldP spid="58497" grpId="2" animBg="1"/>
      <p:bldP spid="58497" grpId="3" animBg="1"/>
      <p:bldP spid="58500" grpId="0" animBg="1"/>
      <p:bldP spid="58500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5"/>
          <p:cNvGrpSpPr>
            <a:grpSpLocks/>
          </p:cNvGrpSpPr>
          <p:nvPr/>
        </p:nvGrpSpPr>
        <p:grpSpPr bwMode="auto">
          <a:xfrm>
            <a:off x="4706938" y="2619375"/>
            <a:ext cx="3916362" cy="2654300"/>
            <a:chOff x="130" y="317"/>
            <a:chExt cx="2809" cy="2041"/>
          </a:xfrm>
        </p:grpSpPr>
        <p:sp>
          <p:nvSpPr>
            <p:cNvPr id="22741" name="Freeform 316"/>
            <p:cNvSpPr>
              <a:spLocks/>
            </p:cNvSpPr>
            <p:nvPr/>
          </p:nvSpPr>
          <p:spPr bwMode="auto">
            <a:xfrm>
              <a:off x="216" y="567"/>
              <a:ext cx="2571" cy="1545"/>
            </a:xfrm>
            <a:custGeom>
              <a:avLst/>
              <a:gdLst>
                <a:gd name="T0" fmla="*/ 653 w 2571"/>
                <a:gd name="T1" fmla="*/ 64 h 1545"/>
                <a:gd name="T2" fmla="*/ 360 w 2571"/>
                <a:gd name="T3" fmla="*/ 100 h 1545"/>
                <a:gd name="T4" fmla="*/ 305 w 2571"/>
                <a:gd name="T5" fmla="*/ 137 h 1545"/>
                <a:gd name="T6" fmla="*/ 250 w 2571"/>
                <a:gd name="T7" fmla="*/ 174 h 1545"/>
                <a:gd name="T8" fmla="*/ 205 w 2571"/>
                <a:gd name="T9" fmla="*/ 247 h 1545"/>
                <a:gd name="T10" fmla="*/ 177 w 2571"/>
                <a:gd name="T11" fmla="*/ 347 h 1545"/>
                <a:gd name="T12" fmla="*/ 113 w 2571"/>
                <a:gd name="T13" fmla="*/ 475 h 1545"/>
                <a:gd name="T14" fmla="*/ 77 w 2571"/>
                <a:gd name="T15" fmla="*/ 567 h 1545"/>
                <a:gd name="T16" fmla="*/ 58 w 2571"/>
                <a:gd name="T17" fmla="*/ 640 h 1545"/>
                <a:gd name="T18" fmla="*/ 40 w 2571"/>
                <a:gd name="T19" fmla="*/ 695 h 1545"/>
                <a:gd name="T20" fmla="*/ 86 w 2571"/>
                <a:gd name="T21" fmla="*/ 1124 h 1545"/>
                <a:gd name="T22" fmla="*/ 131 w 2571"/>
                <a:gd name="T23" fmla="*/ 1207 h 1545"/>
                <a:gd name="T24" fmla="*/ 177 w 2571"/>
                <a:gd name="T25" fmla="*/ 1252 h 1545"/>
                <a:gd name="T26" fmla="*/ 250 w 2571"/>
                <a:gd name="T27" fmla="*/ 1362 h 1545"/>
                <a:gd name="T28" fmla="*/ 342 w 2571"/>
                <a:gd name="T29" fmla="*/ 1472 h 1545"/>
                <a:gd name="T30" fmla="*/ 424 w 2571"/>
                <a:gd name="T31" fmla="*/ 1527 h 1545"/>
                <a:gd name="T32" fmla="*/ 488 w 2571"/>
                <a:gd name="T33" fmla="*/ 1545 h 1545"/>
                <a:gd name="T34" fmla="*/ 973 w 2571"/>
                <a:gd name="T35" fmla="*/ 1490 h 1545"/>
                <a:gd name="T36" fmla="*/ 2070 w 2571"/>
                <a:gd name="T37" fmla="*/ 1390 h 1545"/>
                <a:gd name="T38" fmla="*/ 2189 w 2571"/>
                <a:gd name="T39" fmla="*/ 1335 h 1545"/>
                <a:gd name="T40" fmla="*/ 2253 w 2571"/>
                <a:gd name="T41" fmla="*/ 1280 h 1545"/>
                <a:gd name="T42" fmla="*/ 2381 w 2571"/>
                <a:gd name="T43" fmla="*/ 1124 h 1545"/>
                <a:gd name="T44" fmla="*/ 2390 w 2571"/>
                <a:gd name="T45" fmla="*/ 1097 h 1545"/>
                <a:gd name="T46" fmla="*/ 2408 w 2571"/>
                <a:gd name="T47" fmla="*/ 1060 h 1545"/>
                <a:gd name="T48" fmla="*/ 2426 w 2571"/>
                <a:gd name="T49" fmla="*/ 996 h 1545"/>
                <a:gd name="T50" fmla="*/ 2481 w 2571"/>
                <a:gd name="T51" fmla="*/ 878 h 1545"/>
                <a:gd name="T52" fmla="*/ 2545 w 2571"/>
                <a:gd name="T53" fmla="*/ 795 h 1545"/>
                <a:gd name="T54" fmla="*/ 2563 w 2571"/>
                <a:gd name="T55" fmla="*/ 731 h 1545"/>
                <a:gd name="T56" fmla="*/ 2463 w 2571"/>
                <a:gd name="T57" fmla="*/ 265 h 1545"/>
                <a:gd name="T58" fmla="*/ 2399 w 2571"/>
                <a:gd name="T59" fmla="*/ 192 h 1545"/>
                <a:gd name="T60" fmla="*/ 2353 w 2571"/>
                <a:gd name="T61" fmla="*/ 155 h 1545"/>
                <a:gd name="T62" fmla="*/ 2262 w 2571"/>
                <a:gd name="T63" fmla="*/ 110 h 1545"/>
                <a:gd name="T64" fmla="*/ 2115 w 2571"/>
                <a:gd name="T65" fmla="*/ 46 h 1545"/>
                <a:gd name="T66" fmla="*/ 1905 w 2571"/>
                <a:gd name="T67" fmla="*/ 0 h 1545"/>
                <a:gd name="T68" fmla="*/ 726 w 2571"/>
                <a:gd name="T69" fmla="*/ 9 h 1545"/>
                <a:gd name="T70" fmla="*/ 653 w 2571"/>
                <a:gd name="T71" fmla="*/ 64 h 15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71"/>
                <a:gd name="T109" fmla="*/ 0 h 1545"/>
                <a:gd name="T110" fmla="*/ 2571 w 2571"/>
                <a:gd name="T111" fmla="*/ 1545 h 15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71" h="1545">
                  <a:moveTo>
                    <a:pt x="653" y="64"/>
                  </a:moveTo>
                  <a:cubicBezTo>
                    <a:pt x="525" y="70"/>
                    <a:pt x="465" y="65"/>
                    <a:pt x="360" y="100"/>
                  </a:cubicBezTo>
                  <a:cubicBezTo>
                    <a:pt x="326" y="136"/>
                    <a:pt x="361" y="104"/>
                    <a:pt x="305" y="137"/>
                  </a:cubicBezTo>
                  <a:cubicBezTo>
                    <a:pt x="286" y="148"/>
                    <a:pt x="250" y="174"/>
                    <a:pt x="250" y="174"/>
                  </a:cubicBezTo>
                  <a:cubicBezTo>
                    <a:pt x="240" y="204"/>
                    <a:pt x="227" y="224"/>
                    <a:pt x="205" y="247"/>
                  </a:cubicBezTo>
                  <a:cubicBezTo>
                    <a:pt x="193" y="279"/>
                    <a:pt x="189" y="315"/>
                    <a:pt x="177" y="347"/>
                  </a:cubicBezTo>
                  <a:cubicBezTo>
                    <a:pt x="163" y="385"/>
                    <a:pt x="132" y="437"/>
                    <a:pt x="113" y="475"/>
                  </a:cubicBezTo>
                  <a:cubicBezTo>
                    <a:pt x="93" y="556"/>
                    <a:pt x="112" y="530"/>
                    <a:pt x="77" y="567"/>
                  </a:cubicBezTo>
                  <a:cubicBezTo>
                    <a:pt x="70" y="591"/>
                    <a:pt x="65" y="616"/>
                    <a:pt x="58" y="640"/>
                  </a:cubicBezTo>
                  <a:cubicBezTo>
                    <a:pt x="53" y="659"/>
                    <a:pt x="40" y="695"/>
                    <a:pt x="40" y="695"/>
                  </a:cubicBezTo>
                  <a:cubicBezTo>
                    <a:pt x="40" y="697"/>
                    <a:pt x="0" y="1043"/>
                    <a:pt x="86" y="1124"/>
                  </a:cubicBezTo>
                  <a:cubicBezTo>
                    <a:pt x="102" y="1173"/>
                    <a:pt x="90" y="1144"/>
                    <a:pt x="131" y="1207"/>
                  </a:cubicBezTo>
                  <a:cubicBezTo>
                    <a:pt x="143" y="1225"/>
                    <a:pt x="177" y="1252"/>
                    <a:pt x="177" y="1252"/>
                  </a:cubicBezTo>
                  <a:cubicBezTo>
                    <a:pt x="192" y="1299"/>
                    <a:pt x="220" y="1326"/>
                    <a:pt x="250" y="1362"/>
                  </a:cubicBezTo>
                  <a:cubicBezTo>
                    <a:pt x="279" y="1397"/>
                    <a:pt x="305" y="1445"/>
                    <a:pt x="342" y="1472"/>
                  </a:cubicBezTo>
                  <a:cubicBezTo>
                    <a:pt x="369" y="1491"/>
                    <a:pt x="397" y="1508"/>
                    <a:pt x="424" y="1527"/>
                  </a:cubicBezTo>
                  <a:cubicBezTo>
                    <a:pt x="442" y="1540"/>
                    <a:pt x="467" y="1538"/>
                    <a:pt x="488" y="1545"/>
                  </a:cubicBezTo>
                  <a:cubicBezTo>
                    <a:pt x="687" y="1539"/>
                    <a:pt x="803" y="1545"/>
                    <a:pt x="973" y="1490"/>
                  </a:cubicBezTo>
                  <a:cubicBezTo>
                    <a:pt x="1276" y="1288"/>
                    <a:pt x="1772" y="1393"/>
                    <a:pt x="2070" y="1390"/>
                  </a:cubicBezTo>
                  <a:cubicBezTo>
                    <a:pt x="2113" y="1374"/>
                    <a:pt x="2148" y="1355"/>
                    <a:pt x="2189" y="1335"/>
                  </a:cubicBezTo>
                  <a:cubicBezTo>
                    <a:pt x="2218" y="1290"/>
                    <a:pt x="2225" y="1314"/>
                    <a:pt x="2253" y="1280"/>
                  </a:cubicBezTo>
                  <a:cubicBezTo>
                    <a:pt x="2296" y="1227"/>
                    <a:pt x="2342" y="1181"/>
                    <a:pt x="2381" y="1124"/>
                  </a:cubicBezTo>
                  <a:cubicBezTo>
                    <a:pt x="2384" y="1115"/>
                    <a:pt x="2386" y="1106"/>
                    <a:pt x="2390" y="1097"/>
                  </a:cubicBezTo>
                  <a:cubicBezTo>
                    <a:pt x="2395" y="1084"/>
                    <a:pt x="2403" y="1073"/>
                    <a:pt x="2408" y="1060"/>
                  </a:cubicBezTo>
                  <a:cubicBezTo>
                    <a:pt x="2414" y="1043"/>
                    <a:pt x="2417" y="1013"/>
                    <a:pt x="2426" y="996"/>
                  </a:cubicBezTo>
                  <a:cubicBezTo>
                    <a:pt x="2447" y="955"/>
                    <a:pt x="2466" y="924"/>
                    <a:pt x="2481" y="878"/>
                  </a:cubicBezTo>
                  <a:cubicBezTo>
                    <a:pt x="2484" y="868"/>
                    <a:pt x="2534" y="813"/>
                    <a:pt x="2545" y="795"/>
                  </a:cubicBezTo>
                  <a:cubicBezTo>
                    <a:pt x="2550" y="774"/>
                    <a:pt x="2563" y="753"/>
                    <a:pt x="2563" y="731"/>
                  </a:cubicBezTo>
                  <a:cubicBezTo>
                    <a:pt x="2563" y="510"/>
                    <a:pt x="2571" y="428"/>
                    <a:pt x="2463" y="265"/>
                  </a:cubicBezTo>
                  <a:cubicBezTo>
                    <a:pt x="2442" y="233"/>
                    <a:pt x="2431" y="213"/>
                    <a:pt x="2399" y="192"/>
                  </a:cubicBezTo>
                  <a:cubicBezTo>
                    <a:pt x="2366" y="141"/>
                    <a:pt x="2400" y="180"/>
                    <a:pt x="2353" y="155"/>
                  </a:cubicBezTo>
                  <a:cubicBezTo>
                    <a:pt x="2263" y="106"/>
                    <a:pt x="2333" y="128"/>
                    <a:pt x="2262" y="110"/>
                  </a:cubicBezTo>
                  <a:cubicBezTo>
                    <a:pt x="2230" y="78"/>
                    <a:pt x="2160" y="57"/>
                    <a:pt x="2115" y="46"/>
                  </a:cubicBezTo>
                  <a:cubicBezTo>
                    <a:pt x="2048" y="11"/>
                    <a:pt x="1980" y="8"/>
                    <a:pt x="1905" y="0"/>
                  </a:cubicBezTo>
                  <a:cubicBezTo>
                    <a:pt x="1512" y="3"/>
                    <a:pt x="1119" y="3"/>
                    <a:pt x="726" y="9"/>
                  </a:cubicBezTo>
                  <a:cubicBezTo>
                    <a:pt x="708" y="9"/>
                    <a:pt x="653" y="55"/>
                    <a:pt x="653" y="64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 317"/>
            <p:cNvGrpSpPr>
              <a:grpSpLocks/>
            </p:cNvGrpSpPr>
            <p:nvPr/>
          </p:nvGrpSpPr>
          <p:grpSpPr bwMode="auto">
            <a:xfrm>
              <a:off x="754" y="856"/>
              <a:ext cx="935" cy="850"/>
              <a:chOff x="754" y="856"/>
              <a:chExt cx="935" cy="850"/>
            </a:xfrm>
          </p:grpSpPr>
          <p:sp>
            <p:nvSpPr>
              <p:cNvPr id="22773" name="Oval 318"/>
              <p:cNvSpPr>
                <a:spLocks noChangeArrowheads="1"/>
              </p:cNvSpPr>
              <p:nvPr/>
            </p:nvSpPr>
            <p:spPr bwMode="auto">
              <a:xfrm>
                <a:off x="754" y="856"/>
                <a:ext cx="935" cy="85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774" name="WordArt 3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867" y="1083"/>
                <a:ext cx="696" cy="39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cellule</a:t>
                </a:r>
              </a:p>
              <a:p>
                <a:pPr algn="ctr"/>
                <a:r>
                  <a:rPr lang="fr-FR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 infectée</a:t>
                </a:r>
              </a:p>
            </p:txBody>
          </p:sp>
        </p:grpSp>
        <p:sp>
          <p:nvSpPr>
            <p:cNvPr id="22743" name="AutoShape 320"/>
            <p:cNvSpPr>
              <a:spLocks noChangeArrowheads="1"/>
            </p:cNvSpPr>
            <p:nvPr/>
          </p:nvSpPr>
          <p:spPr bwMode="auto">
            <a:xfrm>
              <a:off x="782" y="2103"/>
              <a:ext cx="255" cy="255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44" name="AutoShape 321"/>
            <p:cNvSpPr>
              <a:spLocks noChangeArrowheads="1"/>
            </p:cNvSpPr>
            <p:nvPr/>
          </p:nvSpPr>
          <p:spPr bwMode="auto">
            <a:xfrm rot="-2899480">
              <a:off x="2653" y="1423"/>
              <a:ext cx="255" cy="255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45" name="AutoShape 322"/>
            <p:cNvSpPr>
              <a:spLocks noChangeArrowheads="1"/>
            </p:cNvSpPr>
            <p:nvPr/>
          </p:nvSpPr>
          <p:spPr bwMode="auto">
            <a:xfrm rot="-9382769">
              <a:off x="2058" y="317"/>
              <a:ext cx="255" cy="256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46" name="AutoShape 323"/>
            <p:cNvSpPr>
              <a:spLocks noChangeArrowheads="1"/>
            </p:cNvSpPr>
            <p:nvPr/>
          </p:nvSpPr>
          <p:spPr bwMode="auto">
            <a:xfrm rot="3107269">
              <a:off x="187" y="1848"/>
              <a:ext cx="255" cy="256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47" name="AutoShape 324"/>
            <p:cNvSpPr>
              <a:spLocks noChangeArrowheads="1"/>
            </p:cNvSpPr>
            <p:nvPr/>
          </p:nvSpPr>
          <p:spPr bwMode="auto">
            <a:xfrm rot="-2786434">
              <a:off x="2341" y="1848"/>
              <a:ext cx="255" cy="255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48" name="AutoShape 325"/>
            <p:cNvSpPr>
              <a:spLocks noChangeArrowheads="1"/>
            </p:cNvSpPr>
            <p:nvPr/>
          </p:nvSpPr>
          <p:spPr bwMode="auto">
            <a:xfrm rot="-10529930">
              <a:off x="697" y="374"/>
              <a:ext cx="255" cy="255"/>
            </a:xfrm>
            <a:custGeom>
              <a:avLst/>
              <a:gdLst>
                <a:gd name="T0" fmla="*/ 128 w 21600"/>
                <a:gd name="T1" fmla="*/ 0 h 21600"/>
                <a:gd name="T2" fmla="*/ 32 w 21600"/>
                <a:gd name="T3" fmla="*/ 128 h 21600"/>
                <a:gd name="T4" fmla="*/ 128 w 21600"/>
                <a:gd name="T5" fmla="*/ 64 h 21600"/>
                <a:gd name="T6" fmla="*/ 223 w 21600"/>
                <a:gd name="T7" fmla="*/ 1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" name="Group 326"/>
            <p:cNvGrpSpPr>
              <a:grpSpLocks/>
            </p:cNvGrpSpPr>
            <p:nvPr/>
          </p:nvGrpSpPr>
          <p:grpSpPr bwMode="auto">
            <a:xfrm rot="5400000">
              <a:off x="1346" y="434"/>
              <a:ext cx="200" cy="79"/>
              <a:chOff x="612" y="2614"/>
              <a:chExt cx="590" cy="272"/>
            </a:xfrm>
          </p:grpSpPr>
          <p:sp>
            <p:nvSpPr>
              <p:cNvPr id="22771" name="Line 327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72" name="Oval 328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" name="Group 329"/>
            <p:cNvGrpSpPr>
              <a:grpSpLocks/>
            </p:cNvGrpSpPr>
            <p:nvPr/>
          </p:nvGrpSpPr>
          <p:grpSpPr bwMode="auto">
            <a:xfrm rot="-5400000">
              <a:off x="1317" y="2022"/>
              <a:ext cx="200" cy="79"/>
              <a:chOff x="612" y="2614"/>
              <a:chExt cx="590" cy="272"/>
            </a:xfrm>
          </p:grpSpPr>
          <p:sp>
            <p:nvSpPr>
              <p:cNvPr id="22769" name="Line 330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70" name="Oval 331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" name="Group 332"/>
            <p:cNvGrpSpPr>
              <a:grpSpLocks/>
            </p:cNvGrpSpPr>
            <p:nvPr/>
          </p:nvGrpSpPr>
          <p:grpSpPr bwMode="auto">
            <a:xfrm rot="2181995">
              <a:off x="300" y="686"/>
              <a:ext cx="171" cy="93"/>
              <a:chOff x="612" y="2614"/>
              <a:chExt cx="590" cy="272"/>
            </a:xfrm>
          </p:grpSpPr>
          <p:sp>
            <p:nvSpPr>
              <p:cNvPr id="22767" name="Line 333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68" name="Oval 334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7" name="Group 335"/>
            <p:cNvGrpSpPr>
              <a:grpSpLocks/>
            </p:cNvGrpSpPr>
            <p:nvPr/>
          </p:nvGrpSpPr>
          <p:grpSpPr bwMode="auto">
            <a:xfrm rot="-1853502">
              <a:off x="414" y="2075"/>
              <a:ext cx="171" cy="93"/>
              <a:chOff x="612" y="2614"/>
              <a:chExt cx="590" cy="272"/>
            </a:xfrm>
          </p:grpSpPr>
          <p:sp>
            <p:nvSpPr>
              <p:cNvPr id="22765" name="Line 336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66" name="Oval 337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" name="Group 338"/>
            <p:cNvGrpSpPr>
              <a:grpSpLocks/>
            </p:cNvGrpSpPr>
            <p:nvPr/>
          </p:nvGrpSpPr>
          <p:grpSpPr bwMode="auto">
            <a:xfrm>
              <a:off x="130" y="1196"/>
              <a:ext cx="172" cy="93"/>
              <a:chOff x="612" y="2614"/>
              <a:chExt cx="590" cy="272"/>
            </a:xfrm>
          </p:grpSpPr>
          <p:sp>
            <p:nvSpPr>
              <p:cNvPr id="22763" name="Line 339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64" name="Oval 340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" name="Group 341"/>
            <p:cNvGrpSpPr>
              <a:grpSpLocks/>
            </p:cNvGrpSpPr>
            <p:nvPr/>
          </p:nvGrpSpPr>
          <p:grpSpPr bwMode="auto">
            <a:xfrm rot="10800000">
              <a:off x="2767" y="1083"/>
              <a:ext cx="172" cy="93"/>
              <a:chOff x="612" y="2614"/>
              <a:chExt cx="590" cy="272"/>
            </a:xfrm>
          </p:grpSpPr>
          <p:sp>
            <p:nvSpPr>
              <p:cNvPr id="22761" name="Line 342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62" name="Oval 343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" name="Group 344"/>
            <p:cNvGrpSpPr>
              <a:grpSpLocks/>
            </p:cNvGrpSpPr>
            <p:nvPr/>
          </p:nvGrpSpPr>
          <p:grpSpPr bwMode="auto">
            <a:xfrm rot="-8350226">
              <a:off x="2540" y="1735"/>
              <a:ext cx="171" cy="92"/>
              <a:chOff x="612" y="2614"/>
              <a:chExt cx="590" cy="272"/>
            </a:xfrm>
          </p:grpSpPr>
          <p:sp>
            <p:nvSpPr>
              <p:cNvPr id="22759" name="Line 345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60" name="Oval 346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" name="Group 347"/>
            <p:cNvGrpSpPr>
              <a:grpSpLocks/>
            </p:cNvGrpSpPr>
            <p:nvPr/>
          </p:nvGrpSpPr>
          <p:grpSpPr bwMode="auto">
            <a:xfrm rot="8082002">
              <a:off x="2592" y="633"/>
              <a:ext cx="201" cy="79"/>
              <a:chOff x="612" y="2614"/>
              <a:chExt cx="590" cy="272"/>
            </a:xfrm>
          </p:grpSpPr>
          <p:sp>
            <p:nvSpPr>
              <p:cNvPr id="22757" name="Line 348"/>
              <p:cNvSpPr>
                <a:spLocks noChangeShapeType="1"/>
              </p:cNvSpPr>
              <p:nvPr/>
            </p:nvSpPr>
            <p:spPr bwMode="auto">
              <a:xfrm flipH="1" flipV="1">
                <a:off x="839" y="2750"/>
                <a:ext cx="363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58" name="Oval 349"/>
              <p:cNvSpPr>
                <a:spLocks noChangeArrowheads="1"/>
              </p:cNvSpPr>
              <p:nvPr/>
            </p:nvSpPr>
            <p:spPr bwMode="auto">
              <a:xfrm>
                <a:off x="612" y="2614"/>
                <a:ext cx="272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2" name="Group 441"/>
          <p:cNvGrpSpPr>
            <a:grpSpLocks/>
          </p:cNvGrpSpPr>
          <p:nvPr/>
        </p:nvGrpSpPr>
        <p:grpSpPr bwMode="auto">
          <a:xfrm>
            <a:off x="4527550" y="908050"/>
            <a:ext cx="2654300" cy="1306513"/>
            <a:chOff x="2852" y="572"/>
            <a:chExt cx="1672" cy="823"/>
          </a:xfrm>
        </p:grpSpPr>
        <p:sp>
          <p:nvSpPr>
            <p:cNvPr id="22731" name="AutoShape 442"/>
            <p:cNvSpPr>
              <a:spLocks noChangeArrowheads="1"/>
            </p:cNvSpPr>
            <p:nvPr/>
          </p:nvSpPr>
          <p:spPr bwMode="auto">
            <a:xfrm>
              <a:off x="2852" y="572"/>
              <a:ext cx="1672" cy="8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32" name="Oval 443"/>
            <p:cNvSpPr>
              <a:spLocks noChangeArrowheads="1"/>
            </p:cNvSpPr>
            <p:nvPr/>
          </p:nvSpPr>
          <p:spPr bwMode="auto">
            <a:xfrm>
              <a:off x="2937" y="714"/>
              <a:ext cx="652" cy="56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33" name="WordArt 444"/>
            <p:cNvSpPr>
              <a:spLocks noChangeArrowheads="1" noChangeShapeType="1" noTextEdit="1"/>
            </p:cNvSpPr>
            <p:nvPr/>
          </p:nvSpPr>
          <p:spPr bwMode="auto">
            <a:xfrm>
              <a:off x="3192" y="799"/>
              <a:ext cx="210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P</a:t>
              </a:r>
            </a:p>
          </p:txBody>
        </p:sp>
        <p:sp>
          <p:nvSpPr>
            <p:cNvPr id="22734" name="AutoShape 445"/>
            <p:cNvSpPr>
              <a:spLocks noChangeArrowheads="1"/>
            </p:cNvSpPr>
            <p:nvPr/>
          </p:nvSpPr>
          <p:spPr bwMode="auto">
            <a:xfrm rot="16494707" flipH="1">
              <a:off x="3774" y="897"/>
              <a:ext cx="652" cy="171"/>
            </a:xfrm>
            <a:custGeom>
              <a:avLst/>
              <a:gdLst>
                <a:gd name="T0" fmla="*/ 326 w 21600"/>
                <a:gd name="T1" fmla="*/ 0 h 21600"/>
                <a:gd name="T2" fmla="*/ 82 w 21600"/>
                <a:gd name="T3" fmla="*/ 86 h 21600"/>
                <a:gd name="T4" fmla="*/ 326 w 21600"/>
                <a:gd name="T5" fmla="*/ 43 h 21600"/>
                <a:gd name="T6" fmla="*/ 571 w 21600"/>
                <a:gd name="T7" fmla="*/ 8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35" name="AutoShape 446"/>
            <p:cNvSpPr>
              <a:spLocks noChangeArrowheads="1"/>
            </p:cNvSpPr>
            <p:nvPr/>
          </p:nvSpPr>
          <p:spPr bwMode="auto">
            <a:xfrm rot="-5400000">
              <a:off x="3611" y="862"/>
              <a:ext cx="652" cy="241"/>
            </a:xfrm>
            <a:custGeom>
              <a:avLst/>
              <a:gdLst>
                <a:gd name="T0" fmla="*/ 326 w 21600"/>
                <a:gd name="T1" fmla="*/ 0 h 21600"/>
                <a:gd name="T2" fmla="*/ 82 w 21600"/>
                <a:gd name="T3" fmla="*/ 120 h 21600"/>
                <a:gd name="T4" fmla="*/ 326 w 21600"/>
                <a:gd name="T5" fmla="*/ 60 h 21600"/>
                <a:gd name="T6" fmla="*/ 571 w 21600"/>
                <a:gd name="T7" fmla="*/ 12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36" name="AutoShape 447"/>
            <p:cNvSpPr>
              <a:spLocks noChangeArrowheads="1"/>
            </p:cNvSpPr>
            <p:nvPr/>
          </p:nvSpPr>
          <p:spPr bwMode="auto">
            <a:xfrm>
              <a:off x="4184" y="714"/>
              <a:ext cx="170" cy="510"/>
            </a:xfrm>
            <a:prstGeom prst="moo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37" name="Oval 448"/>
            <p:cNvSpPr>
              <a:spLocks noChangeArrowheads="1"/>
            </p:cNvSpPr>
            <p:nvPr/>
          </p:nvSpPr>
          <p:spPr bwMode="auto">
            <a:xfrm>
              <a:off x="4326" y="856"/>
              <a:ext cx="170" cy="1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38" name="Oval 449"/>
            <p:cNvSpPr>
              <a:spLocks noChangeArrowheads="1"/>
            </p:cNvSpPr>
            <p:nvPr/>
          </p:nvSpPr>
          <p:spPr bwMode="auto">
            <a:xfrm>
              <a:off x="4156" y="1196"/>
              <a:ext cx="57" cy="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39" name="Oval 450"/>
            <p:cNvSpPr>
              <a:spLocks noChangeArrowheads="1"/>
            </p:cNvSpPr>
            <p:nvPr/>
          </p:nvSpPr>
          <p:spPr bwMode="auto">
            <a:xfrm>
              <a:off x="4326" y="1083"/>
              <a:ext cx="114" cy="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740" name="Oval 451"/>
            <p:cNvSpPr>
              <a:spLocks noChangeArrowheads="1"/>
            </p:cNvSpPr>
            <p:nvPr/>
          </p:nvSpPr>
          <p:spPr bwMode="auto">
            <a:xfrm>
              <a:off x="3986" y="629"/>
              <a:ext cx="56" cy="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7796" name="AutoShape 452"/>
          <p:cNvSpPr>
            <a:spLocks noChangeArrowheads="1"/>
          </p:cNvSpPr>
          <p:nvPr/>
        </p:nvSpPr>
        <p:spPr bwMode="auto">
          <a:xfrm rot="-1269675">
            <a:off x="7072313" y="981075"/>
            <a:ext cx="404812" cy="179388"/>
          </a:xfrm>
          <a:prstGeom prst="chevron">
            <a:avLst>
              <a:gd name="adj" fmla="val 5641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797" name="AutoShape 453"/>
          <p:cNvSpPr>
            <a:spLocks noChangeArrowheads="1"/>
          </p:cNvSpPr>
          <p:nvPr/>
        </p:nvSpPr>
        <p:spPr bwMode="auto">
          <a:xfrm>
            <a:off x="7092950" y="1449388"/>
            <a:ext cx="404813" cy="198437"/>
          </a:xfrm>
          <a:prstGeom prst="chevron">
            <a:avLst>
              <a:gd name="adj" fmla="val 51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798" name="AutoShape 454"/>
          <p:cNvSpPr>
            <a:spLocks noChangeArrowheads="1"/>
          </p:cNvSpPr>
          <p:nvPr/>
        </p:nvSpPr>
        <p:spPr bwMode="auto">
          <a:xfrm rot="1918130">
            <a:off x="7046913" y="1989138"/>
            <a:ext cx="404812" cy="179387"/>
          </a:xfrm>
          <a:prstGeom prst="chevron">
            <a:avLst>
              <a:gd name="adj" fmla="val 5641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" name="Group 455"/>
          <p:cNvGrpSpPr>
            <a:grpSpLocks/>
          </p:cNvGrpSpPr>
          <p:nvPr/>
        </p:nvGrpSpPr>
        <p:grpSpPr bwMode="auto">
          <a:xfrm rot="5400000">
            <a:off x="7992269" y="1043782"/>
            <a:ext cx="431800" cy="557212"/>
            <a:chOff x="1429" y="2251"/>
            <a:chExt cx="717" cy="895"/>
          </a:xfrm>
        </p:grpSpPr>
        <p:grpSp>
          <p:nvGrpSpPr>
            <p:cNvPr id="14" name="Group 456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22728" name="Line 457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29" name="Line 458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30" name="AutoShape 459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" name="Group 460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22725" name="Line 461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26" name="Line 462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27" name="AutoShape 463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" name="Group 464"/>
          <p:cNvGrpSpPr>
            <a:grpSpLocks/>
          </p:cNvGrpSpPr>
          <p:nvPr/>
        </p:nvGrpSpPr>
        <p:grpSpPr bwMode="auto">
          <a:xfrm rot="3226870">
            <a:off x="8235157" y="440531"/>
            <a:ext cx="431800" cy="557213"/>
            <a:chOff x="1429" y="2251"/>
            <a:chExt cx="717" cy="895"/>
          </a:xfrm>
        </p:grpSpPr>
        <p:grpSp>
          <p:nvGrpSpPr>
            <p:cNvPr id="17" name="Group 465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22720" name="Line 466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21" name="Line 467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22" name="AutoShape 468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8" name="Group 469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22717" name="Line 470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18" name="Line 471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19" name="AutoShape 472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9" name="Group 473"/>
          <p:cNvGrpSpPr>
            <a:grpSpLocks/>
          </p:cNvGrpSpPr>
          <p:nvPr/>
        </p:nvGrpSpPr>
        <p:grpSpPr bwMode="auto">
          <a:xfrm rot="5125564">
            <a:off x="8414544" y="1386682"/>
            <a:ext cx="431800" cy="557212"/>
            <a:chOff x="1429" y="2251"/>
            <a:chExt cx="717" cy="895"/>
          </a:xfrm>
        </p:grpSpPr>
        <p:grpSp>
          <p:nvGrpSpPr>
            <p:cNvPr id="20" name="Group 474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22712" name="Line 475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13" name="Line 476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14" name="AutoShape 477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1" name="Group 478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22709" name="Line 479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10" name="Line 480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11" name="AutoShape 481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2" name="Group 482"/>
          <p:cNvGrpSpPr>
            <a:grpSpLocks/>
          </p:cNvGrpSpPr>
          <p:nvPr/>
        </p:nvGrpSpPr>
        <p:grpSpPr bwMode="auto">
          <a:xfrm rot="3254134">
            <a:off x="7649369" y="305594"/>
            <a:ext cx="431800" cy="557212"/>
            <a:chOff x="1429" y="2251"/>
            <a:chExt cx="717" cy="895"/>
          </a:xfrm>
        </p:grpSpPr>
        <p:grpSp>
          <p:nvGrpSpPr>
            <p:cNvPr id="23" name="Group 483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22704" name="Line 484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05" name="Line 485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06" name="AutoShape 486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4" name="Group 487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22701" name="Line 488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02" name="Line 489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03" name="AutoShape 490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5" name="Group 491"/>
          <p:cNvGrpSpPr>
            <a:grpSpLocks/>
          </p:cNvGrpSpPr>
          <p:nvPr/>
        </p:nvGrpSpPr>
        <p:grpSpPr bwMode="auto">
          <a:xfrm rot="6642542">
            <a:off x="7695407" y="1386681"/>
            <a:ext cx="431800" cy="557213"/>
            <a:chOff x="1429" y="2251"/>
            <a:chExt cx="717" cy="895"/>
          </a:xfrm>
        </p:grpSpPr>
        <p:grpSp>
          <p:nvGrpSpPr>
            <p:cNvPr id="26" name="Group 492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22696" name="Line 493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97" name="Line 494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98" name="AutoShape 495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7" name="Group 496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22693" name="Line 497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94" name="Line 498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95" name="AutoShape 499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8" name="Group 500"/>
          <p:cNvGrpSpPr>
            <a:grpSpLocks/>
          </p:cNvGrpSpPr>
          <p:nvPr/>
        </p:nvGrpSpPr>
        <p:grpSpPr bwMode="auto">
          <a:xfrm rot="7274627">
            <a:off x="7784307" y="2016918"/>
            <a:ext cx="431800" cy="557213"/>
            <a:chOff x="1429" y="2251"/>
            <a:chExt cx="717" cy="895"/>
          </a:xfrm>
        </p:grpSpPr>
        <p:grpSp>
          <p:nvGrpSpPr>
            <p:cNvPr id="29" name="Group 501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22688" name="Line 502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89" name="Line 503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90" name="AutoShape 504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0" name="Group 505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22685" name="Line 506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86" name="Line 507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87" name="AutoShape 508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31" name="Group 509"/>
          <p:cNvGrpSpPr>
            <a:grpSpLocks/>
          </p:cNvGrpSpPr>
          <p:nvPr/>
        </p:nvGrpSpPr>
        <p:grpSpPr bwMode="auto">
          <a:xfrm rot="6189948">
            <a:off x="8460582" y="1926431"/>
            <a:ext cx="431800" cy="557213"/>
            <a:chOff x="1429" y="2251"/>
            <a:chExt cx="717" cy="895"/>
          </a:xfrm>
        </p:grpSpPr>
        <p:grpSp>
          <p:nvGrpSpPr>
            <p:cNvPr id="57792" name="Group 510"/>
            <p:cNvGrpSpPr>
              <a:grpSpLocks/>
            </p:cNvGrpSpPr>
            <p:nvPr/>
          </p:nvGrpSpPr>
          <p:grpSpPr bwMode="auto">
            <a:xfrm rot="314485">
              <a:off x="1791" y="2251"/>
              <a:ext cx="355" cy="895"/>
              <a:chOff x="1794" y="2244"/>
              <a:chExt cx="355" cy="895"/>
            </a:xfrm>
          </p:grpSpPr>
          <p:sp>
            <p:nvSpPr>
              <p:cNvPr id="22680" name="Line 511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81" name="Line 512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82" name="AutoShape 513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7793" name="Group 514"/>
            <p:cNvGrpSpPr>
              <a:grpSpLocks/>
            </p:cNvGrpSpPr>
            <p:nvPr/>
          </p:nvGrpSpPr>
          <p:grpSpPr bwMode="auto">
            <a:xfrm rot="21437524" flipH="1">
              <a:off x="1429" y="2251"/>
              <a:ext cx="318" cy="895"/>
              <a:chOff x="1794" y="2244"/>
              <a:chExt cx="355" cy="895"/>
            </a:xfrm>
          </p:grpSpPr>
          <p:sp>
            <p:nvSpPr>
              <p:cNvPr id="22677" name="Line 515"/>
              <p:cNvSpPr>
                <a:spLocks noChangeShapeType="1"/>
              </p:cNvSpPr>
              <p:nvPr/>
            </p:nvSpPr>
            <p:spPr bwMode="auto">
              <a:xfrm rot="21383155" flipV="1">
                <a:off x="1817" y="270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78" name="Line 516"/>
              <p:cNvSpPr>
                <a:spLocks noChangeShapeType="1"/>
              </p:cNvSpPr>
              <p:nvPr/>
            </p:nvSpPr>
            <p:spPr bwMode="auto">
              <a:xfrm rot="21383155" flipV="1">
                <a:off x="1794" y="2436"/>
                <a:ext cx="184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79" name="AutoShape 517"/>
              <p:cNvSpPr>
                <a:spLocks noChangeArrowheads="1"/>
              </p:cNvSpPr>
              <p:nvPr/>
            </p:nvSpPr>
            <p:spPr bwMode="auto">
              <a:xfrm rot="-8165251">
                <a:off x="1934" y="2244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57794" name="Group 519"/>
          <p:cNvGrpSpPr>
            <a:grpSpLocks/>
          </p:cNvGrpSpPr>
          <p:nvPr/>
        </p:nvGrpSpPr>
        <p:grpSpPr bwMode="auto">
          <a:xfrm>
            <a:off x="790575" y="863600"/>
            <a:ext cx="1800225" cy="1619250"/>
            <a:chOff x="300" y="527"/>
            <a:chExt cx="1570" cy="1666"/>
          </a:xfrm>
        </p:grpSpPr>
        <p:sp>
          <p:nvSpPr>
            <p:cNvPr id="22618" name="Oval 520"/>
            <p:cNvSpPr>
              <a:spLocks noChangeArrowheads="1"/>
            </p:cNvSpPr>
            <p:nvPr/>
          </p:nvSpPr>
          <p:spPr bwMode="auto">
            <a:xfrm>
              <a:off x="567" y="890"/>
              <a:ext cx="952" cy="93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7795" name="Group 521"/>
            <p:cNvGrpSpPr>
              <a:grpSpLocks/>
            </p:cNvGrpSpPr>
            <p:nvPr/>
          </p:nvGrpSpPr>
          <p:grpSpPr bwMode="auto">
            <a:xfrm rot="-2438189">
              <a:off x="431" y="754"/>
              <a:ext cx="272" cy="351"/>
              <a:chOff x="1429" y="2251"/>
              <a:chExt cx="717" cy="895"/>
            </a:xfrm>
          </p:grpSpPr>
          <p:grpSp>
            <p:nvGrpSpPr>
              <p:cNvPr id="57799" name="Group 522"/>
              <p:cNvGrpSpPr>
                <a:grpSpLocks/>
              </p:cNvGrpSpPr>
              <p:nvPr/>
            </p:nvGrpSpPr>
            <p:grpSpPr bwMode="auto">
              <a:xfrm rot="314485">
                <a:off x="1791" y="2251"/>
                <a:ext cx="355" cy="895"/>
                <a:chOff x="1794" y="2244"/>
                <a:chExt cx="355" cy="895"/>
              </a:xfrm>
            </p:grpSpPr>
            <p:sp>
              <p:nvSpPr>
                <p:cNvPr id="22672" name="Line 523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73" name="Line 524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74" name="AutoShape 525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7800" name="Group 526"/>
              <p:cNvGrpSpPr>
                <a:grpSpLocks/>
              </p:cNvGrpSpPr>
              <p:nvPr/>
            </p:nvGrpSpPr>
            <p:grpSpPr bwMode="auto">
              <a:xfrm rot="21437524" flipH="1">
                <a:off x="1429" y="2251"/>
                <a:ext cx="318" cy="895"/>
                <a:chOff x="1794" y="2244"/>
                <a:chExt cx="355" cy="895"/>
              </a:xfrm>
            </p:grpSpPr>
            <p:sp>
              <p:nvSpPr>
                <p:cNvPr id="22669" name="Line 527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70" name="Line 528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71" name="AutoShape 529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57801" name="Group 530"/>
            <p:cNvGrpSpPr>
              <a:grpSpLocks/>
            </p:cNvGrpSpPr>
            <p:nvPr/>
          </p:nvGrpSpPr>
          <p:grpSpPr bwMode="auto">
            <a:xfrm>
              <a:off x="975" y="527"/>
              <a:ext cx="272" cy="351"/>
              <a:chOff x="1429" y="2251"/>
              <a:chExt cx="717" cy="895"/>
            </a:xfrm>
          </p:grpSpPr>
          <p:grpSp>
            <p:nvGrpSpPr>
              <p:cNvPr id="57802" name="Group 531"/>
              <p:cNvGrpSpPr>
                <a:grpSpLocks/>
              </p:cNvGrpSpPr>
              <p:nvPr/>
            </p:nvGrpSpPr>
            <p:grpSpPr bwMode="auto">
              <a:xfrm rot="314485">
                <a:off x="1791" y="2251"/>
                <a:ext cx="355" cy="895"/>
                <a:chOff x="1794" y="2244"/>
                <a:chExt cx="355" cy="895"/>
              </a:xfrm>
            </p:grpSpPr>
            <p:sp>
              <p:nvSpPr>
                <p:cNvPr id="22664" name="Line 532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65" name="Line 533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66" name="AutoShape 534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7803" name="Group 535"/>
              <p:cNvGrpSpPr>
                <a:grpSpLocks/>
              </p:cNvGrpSpPr>
              <p:nvPr/>
            </p:nvGrpSpPr>
            <p:grpSpPr bwMode="auto">
              <a:xfrm rot="21437524" flipH="1">
                <a:off x="1429" y="2251"/>
                <a:ext cx="318" cy="895"/>
                <a:chOff x="1794" y="2244"/>
                <a:chExt cx="355" cy="895"/>
              </a:xfrm>
            </p:grpSpPr>
            <p:sp>
              <p:nvSpPr>
                <p:cNvPr id="22661" name="Line 536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62" name="Line 537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63" name="AutoShape 538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22621" name="Oval 539"/>
            <p:cNvSpPr>
              <a:spLocks noChangeArrowheads="1"/>
            </p:cNvSpPr>
            <p:nvPr/>
          </p:nvSpPr>
          <p:spPr bwMode="auto">
            <a:xfrm>
              <a:off x="657" y="981"/>
              <a:ext cx="771" cy="77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622" name="WordArt 540"/>
            <p:cNvSpPr>
              <a:spLocks noChangeArrowheads="1" noChangeShapeType="1" noTextEdit="1"/>
            </p:cNvSpPr>
            <p:nvPr/>
          </p:nvSpPr>
          <p:spPr bwMode="auto">
            <a:xfrm>
              <a:off x="839" y="1162"/>
              <a:ext cx="414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LB</a:t>
              </a:r>
            </a:p>
          </p:txBody>
        </p:sp>
        <p:grpSp>
          <p:nvGrpSpPr>
            <p:cNvPr id="57804" name="Group 541"/>
            <p:cNvGrpSpPr>
              <a:grpSpLocks/>
            </p:cNvGrpSpPr>
            <p:nvPr/>
          </p:nvGrpSpPr>
          <p:grpSpPr bwMode="auto">
            <a:xfrm rot="-7089832">
              <a:off x="340" y="1480"/>
              <a:ext cx="272" cy="351"/>
              <a:chOff x="1429" y="2251"/>
              <a:chExt cx="717" cy="895"/>
            </a:xfrm>
          </p:grpSpPr>
          <p:grpSp>
            <p:nvGrpSpPr>
              <p:cNvPr id="57805" name="Group 542"/>
              <p:cNvGrpSpPr>
                <a:grpSpLocks/>
              </p:cNvGrpSpPr>
              <p:nvPr/>
            </p:nvGrpSpPr>
            <p:grpSpPr bwMode="auto">
              <a:xfrm rot="314485">
                <a:off x="1791" y="2251"/>
                <a:ext cx="355" cy="895"/>
                <a:chOff x="1794" y="2244"/>
                <a:chExt cx="355" cy="895"/>
              </a:xfrm>
            </p:grpSpPr>
            <p:sp>
              <p:nvSpPr>
                <p:cNvPr id="22656" name="Line 543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57" name="Line 544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58" name="AutoShape 545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7806" name="Group 546"/>
              <p:cNvGrpSpPr>
                <a:grpSpLocks/>
              </p:cNvGrpSpPr>
              <p:nvPr/>
            </p:nvGrpSpPr>
            <p:grpSpPr bwMode="auto">
              <a:xfrm rot="21437524" flipH="1">
                <a:off x="1429" y="2251"/>
                <a:ext cx="318" cy="895"/>
                <a:chOff x="1794" y="2244"/>
                <a:chExt cx="355" cy="895"/>
              </a:xfrm>
            </p:grpSpPr>
            <p:sp>
              <p:nvSpPr>
                <p:cNvPr id="22653" name="Line 547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54" name="Line 548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55" name="AutoShape 549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57807" name="Group 550"/>
            <p:cNvGrpSpPr>
              <a:grpSpLocks/>
            </p:cNvGrpSpPr>
            <p:nvPr/>
          </p:nvGrpSpPr>
          <p:grpSpPr bwMode="auto">
            <a:xfrm rot="6970344">
              <a:off x="1469" y="1530"/>
              <a:ext cx="272" cy="351"/>
              <a:chOff x="1429" y="2251"/>
              <a:chExt cx="717" cy="895"/>
            </a:xfrm>
          </p:grpSpPr>
          <p:grpSp>
            <p:nvGrpSpPr>
              <p:cNvPr id="57808" name="Group 551"/>
              <p:cNvGrpSpPr>
                <a:grpSpLocks/>
              </p:cNvGrpSpPr>
              <p:nvPr/>
            </p:nvGrpSpPr>
            <p:grpSpPr bwMode="auto">
              <a:xfrm rot="314485">
                <a:off x="1791" y="2251"/>
                <a:ext cx="355" cy="895"/>
                <a:chOff x="1794" y="2244"/>
                <a:chExt cx="355" cy="895"/>
              </a:xfrm>
            </p:grpSpPr>
            <p:sp>
              <p:nvSpPr>
                <p:cNvPr id="22648" name="Line 552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49" name="Line 553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50" name="AutoShape 554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7809" name="Group 555"/>
              <p:cNvGrpSpPr>
                <a:grpSpLocks/>
              </p:cNvGrpSpPr>
              <p:nvPr/>
            </p:nvGrpSpPr>
            <p:grpSpPr bwMode="auto">
              <a:xfrm rot="21437524" flipH="1">
                <a:off x="1429" y="2251"/>
                <a:ext cx="318" cy="895"/>
                <a:chOff x="1794" y="2244"/>
                <a:chExt cx="355" cy="895"/>
              </a:xfrm>
            </p:grpSpPr>
            <p:sp>
              <p:nvSpPr>
                <p:cNvPr id="22645" name="Line 556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46" name="Line 557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47" name="AutoShape 558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57810" name="Group 559"/>
            <p:cNvGrpSpPr>
              <a:grpSpLocks/>
            </p:cNvGrpSpPr>
            <p:nvPr/>
          </p:nvGrpSpPr>
          <p:grpSpPr bwMode="auto">
            <a:xfrm rot="-10558668">
              <a:off x="793" y="1842"/>
              <a:ext cx="272" cy="351"/>
              <a:chOff x="1429" y="2251"/>
              <a:chExt cx="717" cy="895"/>
            </a:xfrm>
          </p:grpSpPr>
          <p:grpSp>
            <p:nvGrpSpPr>
              <p:cNvPr id="57811" name="Group 560"/>
              <p:cNvGrpSpPr>
                <a:grpSpLocks/>
              </p:cNvGrpSpPr>
              <p:nvPr/>
            </p:nvGrpSpPr>
            <p:grpSpPr bwMode="auto">
              <a:xfrm rot="314485">
                <a:off x="1791" y="2251"/>
                <a:ext cx="355" cy="895"/>
                <a:chOff x="1794" y="2244"/>
                <a:chExt cx="355" cy="895"/>
              </a:xfrm>
            </p:grpSpPr>
            <p:sp>
              <p:nvSpPr>
                <p:cNvPr id="22640" name="Line 561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41" name="Line 562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42" name="AutoShape 563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7812" name="Group 564"/>
              <p:cNvGrpSpPr>
                <a:grpSpLocks/>
              </p:cNvGrpSpPr>
              <p:nvPr/>
            </p:nvGrpSpPr>
            <p:grpSpPr bwMode="auto">
              <a:xfrm rot="21437524" flipH="1">
                <a:off x="1429" y="2251"/>
                <a:ext cx="318" cy="895"/>
                <a:chOff x="1794" y="2244"/>
                <a:chExt cx="355" cy="895"/>
              </a:xfrm>
            </p:grpSpPr>
            <p:sp>
              <p:nvSpPr>
                <p:cNvPr id="22637" name="Line 565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38" name="Line 566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39" name="AutoShape 567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57813" name="Group 568"/>
            <p:cNvGrpSpPr>
              <a:grpSpLocks/>
            </p:cNvGrpSpPr>
            <p:nvPr/>
          </p:nvGrpSpPr>
          <p:grpSpPr bwMode="auto">
            <a:xfrm rot="3797349">
              <a:off x="1559" y="986"/>
              <a:ext cx="272" cy="351"/>
              <a:chOff x="1429" y="2251"/>
              <a:chExt cx="717" cy="895"/>
            </a:xfrm>
          </p:grpSpPr>
          <p:grpSp>
            <p:nvGrpSpPr>
              <p:cNvPr id="57814" name="Group 569"/>
              <p:cNvGrpSpPr>
                <a:grpSpLocks/>
              </p:cNvGrpSpPr>
              <p:nvPr/>
            </p:nvGrpSpPr>
            <p:grpSpPr bwMode="auto">
              <a:xfrm rot="314485">
                <a:off x="1791" y="2251"/>
                <a:ext cx="355" cy="895"/>
                <a:chOff x="1794" y="2244"/>
                <a:chExt cx="355" cy="895"/>
              </a:xfrm>
            </p:grpSpPr>
            <p:sp>
              <p:nvSpPr>
                <p:cNvPr id="22632" name="Line 570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33" name="Line 571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34" name="AutoShape 572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7815" name="Group 573"/>
              <p:cNvGrpSpPr>
                <a:grpSpLocks/>
              </p:cNvGrpSpPr>
              <p:nvPr/>
            </p:nvGrpSpPr>
            <p:grpSpPr bwMode="auto">
              <a:xfrm rot="21437524" flipH="1">
                <a:off x="1429" y="2251"/>
                <a:ext cx="318" cy="895"/>
                <a:chOff x="1794" y="2244"/>
                <a:chExt cx="355" cy="895"/>
              </a:xfrm>
            </p:grpSpPr>
            <p:sp>
              <p:nvSpPr>
                <p:cNvPr id="22629" name="Line 574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817" y="2707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30" name="Line 575"/>
                <p:cNvSpPr>
                  <a:spLocks noChangeShapeType="1"/>
                </p:cNvSpPr>
                <p:nvPr/>
              </p:nvSpPr>
              <p:spPr bwMode="auto">
                <a:xfrm rot="21383155" flipV="1">
                  <a:off x="1794" y="2436"/>
                  <a:ext cx="184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631" name="AutoShape 576"/>
                <p:cNvSpPr>
                  <a:spLocks noChangeArrowheads="1"/>
                </p:cNvSpPr>
                <p:nvPr/>
              </p:nvSpPr>
              <p:spPr bwMode="auto">
                <a:xfrm rot="-8165251">
                  <a:off x="1934" y="2244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22543" name="Freeform 577"/>
          <p:cNvSpPr>
            <a:spLocks/>
          </p:cNvSpPr>
          <p:nvPr/>
        </p:nvSpPr>
        <p:spPr bwMode="auto">
          <a:xfrm rot="-1196118">
            <a:off x="1308100" y="1101725"/>
            <a:ext cx="228600" cy="149225"/>
          </a:xfrm>
          <a:custGeom>
            <a:avLst/>
            <a:gdLst>
              <a:gd name="T0" fmla="*/ 0 w 453"/>
              <a:gd name="T1" fmla="*/ 425 h 425"/>
              <a:gd name="T2" fmla="*/ 0 w 453"/>
              <a:gd name="T3" fmla="*/ 0 h 425"/>
              <a:gd name="T4" fmla="*/ 198 w 453"/>
              <a:gd name="T5" fmla="*/ 170 h 425"/>
              <a:gd name="T6" fmla="*/ 453 w 453"/>
              <a:gd name="T7" fmla="*/ 0 h 425"/>
              <a:gd name="T8" fmla="*/ 453 w 453"/>
              <a:gd name="T9" fmla="*/ 425 h 425"/>
              <a:gd name="T10" fmla="*/ 0 w 453"/>
              <a:gd name="T11" fmla="*/ 425 h 4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"/>
              <a:gd name="T19" fmla="*/ 0 h 425"/>
              <a:gd name="T20" fmla="*/ 453 w 453"/>
              <a:gd name="T21" fmla="*/ 425 h 4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3" h="425">
                <a:moveTo>
                  <a:pt x="0" y="425"/>
                </a:moveTo>
                <a:lnTo>
                  <a:pt x="0" y="0"/>
                </a:lnTo>
                <a:lnTo>
                  <a:pt x="198" y="170"/>
                </a:lnTo>
                <a:lnTo>
                  <a:pt x="453" y="0"/>
                </a:lnTo>
                <a:lnTo>
                  <a:pt x="453" y="425"/>
                </a:lnTo>
                <a:lnTo>
                  <a:pt x="0" y="425"/>
                </a:lnTo>
                <a:close/>
              </a:path>
            </a:pathLst>
          </a:cu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544" name="Freeform 578"/>
          <p:cNvSpPr>
            <a:spLocks/>
          </p:cNvSpPr>
          <p:nvPr/>
        </p:nvSpPr>
        <p:spPr bwMode="auto">
          <a:xfrm rot="-4904711">
            <a:off x="915194" y="1547019"/>
            <a:ext cx="230188" cy="114300"/>
          </a:xfrm>
          <a:custGeom>
            <a:avLst/>
            <a:gdLst>
              <a:gd name="T0" fmla="*/ 0 w 453"/>
              <a:gd name="T1" fmla="*/ 425 h 425"/>
              <a:gd name="T2" fmla="*/ 0 w 453"/>
              <a:gd name="T3" fmla="*/ 0 h 425"/>
              <a:gd name="T4" fmla="*/ 198 w 453"/>
              <a:gd name="T5" fmla="*/ 170 h 425"/>
              <a:gd name="T6" fmla="*/ 453 w 453"/>
              <a:gd name="T7" fmla="*/ 0 h 425"/>
              <a:gd name="T8" fmla="*/ 453 w 453"/>
              <a:gd name="T9" fmla="*/ 425 h 425"/>
              <a:gd name="T10" fmla="*/ 0 w 453"/>
              <a:gd name="T11" fmla="*/ 425 h 4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"/>
              <a:gd name="T19" fmla="*/ 0 h 425"/>
              <a:gd name="T20" fmla="*/ 453 w 453"/>
              <a:gd name="T21" fmla="*/ 425 h 4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3" h="425">
                <a:moveTo>
                  <a:pt x="0" y="425"/>
                </a:moveTo>
                <a:lnTo>
                  <a:pt x="0" y="0"/>
                </a:lnTo>
                <a:lnTo>
                  <a:pt x="198" y="170"/>
                </a:lnTo>
                <a:lnTo>
                  <a:pt x="453" y="0"/>
                </a:lnTo>
                <a:lnTo>
                  <a:pt x="453" y="425"/>
                </a:lnTo>
                <a:lnTo>
                  <a:pt x="0" y="425"/>
                </a:lnTo>
                <a:close/>
              </a:path>
            </a:pathLst>
          </a:cu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545" name="Freeform 579"/>
          <p:cNvSpPr>
            <a:spLocks/>
          </p:cNvSpPr>
          <p:nvPr/>
        </p:nvSpPr>
        <p:spPr bwMode="auto">
          <a:xfrm rot="-8947954">
            <a:off x="1152525" y="2024063"/>
            <a:ext cx="233363" cy="160337"/>
          </a:xfrm>
          <a:custGeom>
            <a:avLst/>
            <a:gdLst>
              <a:gd name="T0" fmla="*/ 0 w 453"/>
              <a:gd name="T1" fmla="*/ 425 h 425"/>
              <a:gd name="T2" fmla="*/ 0 w 453"/>
              <a:gd name="T3" fmla="*/ 0 h 425"/>
              <a:gd name="T4" fmla="*/ 198 w 453"/>
              <a:gd name="T5" fmla="*/ 170 h 425"/>
              <a:gd name="T6" fmla="*/ 453 w 453"/>
              <a:gd name="T7" fmla="*/ 0 h 425"/>
              <a:gd name="T8" fmla="*/ 453 w 453"/>
              <a:gd name="T9" fmla="*/ 425 h 425"/>
              <a:gd name="T10" fmla="*/ 0 w 453"/>
              <a:gd name="T11" fmla="*/ 425 h 4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"/>
              <a:gd name="T19" fmla="*/ 0 h 425"/>
              <a:gd name="T20" fmla="*/ 453 w 453"/>
              <a:gd name="T21" fmla="*/ 425 h 4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3" h="425">
                <a:moveTo>
                  <a:pt x="0" y="425"/>
                </a:moveTo>
                <a:lnTo>
                  <a:pt x="0" y="0"/>
                </a:lnTo>
                <a:lnTo>
                  <a:pt x="198" y="170"/>
                </a:lnTo>
                <a:lnTo>
                  <a:pt x="453" y="0"/>
                </a:lnTo>
                <a:lnTo>
                  <a:pt x="453" y="425"/>
                </a:lnTo>
                <a:lnTo>
                  <a:pt x="0" y="425"/>
                </a:lnTo>
                <a:close/>
              </a:path>
            </a:pathLst>
          </a:cu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546" name="Freeform 580"/>
          <p:cNvSpPr>
            <a:spLocks/>
          </p:cNvSpPr>
          <p:nvPr/>
        </p:nvSpPr>
        <p:spPr bwMode="auto">
          <a:xfrm rot="9648966">
            <a:off x="1768475" y="2062163"/>
            <a:ext cx="247650" cy="125412"/>
          </a:xfrm>
          <a:custGeom>
            <a:avLst/>
            <a:gdLst>
              <a:gd name="T0" fmla="*/ 0 w 453"/>
              <a:gd name="T1" fmla="*/ 425 h 425"/>
              <a:gd name="T2" fmla="*/ 0 w 453"/>
              <a:gd name="T3" fmla="*/ 0 h 425"/>
              <a:gd name="T4" fmla="*/ 198 w 453"/>
              <a:gd name="T5" fmla="*/ 170 h 425"/>
              <a:gd name="T6" fmla="*/ 453 w 453"/>
              <a:gd name="T7" fmla="*/ 0 h 425"/>
              <a:gd name="T8" fmla="*/ 453 w 453"/>
              <a:gd name="T9" fmla="*/ 425 h 425"/>
              <a:gd name="T10" fmla="*/ 0 w 453"/>
              <a:gd name="T11" fmla="*/ 425 h 4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"/>
              <a:gd name="T19" fmla="*/ 0 h 425"/>
              <a:gd name="T20" fmla="*/ 453 w 453"/>
              <a:gd name="T21" fmla="*/ 425 h 4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3" h="425">
                <a:moveTo>
                  <a:pt x="0" y="425"/>
                </a:moveTo>
                <a:lnTo>
                  <a:pt x="0" y="0"/>
                </a:lnTo>
                <a:lnTo>
                  <a:pt x="198" y="170"/>
                </a:lnTo>
                <a:lnTo>
                  <a:pt x="453" y="0"/>
                </a:lnTo>
                <a:lnTo>
                  <a:pt x="453" y="425"/>
                </a:lnTo>
                <a:lnTo>
                  <a:pt x="0" y="425"/>
                </a:lnTo>
                <a:close/>
              </a:path>
            </a:pathLst>
          </a:cu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547" name="Freeform 581"/>
          <p:cNvSpPr>
            <a:spLocks/>
          </p:cNvSpPr>
          <p:nvPr/>
        </p:nvSpPr>
        <p:spPr bwMode="auto">
          <a:xfrm rot="2680151">
            <a:off x="1912938" y="1195388"/>
            <a:ext cx="209550" cy="131762"/>
          </a:xfrm>
          <a:custGeom>
            <a:avLst/>
            <a:gdLst>
              <a:gd name="T0" fmla="*/ 0 w 453"/>
              <a:gd name="T1" fmla="*/ 425 h 425"/>
              <a:gd name="T2" fmla="*/ 0 w 453"/>
              <a:gd name="T3" fmla="*/ 0 h 425"/>
              <a:gd name="T4" fmla="*/ 198 w 453"/>
              <a:gd name="T5" fmla="*/ 170 h 425"/>
              <a:gd name="T6" fmla="*/ 453 w 453"/>
              <a:gd name="T7" fmla="*/ 0 h 425"/>
              <a:gd name="T8" fmla="*/ 453 w 453"/>
              <a:gd name="T9" fmla="*/ 425 h 425"/>
              <a:gd name="T10" fmla="*/ 0 w 453"/>
              <a:gd name="T11" fmla="*/ 425 h 4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"/>
              <a:gd name="T19" fmla="*/ 0 h 425"/>
              <a:gd name="T20" fmla="*/ 453 w 453"/>
              <a:gd name="T21" fmla="*/ 425 h 4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3" h="425">
                <a:moveTo>
                  <a:pt x="0" y="425"/>
                </a:moveTo>
                <a:lnTo>
                  <a:pt x="0" y="0"/>
                </a:lnTo>
                <a:lnTo>
                  <a:pt x="198" y="170"/>
                </a:lnTo>
                <a:lnTo>
                  <a:pt x="453" y="0"/>
                </a:lnTo>
                <a:lnTo>
                  <a:pt x="453" y="425"/>
                </a:lnTo>
                <a:lnTo>
                  <a:pt x="0" y="425"/>
                </a:lnTo>
                <a:close/>
              </a:path>
            </a:pathLst>
          </a:cu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926" name="AutoShape 582"/>
          <p:cNvSpPr>
            <a:spLocks noChangeArrowheads="1"/>
          </p:cNvSpPr>
          <p:nvPr/>
        </p:nvSpPr>
        <p:spPr bwMode="auto">
          <a:xfrm>
            <a:off x="2546350" y="1628775"/>
            <a:ext cx="2025650" cy="269875"/>
          </a:xfrm>
          <a:custGeom>
            <a:avLst/>
            <a:gdLst>
              <a:gd name="T0" fmla="*/ 1519237 w 21600"/>
              <a:gd name="T1" fmla="*/ 0 h 21600"/>
              <a:gd name="T2" fmla="*/ 0 w 21600"/>
              <a:gd name="T3" fmla="*/ 134938 h 21600"/>
              <a:gd name="T4" fmla="*/ 1519237 w 21600"/>
              <a:gd name="T5" fmla="*/ 269875 h 21600"/>
              <a:gd name="T6" fmla="*/ 2025650 w 21600"/>
              <a:gd name="T7" fmla="*/ 13493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7816" name="Group 583"/>
          <p:cNvGrpSpPr>
            <a:grpSpLocks/>
          </p:cNvGrpSpPr>
          <p:nvPr/>
        </p:nvGrpSpPr>
        <p:grpSpPr bwMode="auto">
          <a:xfrm>
            <a:off x="0" y="4059238"/>
            <a:ext cx="2341563" cy="2160587"/>
            <a:chOff x="810" y="2075"/>
            <a:chExt cx="1475" cy="1361"/>
          </a:xfrm>
        </p:grpSpPr>
        <p:sp>
          <p:nvSpPr>
            <p:cNvPr id="22591" name="Oval 584"/>
            <p:cNvSpPr>
              <a:spLocks noChangeArrowheads="1"/>
            </p:cNvSpPr>
            <p:nvPr/>
          </p:nvSpPr>
          <p:spPr bwMode="auto">
            <a:xfrm>
              <a:off x="1123" y="2354"/>
              <a:ext cx="857" cy="783"/>
            </a:xfrm>
            <a:prstGeom prst="ellipse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592" name="Oval 585"/>
            <p:cNvSpPr>
              <a:spLocks noChangeArrowheads="1"/>
            </p:cNvSpPr>
            <p:nvPr/>
          </p:nvSpPr>
          <p:spPr bwMode="auto">
            <a:xfrm>
              <a:off x="1177" y="2500"/>
              <a:ext cx="597" cy="56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7817" name="Group 586"/>
            <p:cNvGrpSpPr>
              <a:grpSpLocks/>
            </p:cNvGrpSpPr>
            <p:nvPr/>
          </p:nvGrpSpPr>
          <p:grpSpPr bwMode="auto">
            <a:xfrm rot="-3090300">
              <a:off x="1315" y="2075"/>
              <a:ext cx="253" cy="254"/>
              <a:chOff x="1774" y="2258"/>
              <a:chExt cx="412" cy="411"/>
            </a:xfrm>
          </p:grpSpPr>
          <p:sp>
            <p:nvSpPr>
              <p:cNvPr id="22616" name="Line 587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17" name="AutoShape 588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7818" name="Group 589"/>
            <p:cNvGrpSpPr>
              <a:grpSpLocks/>
            </p:cNvGrpSpPr>
            <p:nvPr/>
          </p:nvGrpSpPr>
          <p:grpSpPr bwMode="auto">
            <a:xfrm rot="-5400000">
              <a:off x="966" y="2232"/>
              <a:ext cx="253" cy="252"/>
              <a:chOff x="1774" y="2258"/>
              <a:chExt cx="412" cy="411"/>
            </a:xfrm>
          </p:grpSpPr>
          <p:sp>
            <p:nvSpPr>
              <p:cNvPr id="22614" name="Line 590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15" name="AutoShape 591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7819" name="Group 592"/>
            <p:cNvGrpSpPr>
              <a:grpSpLocks/>
            </p:cNvGrpSpPr>
            <p:nvPr/>
          </p:nvGrpSpPr>
          <p:grpSpPr bwMode="auto">
            <a:xfrm rot="-8566023">
              <a:off x="810" y="2685"/>
              <a:ext cx="253" cy="252"/>
              <a:chOff x="1774" y="2258"/>
              <a:chExt cx="412" cy="411"/>
            </a:xfrm>
          </p:grpSpPr>
          <p:sp>
            <p:nvSpPr>
              <p:cNvPr id="22612" name="Line 593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13" name="AutoShape 594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7820" name="Group 595"/>
            <p:cNvGrpSpPr>
              <a:grpSpLocks/>
            </p:cNvGrpSpPr>
            <p:nvPr/>
          </p:nvGrpSpPr>
          <p:grpSpPr bwMode="auto">
            <a:xfrm rot="10659937">
              <a:off x="1037" y="3067"/>
              <a:ext cx="254" cy="252"/>
              <a:chOff x="1774" y="2258"/>
              <a:chExt cx="412" cy="411"/>
            </a:xfrm>
          </p:grpSpPr>
          <p:sp>
            <p:nvSpPr>
              <p:cNvPr id="22610" name="Line 596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11" name="AutoShape 597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7821" name="Group 598"/>
            <p:cNvGrpSpPr>
              <a:grpSpLocks/>
            </p:cNvGrpSpPr>
            <p:nvPr/>
          </p:nvGrpSpPr>
          <p:grpSpPr bwMode="auto">
            <a:xfrm rot="4605624">
              <a:off x="1928" y="2928"/>
              <a:ext cx="253" cy="253"/>
              <a:chOff x="1774" y="2258"/>
              <a:chExt cx="412" cy="411"/>
            </a:xfrm>
          </p:grpSpPr>
          <p:sp>
            <p:nvSpPr>
              <p:cNvPr id="22608" name="Line 599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09" name="AutoShape 600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7822" name="Group 601"/>
            <p:cNvGrpSpPr>
              <a:grpSpLocks/>
            </p:cNvGrpSpPr>
            <p:nvPr/>
          </p:nvGrpSpPr>
          <p:grpSpPr bwMode="auto">
            <a:xfrm rot="7192237">
              <a:off x="1560" y="3184"/>
              <a:ext cx="253" cy="252"/>
              <a:chOff x="1774" y="2258"/>
              <a:chExt cx="412" cy="411"/>
            </a:xfrm>
          </p:grpSpPr>
          <p:sp>
            <p:nvSpPr>
              <p:cNvPr id="22606" name="Line 602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07" name="AutoShape 603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7823" name="Group 604"/>
            <p:cNvGrpSpPr>
              <a:grpSpLocks/>
            </p:cNvGrpSpPr>
            <p:nvPr/>
          </p:nvGrpSpPr>
          <p:grpSpPr bwMode="auto">
            <a:xfrm rot="2794161">
              <a:off x="2032" y="2597"/>
              <a:ext cx="254" cy="253"/>
              <a:chOff x="1774" y="2258"/>
              <a:chExt cx="412" cy="411"/>
            </a:xfrm>
          </p:grpSpPr>
          <p:sp>
            <p:nvSpPr>
              <p:cNvPr id="22604" name="Line 605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05" name="AutoShape 606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2528" name="Group 607"/>
            <p:cNvGrpSpPr>
              <a:grpSpLocks/>
            </p:cNvGrpSpPr>
            <p:nvPr/>
          </p:nvGrpSpPr>
          <p:grpSpPr bwMode="auto">
            <a:xfrm>
              <a:off x="1822" y="2197"/>
              <a:ext cx="254" cy="252"/>
              <a:chOff x="1774" y="2258"/>
              <a:chExt cx="412" cy="411"/>
            </a:xfrm>
          </p:grpSpPr>
          <p:sp>
            <p:nvSpPr>
              <p:cNvPr id="22602" name="Line 608"/>
              <p:cNvSpPr>
                <a:spLocks noChangeShapeType="1"/>
              </p:cNvSpPr>
              <p:nvPr/>
            </p:nvSpPr>
            <p:spPr bwMode="auto">
              <a:xfrm rot="97640" flipV="1">
                <a:off x="1774" y="2415"/>
                <a:ext cx="226" cy="2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03" name="AutoShape 609"/>
              <p:cNvSpPr>
                <a:spLocks noChangeArrowheads="1"/>
              </p:cNvSpPr>
              <p:nvPr/>
            </p:nvSpPr>
            <p:spPr bwMode="auto">
              <a:xfrm rot="-7850764">
                <a:off x="1964" y="2251"/>
                <a:ext cx="215" cy="229"/>
              </a:xfrm>
              <a:custGeom>
                <a:avLst/>
                <a:gdLst>
                  <a:gd name="T0" fmla="*/ 108 w 21600"/>
                  <a:gd name="T1" fmla="*/ 0 h 21600"/>
                  <a:gd name="T2" fmla="*/ 11 w 21600"/>
                  <a:gd name="T3" fmla="*/ 109 h 21600"/>
                  <a:gd name="T4" fmla="*/ 108 w 21600"/>
                  <a:gd name="T5" fmla="*/ 23 h 21600"/>
                  <a:gd name="T6" fmla="*/ 204 w 21600"/>
                  <a:gd name="T7" fmla="*/ 10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1 w 21600"/>
                  <a:gd name="T13" fmla="*/ 0 h 21600"/>
                  <a:gd name="T14" fmla="*/ 21299 w 21600"/>
                  <a:gd name="T15" fmla="*/ 12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53" y="10363"/>
                    </a:moveTo>
                    <a:cubicBezTo>
                      <a:pt x="2385" y="5757"/>
                      <a:pt x="6188" y="2141"/>
                      <a:pt x="10800" y="2142"/>
                    </a:cubicBezTo>
                    <a:cubicBezTo>
                      <a:pt x="15411" y="2142"/>
                      <a:pt x="19214" y="5757"/>
                      <a:pt x="19446" y="10363"/>
                    </a:cubicBezTo>
                    <a:lnTo>
                      <a:pt x="21586" y="10254"/>
                    </a:lnTo>
                    <a:cubicBezTo>
                      <a:pt x="21295" y="4509"/>
                      <a:pt x="16552" y="-1"/>
                      <a:pt x="10799" y="0"/>
                    </a:cubicBezTo>
                    <a:cubicBezTo>
                      <a:pt x="5047" y="0"/>
                      <a:pt x="304" y="4509"/>
                      <a:pt x="13" y="10254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2601" name="WordArt 610"/>
            <p:cNvSpPr>
              <a:spLocks noChangeArrowheads="1" noChangeShapeType="1" noTextEdit="1"/>
            </p:cNvSpPr>
            <p:nvPr/>
          </p:nvSpPr>
          <p:spPr bwMode="auto">
            <a:xfrm>
              <a:off x="1301" y="2642"/>
              <a:ext cx="332" cy="2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LT4</a:t>
              </a:r>
            </a:p>
          </p:txBody>
        </p:sp>
      </p:grpSp>
      <p:sp>
        <p:nvSpPr>
          <p:cNvPr id="22550" name="AutoShape 611"/>
          <p:cNvSpPr>
            <a:spLocks noChangeArrowheads="1"/>
          </p:cNvSpPr>
          <p:nvPr/>
        </p:nvSpPr>
        <p:spPr bwMode="auto">
          <a:xfrm>
            <a:off x="1601788" y="5049838"/>
            <a:ext cx="180975" cy="889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51" name="AutoShape 612"/>
          <p:cNvSpPr>
            <a:spLocks noChangeArrowheads="1"/>
          </p:cNvSpPr>
          <p:nvPr/>
        </p:nvSpPr>
        <p:spPr bwMode="auto">
          <a:xfrm>
            <a:off x="1511300" y="4778375"/>
            <a:ext cx="225425" cy="136525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52" name="AutoShape 613"/>
          <p:cNvSpPr>
            <a:spLocks noChangeArrowheads="1"/>
          </p:cNvSpPr>
          <p:nvPr/>
        </p:nvSpPr>
        <p:spPr bwMode="auto">
          <a:xfrm>
            <a:off x="1376363" y="4598988"/>
            <a:ext cx="225425" cy="134937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529" name="Group 621"/>
          <p:cNvGrpSpPr>
            <a:grpSpLocks/>
          </p:cNvGrpSpPr>
          <p:nvPr/>
        </p:nvGrpSpPr>
        <p:grpSpPr bwMode="auto">
          <a:xfrm>
            <a:off x="2771775" y="2979738"/>
            <a:ext cx="2055813" cy="1770062"/>
            <a:chOff x="2200" y="2982"/>
            <a:chExt cx="1295" cy="1115"/>
          </a:xfrm>
        </p:grpSpPr>
        <p:grpSp>
          <p:nvGrpSpPr>
            <p:cNvPr id="22530" name="Group 350"/>
            <p:cNvGrpSpPr>
              <a:grpSpLocks/>
            </p:cNvGrpSpPr>
            <p:nvPr/>
          </p:nvGrpSpPr>
          <p:grpSpPr bwMode="auto">
            <a:xfrm>
              <a:off x="2200" y="2982"/>
              <a:ext cx="1295" cy="1115"/>
              <a:chOff x="810" y="2075"/>
              <a:chExt cx="1475" cy="1361"/>
            </a:xfrm>
          </p:grpSpPr>
          <p:sp>
            <p:nvSpPr>
              <p:cNvPr id="22564" name="Oval 351"/>
              <p:cNvSpPr>
                <a:spLocks noChangeArrowheads="1"/>
              </p:cNvSpPr>
              <p:nvPr/>
            </p:nvSpPr>
            <p:spPr bwMode="auto">
              <a:xfrm>
                <a:off x="1123" y="2354"/>
                <a:ext cx="857" cy="783"/>
              </a:xfrm>
              <a:prstGeom prst="ellipse">
                <a:avLst/>
              </a:prstGeom>
              <a:solidFill>
                <a:srgbClr val="FFCC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565" name="Oval 352"/>
              <p:cNvSpPr>
                <a:spLocks noChangeArrowheads="1"/>
              </p:cNvSpPr>
              <p:nvPr/>
            </p:nvSpPr>
            <p:spPr bwMode="auto">
              <a:xfrm>
                <a:off x="1177" y="2500"/>
                <a:ext cx="597" cy="567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2531" name="Group 353"/>
              <p:cNvGrpSpPr>
                <a:grpSpLocks/>
              </p:cNvGrpSpPr>
              <p:nvPr/>
            </p:nvGrpSpPr>
            <p:grpSpPr bwMode="auto">
              <a:xfrm rot="-3090300">
                <a:off x="1315" y="2075"/>
                <a:ext cx="253" cy="254"/>
                <a:chOff x="1774" y="2258"/>
                <a:chExt cx="412" cy="411"/>
              </a:xfrm>
            </p:grpSpPr>
            <p:sp>
              <p:nvSpPr>
                <p:cNvPr id="22589" name="Line 354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590" name="AutoShape 355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532" name="Group 356"/>
              <p:cNvGrpSpPr>
                <a:grpSpLocks/>
              </p:cNvGrpSpPr>
              <p:nvPr/>
            </p:nvGrpSpPr>
            <p:grpSpPr bwMode="auto">
              <a:xfrm rot="-5400000">
                <a:off x="966" y="2232"/>
                <a:ext cx="253" cy="252"/>
                <a:chOff x="1774" y="2258"/>
                <a:chExt cx="412" cy="411"/>
              </a:xfrm>
            </p:grpSpPr>
            <p:sp>
              <p:nvSpPr>
                <p:cNvPr id="22587" name="Line 357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588" name="AutoShape 358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533" name="Group 359"/>
              <p:cNvGrpSpPr>
                <a:grpSpLocks/>
              </p:cNvGrpSpPr>
              <p:nvPr/>
            </p:nvGrpSpPr>
            <p:grpSpPr bwMode="auto">
              <a:xfrm rot="-8566023">
                <a:off x="810" y="2685"/>
                <a:ext cx="253" cy="252"/>
                <a:chOff x="1774" y="2258"/>
                <a:chExt cx="412" cy="411"/>
              </a:xfrm>
            </p:grpSpPr>
            <p:sp>
              <p:nvSpPr>
                <p:cNvPr id="22585" name="Line 360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586" name="AutoShape 361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534" name="Group 362"/>
              <p:cNvGrpSpPr>
                <a:grpSpLocks/>
              </p:cNvGrpSpPr>
              <p:nvPr/>
            </p:nvGrpSpPr>
            <p:grpSpPr bwMode="auto">
              <a:xfrm rot="10659937">
                <a:off x="1037" y="3067"/>
                <a:ext cx="254" cy="252"/>
                <a:chOff x="1774" y="2258"/>
                <a:chExt cx="412" cy="411"/>
              </a:xfrm>
            </p:grpSpPr>
            <p:sp>
              <p:nvSpPr>
                <p:cNvPr id="22583" name="Line 363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584" name="AutoShape 364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535" name="Group 365"/>
              <p:cNvGrpSpPr>
                <a:grpSpLocks/>
              </p:cNvGrpSpPr>
              <p:nvPr/>
            </p:nvGrpSpPr>
            <p:grpSpPr bwMode="auto">
              <a:xfrm rot="4605624">
                <a:off x="1928" y="2928"/>
                <a:ext cx="253" cy="253"/>
                <a:chOff x="1774" y="2258"/>
                <a:chExt cx="412" cy="411"/>
              </a:xfrm>
            </p:grpSpPr>
            <p:sp>
              <p:nvSpPr>
                <p:cNvPr id="22581" name="Line 366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582" name="AutoShape 367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536" name="Group 368"/>
              <p:cNvGrpSpPr>
                <a:grpSpLocks/>
              </p:cNvGrpSpPr>
              <p:nvPr/>
            </p:nvGrpSpPr>
            <p:grpSpPr bwMode="auto">
              <a:xfrm rot="7192237">
                <a:off x="1560" y="3184"/>
                <a:ext cx="253" cy="252"/>
                <a:chOff x="1774" y="2258"/>
                <a:chExt cx="412" cy="411"/>
              </a:xfrm>
            </p:grpSpPr>
            <p:sp>
              <p:nvSpPr>
                <p:cNvPr id="22579" name="Line 369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580" name="AutoShape 370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537" name="Group 371"/>
              <p:cNvGrpSpPr>
                <a:grpSpLocks/>
              </p:cNvGrpSpPr>
              <p:nvPr/>
            </p:nvGrpSpPr>
            <p:grpSpPr bwMode="auto">
              <a:xfrm rot="2794161">
                <a:off x="2032" y="2597"/>
                <a:ext cx="254" cy="253"/>
                <a:chOff x="1774" y="2258"/>
                <a:chExt cx="412" cy="411"/>
              </a:xfrm>
            </p:grpSpPr>
            <p:sp>
              <p:nvSpPr>
                <p:cNvPr id="22577" name="Line 372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578" name="AutoShape 373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538" name="Group 374"/>
              <p:cNvGrpSpPr>
                <a:grpSpLocks/>
              </p:cNvGrpSpPr>
              <p:nvPr/>
            </p:nvGrpSpPr>
            <p:grpSpPr bwMode="auto">
              <a:xfrm>
                <a:off x="1822" y="2197"/>
                <a:ext cx="254" cy="252"/>
                <a:chOff x="1774" y="2258"/>
                <a:chExt cx="412" cy="411"/>
              </a:xfrm>
            </p:grpSpPr>
            <p:sp>
              <p:nvSpPr>
                <p:cNvPr id="22575" name="Line 375"/>
                <p:cNvSpPr>
                  <a:spLocks noChangeShapeType="1"/>
                </p:cNvSpPr>
                <p:nvPr/>
              </p:nvSpPr>
              <p:spPr bwMode="auto">
                <a:xfrm rot="97640" flipV="1">
                  <a:off x="1774" y="2415"/>
                  <a:ext cx="226" cy="2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576" name="AutoShape 376"/>
                <p:cNvSpPr>
                  <a:spLocks noChangeArrowheads="1"/>
                </p:cNvSpPr>
                <p:nvPr/>
              </p:nvSpPr>
              <p:spPr bwMode="auto">
                <a:xfrm rot="-7850764">
                  <a:off x="1964" y="2251"/>
                  <a:ext cx="215" cy="229"/>
                </a:xfrm>
                <a:custGeom>
                  <a:avLst/>
                  <a:gdLst>
                    <a:gd name="T0" fmla="*/ 108 w 21600"/>
                    <a:gd name="T1" fmla="*/ 0 h 21600"/>
                    <a:gd name="T2" fmla="*/ 11 w 21600"/>
                    <a:gd name="T3" fmla="*/ 109 h 21600"/>
                    <a:gd name="T4" fmla="*/ 108 w 21600"/>
                    <a:gd name="T5" fmla="*/ 23 h 21600"/>
                    <a:gd name="T6" fmla="*/ 204 w 21600"/>
                    <a:gd name="T7" fmla="*/ 10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1 w 21600"/>
                    <a:gd name="T13" fmla="*/ 0 h 21600"/>
                    <a:gd name="T14" fmla="*/ 21299 w 21600"/>
                    <a:gd name="T15" fmla="*/ 128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53" y="10363"/>
                      </a:moveTo>
                      <a:cubicBezTo>
                        <a:pt x="2385" y="5757"/>
                        <a:pt x="6188" y="2141"/>
                        <a:pt x="10800" y="2142"/>
                      </a:cubicBezTo>
                      <a:cubicBezTo>
                        <a:pt x="15411" y="2142"/>
                        <a:pt x="19214" y="5757"/>
                        <a:pt x="19446" y="10363"/>
                      </a:cubicBezTo>
                      <a:lnTo>
                        <a:pt x="21586" y="10254"/>
                      </a:lnTo>
                      <a:cubicBezTo>
                        <a:pt x="21295" y="4509"/>
                        <a:pt x="16552" y="-1"/>
                        <a:pt x="10799" y="0"/>
                      </a:cubicBezTo>
                      <a:cubicBezTo>
                        <a:pt x="5047" y="0"/>
                        <a:pt x="304" y="4509"/>
                        <a:pt x="13" y="1025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2574" name="WordArt 37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01" y="2642"/>
                <a:ext cx="332" cy="20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LTC</a:t>
                </a:r>
              </a:p>
            </p:txBody>
          </p:sp>
        </p:grpSp>
        <p:sp>
          <p:nvSpPr>
            <p:cNvPr id="22559" name="Freeform 615"/>
            <p:cNvSpPr>
              <a:spLocks/>
            </p:cNvSpPr>
            <p:nvPr/>
          </p:nvSpPr>
          <p:spPr bwMode="auto">
            <a:xfrm rot="-1196118">
              <a:off x="2568" y="3181"/>
              <a:ext cx="144" cy="94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60" name="Freeform 616"/>
            <p:cNvSpPr>
              <a:spLocks/>
            </p:cNvSpPr>
            <p:nvPr/>
          </p:nvSpPr>
          <p:spPr bwMode="auto">
            <a:xfrm rot="-4904711">
              <a:off x="2389" y="3388"/>
              <a:ext cx="145" cy="72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61" name="Freeform 617"/>
            <p:cNvSpPr>
              <a:spLocks/>
            </p:cNvSpPr>
            <p:nvPr/>
          </p:nvSpPr>
          <p:spPr bwMode="auto">
            <a:xfrm rot="-9446512">
              <a:off x="2632" y="3831"/>
              <a:ext cx="113" cy="85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62" name="Freeform 618"/>
            <p:cNvSpPr>
              <a:spLocks/>
            </p:cNvSpPr>
            <p:nvPr/>
          </p:nvSpPr>
          <p:spPr bwMode="auto">
            <a:xfrm rot="9648966">
              <a:off x="2993" y="3804"/>
              <a:ext cx="156" cy="79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63" name="Freeform 619"/>
            <p:cNvSpPr>
              <a:spLocks/>
            </p:cNvSpPr>
            <p:nvPr/>
          </p:nvSpPr>
          <p:spPr bwMode="auto">
            <a:xfrm rot="2680151">
              <a:off x="3135" y="3294"/>
              <a:ext cx="132" cy="83"/>
            </a:xfrm>
            <a:custGeom>
              <a:avLst/>
              <a:gdLst>
                <a:gd name="T0" fmla="*/ 0 w 453"/>
                <a:gd name="T1" fmla="*/ 425 h 425"/>
                <a:gd name="T2" fmla="*/ 0 w 453"/>
                <a:gd name="T3" fmla="*/ 0 h 425"/>
                <a:gd name="T4" fmla="*/ 198 w 453"/>
                <a:gd name="T5" fmla="*/ 170 h 425"/>
                <a:gd name="T6" fmla="*/ 453 w 453"/>
                <a:gd name="T7" fmla="*/ 0 h 425"/>
                <a:gd name="T8" fmla="*/ 453 w 453"/>
                <a:gd name="T9" fmla="*/ 425 h 425"/>
                <a:gd name="T10" fmla="*/ 0 w 453"/>
                <a:gd name="T11" fmla="*/ 425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"/>
                <a:gd name="T19" fmla="*/ 0 h 425"/>
                <a:gd name="T20" fmla="*/ 453 w 453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" h="425">
                  <a:moveTo>
                    <a:pt x="0" y="425"/>
                  </a:moveTo>
                  <a:lnTo>
                    <a:pt x="0" y="0"/>
                  </a:lnTo>
                  <a:lnTo>
                    <a:pt x="198" y="170"/>
                  </a:lnTo>
                  <a:lnTo>
                    <a:pt x="453" y="0"/>
                  </a:lnTo>
                  <a:lnTo>
                    <a:pt x="453" y="425"/>
                  </a:lnTo>
                  <a:lnTo>
                    <a:pt x="0" y="425"/>
                  </a:ln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7967" name="AutoShape 623"/>
          <p:cNvSpPr>
            <a:spLocks noChangeArrowheads="1"/>
          </p:cNvSpPr>
          <p:nvPr/>
        </p:nvSpPr>
        <p:spPr bwMode="auto">
          <a:xfrm rot="2228126">
            <a:off x="1062038" y="4554538"/>
            <a:ext cx="314325" cy="134937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968" name="AutoShape 624"/>
          <p:cNvSpPr>
            <a:spLocks noChangeArrowheads="1"/>
          </p:cNvSpPr>
          <p:nvPr/>
        </p:nvSpPr>
        <p:spPr bwMode="auto">
          <a:xfrm rot="5872617">
            <a:off x="1535906" y="5069682"/>
            <a:ext cx="360363" cy="1397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973" name="AutoShape 629"/>
          <p:cNvSpPr>
            <a:spLocks noChangeArrowheads="1"/>
          </p:cNvSpPr>
          <p:nvPr/>
        </p:nvSpPr>
        <p:spPr bwMode="auto">
          <a:xfrm>
            <a:off x="4437063" y="3968750"/>
            <a:ext cx="765175" cy="225425"/>
          </a:xfrm>
          <a:custGeom>
            <a:avLst/>
            <a:gdLst>
              <a:gd name="T0" fmla="*/ 573881 w 21600"/>
              <a:gd name="T1" fmla="*/ 0 h 21600"/>
              <a:gd name="T2" fmla="*/ 0 w 21600"/>
              <a:gd name="T3" fmla="*/ 112712 h 21600"/>
              <a:gd name="T4" fmla="*/ 573881 w 21600"/>
              <a:gd name="T5" fmla="*/ 225425 h 21600"/>
              <a:gd name="T6" fmla="*/ 765175 w 21600"/>
              <a:gd name="T7" fmla="*/ 11271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557" name="Text Box 630"/>
          <p:cNvSpPr txBox="1">
            <a:spLocks noChangeArrowheads="1"/>
          </p:cNvSpPr>
          <p:nvPr/>
        </p:nvSpPr>
        <p:spPr bwMode="auto">
          <a:xfrm>
            <a:off x="2501900" y="5364163"/>
            <a:ext cx="6256338" cy="11906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Les LT4 ont donc un rôle essentiel dans la défense de l’organisme et l’on comprend ainsi pourquoi le VIH  qui en fait ses cibles « favorites » permet l’installation des maladies opportunistes</a:t>
            </a:r>
          </a:p>
        </p:txBody>
      </p:sp>
    </p:spTree>
    <p:custDataLst>
      <p:tags r:id="rId1"/>
    </p:custDataLst>
  </p:cSld>
  <p:clrMapOvr>
    <a:masterClrMapping/>
  </p:clrMapOvr>
  <p:transition advTm="23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556 -0.00624 C 0.00799 -0.00948 0.01111 -0.01156 0.01355 -0.01479 C 0.01493 -0.01664 0.01545 -0.01919 0.01667 -0.02104 C 0.01771 -0.02266 0.01893 -0.02381 0.01997 -0.0252 C 0.02223 -0.03445 0.02587 -0.04185 0.03108 -0.04855 C 0.03681 -0.07167 0.03334 -0.09248 0.02622 -0.11398 C 0.02344 -0.12254 0.02101 -0.13156 0.01511 -0.13734 C 0.00712 -0.1452 0.00105 -0.14566 -0.00711 -0.15214 C -0.01389 -0.15745 -0.01875 -0.1637 -0.02604 -0.16693 C -0.02847 -0.16994 -0.03159 -0.17202 -0.03402 -0.17526 C -0.0408 -0.18451 -0.04444 -0.19468 -0.0467 -0.20716 C -0.04618 -0.22266 -0.046 -0.23815 -0.04514 -0.25364 C -0.04479 -0.25988 -0.03889 -0.26913 -0.03715 -0.2726 C -0.03055 -0.28555 -0.02656 -0.29572 -0.02291 -0.31075 C -0.0217 -0.3156 -0.01875 -0.31907 -0.01666 -0.32323 C -0.01614 -0.32416 -0.01267 -0.33872 -0.0118 -0.34242 C -0.01076 -0.34659 -0.00225 -0.34659 -0.00225 -0.34635 C -0.00034 -0.35445 -0.00139 -0.35075 0.00087 -0.35722 " pathEditMode="relative" rAng="0" ptsTypes="fffffffffffffffffA">
                                      <p:cBhvr>
                                        <p:cTn id="6" dur="2000" fill="hold"/>
                                        <p:tgtEl>
                                          <p:spTgt spid="57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9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57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7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7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7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57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7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7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77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57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57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7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77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C 0.00399 -0.00185 0.00729 -0.00301 0.00938 -0.00833 C 0.0099 -0.00972 0.00972 -0.01134 0.01042 -0.0125 C 0.0125 -0.01597 0.01528 -0.01898 0.01771 -0.02222 C 0.01875 -0.02361 0.01893 -0.02616 0.01979 -0.02778 C 0.02465 -0.03681 0.02934 -0.04653 0.03438 -0.05556 C 0.03507 -0.05857 0.0375 -0.06088 0.0375 -0.06389 C 0.03854 -0.11065 0.02726 -0.16042 0.03959 -0.20417 C 0.04115 -0.20972 0.04757 -0.21458 0.05 -0.21667 C 0.06077 -0.22616 0.06511 -0.2331 0.07813 -0.23889 C 0.0941 -0.2382 0.1191 -0.24005 0.13438 -0.22639 C 0.13698 -0.2162 0.14236 -0.21389 0.15 -0.21389 " pathEditMode="relative" ptsTypes="fffffffffffA">
                                      <p:cBhvr>
                                        <p:cTn id="58" dur="2000" fill="hold"/>
                                        <p:tgtEl>
                                          <p:spTgt spid="57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57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57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7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79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96" grpId="0" animBg="1"/>
      <p:bldP spid="57796" grpId="1" animBg="1"/>
      <p:bldP spid="57797" grpId="0" animBg="1"/>
      <p:bldP spid="57797" grpId="1" animBg="1"/>
      <p:bldP spid="57798" grpId="0" animBg="1"/>
      <p:bldP spid="57798" grpId="1" animBg="1"/>
      <p:bldP spid="57926" grpId="0" animBg="1"/>
      <p:bldP spid="57967" grpId="0" animBg="1"/>
      <p:bldP spid="57968" grpId="0" animBg="1"/>
      <p:bldP spid="57973" grpId="0" animBg="1"/>
      <p:bldP spid="57973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85720" y="1714488"/>
            <a:ext cx="4214842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IMMUNITE HUMORALE :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Elle se fait par le biais de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substances solubles, les </a:t>
            </a:r>
            <a:r>
              <a:rPr lang="fr-FR" sz="2000" b="1" dirty="0" err="1">
                <a:solidFill>
                  <a:schemeClr val="tx1"/>
                </a:solidFill>
              </a:rPr>
              <a:t>Ac</a:t>
            </a:r>
            <a:r>
              <a:rPr lang="fr-FR" sz="2000" b="1" dirty="0">
                <a:solidFill>
                  <a:schemeClr val="tx1"/>
                </a:solidFill>
              </a:rPr>
              <a:t> qui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circulent dans le plasma sanguin.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Action directe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00562" y="4143380"/>
            <a:ext cx="4343400" cy="235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IMMUNITE CELLULAIRE :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Elle se fait par le biais de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lymphocytes spécifiques, 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Taux</a:t>
            </a:r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(CD4) et les </a:t>
            </a:r>
            <a:r>
              <a:rPr lang="fr-FR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Tcyt</a:t>
            </a:r>
            <a:r>
              <a:rPr lang="fr-FR" sz="20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(CD8).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Action indirecte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0" y="714356"/>
            <a:ext cx="4286280" cy="221457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cap="small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*</a:t>
            </a:r>
            <a:r>
              <a:rPr kumimoji="0" lang="fr-FR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L’immunité spécifique :</a:t>
            </a:r>
            <a:br>
              <a:rPr kumimoji="0" lang="fr-FR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fr-FR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une défense double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82868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821537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857356" y="2857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 résumé</a:t>
            </a:r>
            <a:endParaRPr lang="fr-F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8429684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85011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343</TotalTime>
  <Words>1746</Words>
  <Application>Microsoft Office PowerPoint</Application>
  <PresentationFormat>Affichage à l'écran (4:3)</PresentationFormat>
  <Paragraphs>496</Paragraphs>
  <Slides>75</Slides>
  <Notes>75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75</vt:i4>
      </vt:variant>
    </vt:vector>
  </HeadingPairs>
  <TitlesOfParts>
    <vt:vector size="76" baseType="lpstr">
      <vt:lpstr>Oriel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Exemples de PRR Mannan Binding Lectin ou MBL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réponse non adaptative précoce: L’inflammation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Valued Acer Customer</dc:creator>
  <cp:lastModifiedBy>acer</cp:lastModifiedBy>
  <cp:revision>34</cp:revision>
  <dcterms:created xsi:type="dcterms:W3CDTF">2015-02-02T17:57:05Z</dcterms:created>
  <dcterms:modified xsi:type="dcterms:W3CDTF">2021-01-19T20:22:52Z</dcterms:modified>
</cp:coreProperties>
</file>