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81" r:id="rId4"/>
    <p:sldId id="256" r:id="rId5"/>
    <p:sldId id="282" r:id="rId6"/>
    <p:sldId id="283" r:id="rId7"/>
    <p:sldId id="284" r:id="rId8"/>
    <p:sldId id="285" r:id="rId9"/>
    <p:sldId id="286" r:id="rId10"/>
    <p:sldId id="287" r:id="rId11"/>
    <p:sldId id="292" r:id="rId12"/>
    <p:sldId id="288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1FCF-01D3-44F2-B75E-071AF5661B5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275B-0A79-4980-B790-2562F62A0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57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275B-0A79-4980-B790-2562F62A088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8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11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1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7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05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6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3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9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43CD-50A1-4E8A-A2B4-E4C79ED5DD9D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E610-7DA3-4779-B974-747308259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10591" y="2920588"/>
            <a:ext cx="427873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Diversité des anticorps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34158" y="5698122"/>
            <a:ext cx="30315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Bouhafs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Guedguidi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Leila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Licence Biochimie 2020/2021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3688" y="20320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Université Mohamed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Seddik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Ben Yahia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Faculté des Sciences de la Nature et de la Vie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Département de Biologie Moléculaire et Cellulaire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938" y="203200"/>
            <a:ext cx="20558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Logo Université de Jijel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320" y="203200"/>
            <a:ext cx="1135320" cy="1065560"/>
          </a:xfrm>
          <a:prstGeom prst="rect">
            <a:avLst/>
          </a:prstGeom>
        </p:spPr>
      </p:pic>
      <p:pic>
        <p:nvPicPr>
          <p:cNvPr id="8" name="Image 7" descr="Logo Université de Jijel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376" y="203200"/>
            <a:ext cx="982216" cy="10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25" y="400110"/>
            <a:ext cx="7373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Régions hypervariable HV,  régions charpentes FR et notion CDR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945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7992887" cy="56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1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64704"/>
            <a:ext cx="8143932" cy="5664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0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124744"/>
            <a:ext cx="8048625" cy="487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381916"/>
            <a:ext cx="2160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Liaison Ag- </a:t>
            </a:r>
            <a:r>
              <a:rPr lang="fr-FR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endParaRPr lang="fr-FR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3.Origine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la diversité des immunoglobulines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8055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200" dirty="0">
                <a:latin typeface="Times New Roman"/>
                <a:ea typeface="Times New Roman"/>
              </a:rPr>
              <a:t>Même une réponse contre un Ag simple est diverse, comportant beaucoup de molécules différentes d’</a:t>
            </a:r>
            <a:r>
              <a:rPr lang="fr-FR" sz="2200" dirty="0" err="1">
                <a:latin typeface="Times New Roman"/>
                <a:ea typeface="Times New Roman"/>
              </a:rPr>
              <a:t>Ig</a:t>
            </a:r>
            <a:r>
              <a:rPr lang="fr-FR" sz="2200" dirty="0">
                <a:latin typeface="Times New Roman"/>
                <a:ea typeface="Times New Roman"/>
              </a:rPr>
              <a:t> ayant chacune une affinité et une spécificité particulière chez l’homme, il est de l’ordre de 10</a:t>
            </a:r>
            <a:r>
              <a:rPr lang="fr-FR" sz="2200" baseline="30000" dirty="0">
                <a:latin typeface="Times New Roman"/>
                <a:ea typeface="Times New Roman"/>
              </a:rPr>
              <a:t>9</a:t>
            </a:r>
            <a:r>
              <a:rPr lang="fr-FR" sz="2200" dirty="0">
                <a:latin typeface="Times New Roman"/>
                <a:ea typeface="Times New Roman"/>
              </a:rPr>
              <a:t> à 10</a:t>
            </a:r>
            <a:r>
              <a:rPr lang="fr-FR" sz="2200" baseline="30000" dirty="0">
                <a:latin typeface="Times New Roman"/>
                <a:ea typeface="Times New Roman"/>
              </a:rPr>
              <a:t>12</a:t>
            </a:r>
            <a:r>
              <a:rPr lang="fr-FR" sz="2200" dirty="0">
                <a:latin typeface="Times New Roman"/>
                <a:ea typeface="Times New Roman"/>
              </a:rPr>
              <a:t> molécule différentes</a:t>
            </a:r>
            <a:r>
              <a:rPr lang="fr-FR" sz="22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2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Times New Roman"/>
                <a:ea typeface="Times New Roman"/>
              </a:rPr>
              <a:t>La question qui se pose donc : comment à partir d’un nombre restreint de gènes, notre organisme arrive-t-il à synthétiser autant d’AC </a:t>
            </a:r>
            <a:r>
              <a:rPr lang="fr-FR" sz="2200" dirty="0" smtClean="0">
                <a:latin typeface="Times New Roman"/>
                <a:ea typeface="Times New Roman"/>
              </a:rPr>
              <a:t>???</a:t>
            </a:r>
          </a:p>
          <a:p>
            <a:pPr algn="just">
              <a:spcAft>
                <a:spcPts val="0"/>
              </a:spcAft>
            </a:pPr>
            <a:endParaRPr lang="fr-FR" sz="2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200" dirty="0" err="1" smtClean="0">
                <a:latin typeface="Times New Roman"/>
                <a:ea typeface="Times New Roman"/>
              </a:rPr>
              <a:t>Tonegawa</a:t>
            </a:r>
            <a:r>
              <a:rPr lang="fr-FR" sz="2200" dirty="0" smtClean="0">
                <a:latin typeface="Times New Roman"/>
                <a:ea typeface="Times New Roman"/>
              </a:rPr>
              <a:t> (</a:t>
            </a:r>
            <a:r>
              <a:rPr lang="fr-FR" sz="2200" dirty="0">
                <a:latin typeface="Times New Roman"/>
                <a:ea typeface="Times New Roman"/>
              </a:rPr>
              <a:t>1939) a montré grâce aux techniques de génie-génétique que les séquences contenant de  DNA ne sont pas disposées de la même manière dans la cellule germinale (indifférenciée) et dans la cellule B synthétisant l’AC, la structure de l’ADN n’est pas figée, mais les séquences de nucléotides éloignées les unes des autres (cellule germinale), sont alors raccrochées dans la cellule B (cellule somatique)</a:t>
            </a: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Times New Roman"/>
                <a:ea typeface="Times New Roman"/>
              </a:rPr>
              <a:t>Le processus par lequel cet arrangement (réarrangement) intervient s’appelle «  </a:t>
            </a:r>
            <a:r>
              <a:rPr lang="fr-FR" sz="2200" dirty="0">
                <a:solidFill>
                  <a:srgbClr val="C00000"/>
                </a:solidFill>
                <a:latin typeface="Times New Roman"/>
                <a:ea typeface="Times New Roman"/>
              </a:rPr>
              <a:t>recombinaison somatique </a:t>
            </a:r>
            <a:r>
              <a:rPr lang="fr-FR" sz="2200" dirty="0">
                <a:latin typeface="Times New Roman"/>
                <a:ea typeface="Times New Roman"/>
              </a:rPr>
              <a:t>»</a:t>
            </a:r>
            <a:endParaRPr lang="fr-FR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60648"/>
            <a:ext cx="8280920" cy="188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r-FR" sz="21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Mise </a:t>
            </a:r>
            <a:r>
              <a:rPr lang="fr-FR" sz="21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 évidence du réarrangement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200" dirty="0">
                <a:latin typeface="Times New Roman" pitchFamily="18" charset="0"/>
                <a:ea typeface="Calibri"/>
                <a:cs typeface="Times New Roman" pitchFamily="18" charset="0"/>
              </a:rPr>
              <a:t>Comparaison de cellules germinales et ADN de lymphocytes B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200" dirty="0">
                <a:latin typeface="Times New Roman" pitchFamily="18" charset="0"/>
                <a:ea typeface="Calibri"/>
                <a:cs typeface="Times New Roman" pitchFamily="18" charset="0"/>
              </a:rPr>
              <a:t>Coupure par une enzyme de restriction puis migration sur gel et révélation par une sonde marquée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39" y="2348880"/>
            <a:ext cx="6264697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27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04664"/>
            <a:ext cx="878497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Formation des régions variables: phénomène de réarrangement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Chaîne légère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L’analyse détaillée de gène  de chaînes légères d’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dans la lignée germinale et après réarrangement, révèle que chaque domaine variable est codé par deux segments d’ ADN séparés qui sont associés dans la cellule B: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b="1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segment: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segment de variabilité ( segment de gène  V) code pour les 95-101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de la chaîne légère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2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segment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jonction (segment de gène J), code pour les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restants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Chaînes lourdes :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les régions variables sont par trois segments: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Segment1: segment de gènes V(variabilité)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Segment 2: segment de gène J (jonction)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Segment 3: segment de gène D (diversification)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7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5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470" y="576647"/>
            <a:ext cx="81206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Localisation des gènes de chaines H et L et organisation germinale</a:t>
            </a:r>
            <a:endParaRPr lang="fr-FR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08" y="1268760"/>
            <a:ext cx="8749480" cy="269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200" dirty="0">
                <a:latin typeface="Times New Roman" pitchFamily="18" charset="0"/>
                <a:ea typeface="Calibri"/>
                <a:cs typeface="Times New Roman" pitchFamily="18" charset="0"/>
              </a:rPr>
              <a:t>Nous avons présenté la formation des gènes de régions variables d’</a:t>
            </a:r>
            <a:r>
              <a:rPr lang="fr-FR" sz="2200" dirty="0" err="1">
                <a:latin typeface="Times New Roman" pitchFamily="18" charset="0"/>
                <a:ea typeface="Calibri"/>
                <a:cs typeface="Times New Roman" pitchFamily="18" charset="0"/>
              </a:rPr>
              <a:t>Ig</a:t>
            </a:r>
            <a:r>
              <a:rPr lang="fr-FR" sz="2200" dirty="0">
                <a:latin typeface="Times New Roman" pitchFamily="18" charset="0"/>
                <a:ea typeface="Calibri"/>
                <a:cs typeface="Times New Roman" pitchFamily="18" charset="0"/>
              </a:rPr>
              <a:t> comme s’il n’y avait que des copies uniques de chaque segment de gènes</a:t>
            </a:r>
            <a:r>
              <a:rPr lang="fr-FR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ea typeface="Calibri"/>
                <a:cs typeface="Times New Roman" pitchFamily="18" charset="0"/>
              </a:rPr>
              <a:t>Dans l’ADN germinal, il y a de multiples copies de tous les segments de gènes. Le nombre de segment de gènes chez l’homme a été déterminé par clonage et séquençage des  gènes</a:t>
            </a:r>
          </a:p>
        </p:txBody>
      </p:sp>
    </p:spTree>
    <p:extLst>
      <p:ext uri="{BB962C8B-B14F-4D97-AF65-F5344CB8AC3E}">
        <p14:creationId xmlns:p14="http://schemas.microsoft.com/office/powerpoint/2010/main" val="2055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6672"/>
            <a:ext cx="7572428" cy="26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34150"/>
            <a:ext cx="75724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5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694" y="600707"/>
            <a:ext cx="86615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glycoprotéines </a:t>
            </a: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présentes, 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soit à la surface des lymphocytes B (</a:t>
            </a:r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 le BCR « B </a:t>
            </a:r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»), soit sous forme soluble dans les liquides biologiques</a:t>
            </a: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Sont synthétisés par les plasmocytes après stimulation antigénique</a:t>
            </a:r>
            <a:endParaRPr lang="fr-FR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Présentent une gr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ande spécificité vis-à-vis des Ag qui ont déclenchés leurs </a:t>
            </a: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synthèse;</a:t>
            </a:r>
            <a:endParaRPr lang="fr-FR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Sont doués d’activité anticorps; sont le support de l’immunité spécifique humorale</a:t>
            </a:r>
            <a:endParaRPr lang="fr-FR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/>
              <a:buChar char="•"/>
              <a:tabLst>
                <a:tab pos="457200" algn="l"/>
              </a:tabLst>
            </a:pPr>
            <a:r>
              <a:rPr lang="fr-FR" sz="2100" dirty="0">
                <a:solidFill>
                  <a:srgbClr val="000000"/>
                </a:solidFill>
                <a:latin typeface="Times New Roman"/>
                <a:cs typeface="Times New Roman"/>
              </a:rPr>
              <a:t>Leur mobilité </a:t>
            </a:r>
            <a:r>
              <a:rPr lang="fr-FR" sz="2100" dirty="0" err="1">
                <a:solidFill>
                  <a:srgbClr val="000000"/>
                </a:solidFill>
                <a:latin typeface="Times New Roman"/>
                <a:cs typeface="Times New Roman"/>
              </a:rPr>
              <a:t>électrophorétique</a:t>
            </a:r>
            <a:r>
              <a:rPr lang="fr-FR" sz="2100" dirty="0">
                <a:solidFill>
                  <a:srgbClr val="000000"/>
                </a:solidFill>
                <a:latin typeface="Times New Roman"/>
                <a:cs typeface="Times New Roman"/>
              </a:rPr>
              <a:t> leur confère des protéines γ-globuline</a:t>
            </a:r>
            <a:r>
              <a:rPr lang="fr-FR" sz="2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lvl="0" algn="just"/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Les anticorps sont les médiateurs de l’immunité humorale dont </a:t>
            </a:r>
            <a:r>
              <a:rPr lang="fr-FR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 cibles </a:t>
            </a:r>
            <a:r>
              <a:rPr lang="fr-FR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sont extracellulaires</a:t>
            </a:r>
          </a:p>
          <a:p>
            <a:pPr marL="342900" lvl="0" indent="-342900" algn="just">
              <a:buFont typeface="Arial"/>
              <a:buChar char="•"/>
              <a:tabLst>
                <a:tab pos="457200" algn="l"/>
              </a:tabLst>
            </a:pPr>
            <a:endParaRPr lang="fr-FR" sz="2100" dirty="0"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fr-F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fr-F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6288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1.Définition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04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933056"/>
            <a:ext cx="3744416" cy="22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3834" y="5877272"/>
            <a:ext cx="81729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Les immunoglobulines appartiennent à la fraction </a:t>
            </a:r>
            <a:r>
              <a:rPr lang="fr-FR" sz="210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γ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des protéines sériques</a:t>
            </a:r>
          </a:p>
        </p:txBody>
      </p:sp>
    </p:spTree>
    <p:extLst>
      <p:ext uri="{BB962C8B-B14F-4D97-AF65-F5344CB8AC3E}">
        <p14:creationId xmlns:p14="http://schemas.microsoft.com/office/powerpoint/2010/main" val="3511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84846" y="88620"/>
            <a:ext cx="302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4.Sources de diversité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1912" y="496560"/>
            <a:ext cx="3565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4.1.Mécanisme centraux</a:t>
            </a:r>
          </a:p>
          <a:p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4.1.1.Diversité combinatoire</a:t>
            </a:r>
            <a:endParaRPr lang="fr-FR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9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7" y="0"/>
            <a:ext cx="88924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Recombinaison </a:t>
            </a:r>
            <a:r>
              <a:rPr kumimoji="0" lang="fr-FR" sz="2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D-J (avec perte de matériel génétique) : De façon aléatoire, en absence </a:t>
            </a: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21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l’</a:t>
            </a: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antigène</a:t>
            </a:r>
            <a:r>
              <a:rPr kumimoji="0" lang="fr-FR" sz="2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un segment D et un segment J sont </a:t>
            </a: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juxtaposés par recombinaison somatique. </a:t>
            </a:r>
            <a:endParaRPr kumimoji="0" lang="fr-FR" sz="2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554" y="1196752"/>
            <a:ext cx="88644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Recombinaison V-DJ : Un segment V se juxtapose de façon aléatoire sur le bloc </a:t>
            </a: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DJ déjà réarrangé,</a:t>
            </a:r>
            <a:r>
              <a:rPr kumimoji="0" lang="fr-FR" sz="21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par la 2</a:t>
            </a:r>
            <a:r>
              <a:rPr kumimoji="0" lang="fr-FR" sz="210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ème</a:t>
            </a:r>
            <a:r>
              <a:rPr kumimoji="0" lang="fr-FR" sz="21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recombinaison somatique</a:t>
            </a:r>
            <a:r>
              <a:rPr kumimoji="0" lang="fr-FR" sz="2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(toujours perte de matériel génétique)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69" y="2636912"/>
            <a:ext cx="8715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segment VDJ code pour la partie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variable des immunoglobulines 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12" y="3356992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En ce qui concerne les chaines légères, on a juste une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recombinaison somatique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V-J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146" y="4725144"/>
            <a:ext cx="8623715" cy="15788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La diversité combinatoire est la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capacité de créer un grand nombre d’AC différents  en réalisant beaucoup de combinaison différente au hasard à partir d’un  nombre  limité de gène par un simple jeu associatif ( voire calcul théorique en bas)</a:t>
            </a:r>
          </a:p>
        </p:txBody>
      </p:sp>
    </p:spTree>
    <p:extLst>
      <p:ext uri="{BB962C8B-B14F-4D97-AF65-F5344CB8AC3E}">
        <p14:creationId xmlns:p14="http://schemas.microsoft.com/office/powerpoint/2010/main" val="7374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00042"/>
            <a:ext cx="7704856" cy="56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74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25771"/>
            <a:ext cx="2530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2.Structure des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87436"/>
            <a:ext cx="871296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- ( 1959-1969): Etude de la structure des anticorps (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) par Porter &amp;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Edelman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( prix Nobel 1972)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a fourni le modèle de base (PM=150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- Structure déterminée par cristallographie en microscopie électronique; c’est une structure symétrique constituée de deux chaînes lourdes (50Kda) et deux chaînes légères(25Kda)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fr-FR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Iaire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déterminée par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Hilshman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(1965):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Chaîne légère (L) = 220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= CL (région constante du côté COOH) + VL(région variable du côté NH2) ; les deux régions sont de même longueur</a:t>
            </a:r>
          </a:p>
          <a:p>
            <a:pPr marL="342900" indent="-342900">
              <a:buFont typeface="Courier New" pitchFamily="49" charset="0"/>
              <a:buChar char="o"/>
            </a:pP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Deux types de chaînes L, lambda ou kappa de fonction équivalente (jamais les deux à la fois)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Les chaînes lourdes (H) sont construite sur le même principe que les chaînes L: la VH est sensiblement identique en longueur que la VL, la CH constitue le ¾ restant de la chaîne et est constituée de 3 segments successif (110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chacun), entre le 1</a:t>
            </a:r>
            <a:r>
              <a:rPr lang="fr-FR" sz="2100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et le 2</a:t>
            </a:r>
            <a:r>
              <a:rPr lang="fr-FR" sz="21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segment se trouve un court segment de 20aines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contenant les ponts S-S entre les chaînes H, c’est la région charnière (site de clivage par des enzymes protéolytiques)</a:t>
            </a:r>
          </a:p>
          <a:p>
            <a:pPr marL="342900" indent="-342900">
              <a:buFont typeface="Courier New" pitchFamily="49" charset="0"/>
              <a:buChar char="o"/>
            </a:pP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78980" y="980729"/>
            <a:ext cx="4559597" cy="54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3" y="1192486"/>
            <a:ext cx="3911439" cy="520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320996"/>
            <a:ext cx="51903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clivage par des enzymes protéolytiques</a:t>
            </a:r>
            <a:endParaRPr lang="fr-FR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71546"/>
            <a:ext cx="80335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46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396632"/>
            <a:ext cx="8568952" cy="500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Les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deux </a:t>
            </a:r>
            <a:r>
              <a:rPr lang="fr-FR" sz="2100" dirty="0" err="1">
                <a:latin typeface="Times New Roman" pitchFamily="18" charset="0"/>
                <a:ea typeface="Calibri"/>
                <a:cs typeface="Times New Roman" pitchFamily="18" charset="0"/>
              </a:rPr>
              <a:t>F</a:t>
            </a:r>
            <a:r>
              <a:rPr lang="fr-FR" sz="2400" baseline="-25000" dirty="0" err="1">
                <a:latin typeface="Times New Roman" pitchFamily="18" charset="0"/>
                <a:ea typeface="Calibri"/>
                <a:cs typeface="Times New Roman" pitchFamily="18" charset="0"/>
              </a:rPr>
              <a:t>ab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 sont identiques et comportent chacun un site de combinaison à l’Ag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Le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fragment cristallisable F</a:t>
            </a:r>
            <a:r>
              <a:rPr lang="fr-FR" sz="2100" baseline="-25000" dirty="0"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endParaRPr lang="fr-FR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La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symétrie est donc confirmée par le fait que les deux </a:t>
            </a:r>
            <a:r>
              <a:rPr lang="fr-FR" sz="2100" dirty="0" err="1">
                <a:latin typeface="Times New Roman" pitchFamily="18" charset="0"/>
                <a:ea typeface="Calibri"/>
                <a:cs typeface="Times New Roman" pitchFamily="18" charset="0"/>
              </a:rPr>
              <a:t>F</a:t>
            </a:r>
            <a:r>
              <a:rPr lang="fr-FR" sz="2400" baseline="-25000" dirty="0" err="1">
                <a:latin typeface="Times New Roman" pitchFamily="18" charset="0"/>
                <a:ea typeface="Calibri"/>
                <a:cs typeface="Times New Roman" pitchFamily="18" charset="0"/>
              </a:rPr>
              <a:t>ab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 sont identiques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La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région charnière offre la flexibilité de la molécule, permet la courbure et la rotation du domaine V/ au domaine 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- Deux 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types de fonctions sont localisés sur des fragments  distincts de la molécule d’</a:t>
            </a:r>
            <a:r>
              <a:rPr lang="fr-FR" sz="2100" dirty="0" err="1">
                <a:latin typeface="Times New Roman" pitchFamily="18" charset="0"/>
                <a:ea typeface="Calibri"/>
                <a:cs typeface="Times New Roman" pitchFamily="18" charset="0"/>
              </a:rPr>
              <a:t>Ig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 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Fonction de reconnaissance spécifique portée par le </a:t>
            </a:r>
            <a:r>
              <a:rPr lang="fr-FR" sz="2100" dirty="0" err="1">
                <a:latin typeface="Times New Roman" pitchFamily="18" charset="0"/>
                <a:ea typeface="Calibri"/>
                <a:cs typeface="Times New Roman" pitchFamily="18" charset="0"/>
              </a:rPr>
              <a:t>F</a:t>
            </a:r>
            <a:r>
              <a:rPr lang="fr-FR" sz="2400" baseline="-25000" dirty="0" err="1">
                <a:latin typeface="Times New Roman" pitchFamily="18" charset="0"/>
                <a:ea typeface="Calibri"/>
                <a:cs typeface="Times New Roman" pitchFamily="18" charset="0"/>
              </a:rPr>
              <a:t>ab</a:t>
            </a:r>
            <a:endParaRPr lang="fr-FR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Fonction effectrice porté par le F</a:t>
            </a:r>
            <a:r>
              <a:rPr lang="fr-FR" sz="2100" baseline="-25000" dirty="0"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r>
              <a:rPr lang="fr-FR" sz="2100" dirty="0">
                <a:latin typeface="Times New Roman" pitchFamily="18" charset="0"/>
                <a:ea typeface="Calibri"/>
                <a:cs typeface="Times New Roman" pitchFamily="18" charset="0"/>
              </a:rPr>
              <a:t> (fixation de complément, fixation des phagocytes et passage placentaire)</a:t>
            </a:r>
          </a:p>
        </p:txBody>
      </p:sp>
    </p:spTree>
    <p:extLst>
      <p:ext uri="{BB962C8B-B14F-4D97-AF65-F5344CB8AC3E}">
        <p14:creationId xmlns:p14="http://schemas.microsoft.com/office/powerpoint/2010/main" val="32244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20688"/>
            <a:ext cx="2903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en domaine</a:t>
            </a:r>
            <a:endParaRPr lang="fr-F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20798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-En plus des ponts S-S </a:t>
            </a:r>
            <a:r>
              <a:rPr lang="fr-FR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interchaînes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unissent les chaînes H et L, chaque chaîne peptidique ( chaîne H et L) possède des ponts S-S INTERNE, ces pont </a:t>
            </a:r>
            <a:r>
              <a:rPr lang="fr-FR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intrachaînes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forment des boucles dans la même chaine peptidique, chacune de ces boucles, pliée de façon compacte, forme un domaine globulaire.</a:t>
            </a:r>
            <a:endParaRPr lang="fr-FR" sz="2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Edelman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proposa alors l’hypothèse des domaines ;</a:t>
            </a:r>
            <a:endParaRPr lang="fr-FR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 les domaines ont des similitudes dans leur 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séquence;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domaine assure une fonction précise indépendamment de ses 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voisines;</a:t>
            </a:r>
            <a:endParaRPr lang="fr-FR" sz="21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 l’intérieur de chaque domaine, la chaîne polypeptidique est repliée selon une structure globulaire 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compacte (voire </a:t>
            </a:r>
            <a:r>
              <a:rPr lang="fr-FR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au dessous).</a:t>
            </a:r>
            <a:endParaRPr lang="fr-FR" sz="21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116632"/>
            <a:ext cx="4866334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7504" y="3068960"/>
            <a:ext cx="3600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67544" y="2708920"/>
            <a:ext cx="28244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Structure globulaire des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602" y="238663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tridimensionnelle</a:t>
            </a:r>
            <a:endParaRPr lang="fr-F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1" y="652243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structure globulaire compacte de chaque domaine est assurée par deux plans organisés en « feuillets β » maintenus en étroite </a:t>
            </a:r>
            <a:r>
              <a:rPr lang="fr-FR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cohesion</a:t>
            </a: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 le pont S-S </a:t>
            </a:r>
            <a:r>
              <a:rPr lang="fr-FR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intracaténaire</a:t>
            </a: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que possède chaque région 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d’homologie</a:t>
            </a:r>
          </a:p>
          <a:p>
            <a:pPr>
              <a:spcAft>
                <a:spcPts val="0"/>
              </a:spcAft>
            </a:pPr>
            <a:r>
              <a:rPr lang="fr-FR" sz="2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Si on ouvre le feuillet: les chaînes polypeptidiques se placent de façon à former des feuillets antiparallèles maintenus par les S-S</a:t>
            </a:r>
          </a:p>
          <a:p>
            <a:pPr>
              <a:spcAft>
                <a:spcPts val="0"/>
              </a:spcAft>
            </a:pP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Le domaine V a deux brins</a:t>
            </a:r>
            <a:r>
              <a:rPr lang="fr-FR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 de plus, ce qui forme une boucle supplémentaire</a:t>
            </a:r>
            <a:r>
              <a:rPr lang="fr-FR" sz="2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fr-FR" sz="21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43" y="3185592"/>
            <a:ext cx="63303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927</Words>
  <Application>Microsoft Office PowerPoint</Application>
  <PresentationFormat>Affichage à l'écran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acer</cp:lastModifiedBy>
  <cp:revision>92</cp:revision>
  <dcterms:created xsi:type="dcterms:W3CDTF">2021-01-12T17:10:43Z</dcterms:created>
  <dcterms:modified xsi:type="dcterms:W3CDTF">2021-01-19T21:55:40Z</dcterms:modified>
</cp:coreProperties>
</file>