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300" r:id="rId2"/>
    <p:sldId id="301" r:id="rId3"/>
    <p:sldId id="257" r:id="rId4"/>
    <p:sldId id="258" r:id="rId5"/>
    <p:sldId id="259" r:id="rId6"/>
    <p:sldId id="263" r:id="rId7"/>
    <p:sldId id="264" r:id="rId8"/>
    <p:sldId id="265" r:id="rId9"/>
    <p:sldId id="267" r:id="rId10"/>
    <p:sldId id="268" r:id="rId11"/>
    <p:sldId id="269" r:id="rId12"/>
    <p:sldId id="271" r:id="rId13"/>
    <p:sldId id="272" r:id="rId14"/>
    <p:sldId id="273" r:id="rId15"/>
    <p:sldId id="274" r:id="rId16"/>
    <p:sldId id="279" r:id="rId17"/>
    <p:sldId id="288" r:id="rId18"/>
    <p:sldId id="289" r:id="rId19"/>
    <p:sldId id="290" r:id="rId2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434" autoAdjust="0"/>
  </p:normalViewPr>
  <p:slideViewPr>
    <p:cSldViewPr>
      <p:cViewPr>
        <p:scale>
          <a:sx n="81" d="100"/>
          <a:sy n="81" d="100"/>
        </p:scale>
        <p:origin x="-1056" y="2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58647E-4001-43B3-A519-4FA042B682F5}" type="datetimeFigureOut">
              <a:rPr lang="fr-FR" smtClean="0"/>
              <a:pPr/>
              <a:t>16/12/2019</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879153-7730-4E8F-B177-1C6DBAC62F91}" type="slidenum">
              <a:rPr lang="fr-FR" smtClean="0"/>
              <a:pPr/>
              <a:t>‹N°›</a:t>
            </a:fld>
            <a:endParaRPr lang="fr-FR"/>
          </a:p>
        </p:txBody>
      </p:sp>
    </p:spTree>
    <p:extLst>
      <p:ext uri="{BB962C8B-B14F-4D97-AF65-F5344CB8AC3E}">
        <p14:creationId xmlns:p14="http://schemas.microsoft.com/office/powerpoint/2010/main" val="1547455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16/12/2019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16/12/2019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16/12/2019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16/12/2019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16/12/2019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16/12/2019</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pPr/>
              <a:t>16/12/2019</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pPr/>
              <a:t>16/12/2019</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16/12/2019</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16/12/2019</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16/12/2019</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pPr/>
              <a:t>16/12/2019</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3408"/>
            <a:ext cx="9144000" cy="7101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44310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268761"/>
            <a:ext cx="9036496" cy="2585323"/>
          </a:xfrm>
          <a:prstGeom prst="rect">
            <a:avLst/>
          </a:prstGeom>
        </p:spPr>
        <p:txBody>
          <a:bodyPr wrap="square">
            <a:spAutoFit/>
          </a:bodyPr>
          <a:lstStyle/>
          <a:p>
            <a:r>
              <a:rPr lang="fr-FR" sz="3200" dirty="0" smtClean="0">
                <a:solidFill>
                  <a:srgbClr val="33339A"/>
                </a:solidFill>
                <a:latin typeface="TTE25E7A00t00"/>
              </a:rPr>
              <a:t>                        Favoriser </a:t>
            </a:r>
            <a:r>
              <a:rPr lang="fr-FR" sz="3200" dirty="0">
                <a:solidFill>
                  <a:srgbClr val="33339A"/>
                </a:solidFill>
                <a:latin typeface="TTE25E7A00t00"/>
              </a:rPr>
              <a:t>la lecture</a:t>
            </a:r>
          </a:p>
          <a:p>
            <a:endParaRPr lang="fr-FR" sz="2800" dirty="0" smtClean="0">
              <a:solidFill>
                <a:srgbClr val="1153B6"/>
              </a:solidFill>
              <a:latin typeface="TTE2EB4E88t00"/>
            </a:endParaRPr>
          </a:p>
          <a:p>
            <a:endParaRPr lang="fr-FR" sz="2800" dirty="0">
              <a:solidFill>
                <a:srgbClr val="1153B6"/>
              </a:solidFill>
              <a:latin typeface="TTE2EB4E88t00"/>
            </a:endParaRPr>
          </a:p>
          <a:p>
            <a:r>
              <a:rPr lang="fr-FR" sz="2800" dirty="0" smtClean="0">
                <a:solidFill>
                  <a:srgbClr val="1153B6"/>
                </a:solidFill>
                <a:latin typeface="TTE2EB4E88t00"/>
              </a:rPr>
              <a:t>Organiser </a:t>
            </a:r>
            <a:r>
              <a:rPr lang="fr-FR" sz="2800" dirty="0">
                <a:solidFill>
                  <a:srgbClr val="1153B6"/>
                </a:solidFill>
                <a:latin typeface="TTE2EB4E88t00"/>
              </a:rPr>
              <a:t>le poster de manière</a:t>
            </a:r>
          </a:p>
          <a:p>
            <a:r>
              <a:rPr lang="fr-FR" sz="2800" dirty="0">
                <a:solidFill>
                  <a:srgbClr val="1153B6"/>
                </a:solidFill>
                <a:latin typeface="TTE25E7A00t00"/>
              </a:rPr>
              <a:t>logique</a:t>
            </a:r>
          </a:p>
          <a:p>
            <a:r>
              <a:rPr lang="fr-FR" dirty="0">
                <a:solidFill>
                  <a:srgbClr val="1153B6"/>
                </a:solidFill>
                <a:latin typeface="TTE25E7A00t00"/>
              </a:rPr>
              <a:t>=&gt; </a:t>
            </a:r>
            <a:r>
              <a:rPr lang="fr-FR" dirty="0">
                <a:solidFill>
                  <a:srgbClr val="1153B6"/>
                </a:solidFill>
                <a:latin typeface="TTE2EB4E88t00"/>
              </a:rPr>
              <a:t>Le </a:t>
            </a:r>
            <a:r>
              <a:rPr lang="fr-FR" dirty="0">
                <a:solidFill>
                  <a:srgbClr val="1153B6"/>
                </a:solidFill>
                <a:latin typeface="TTE25E7A00t00"/>
              </a:rPr>
              <a:t>lecteur doit être guidé </a:t>
            </a:r>
            <a:r>
              <a:rPr lang="fr-FR" dirty="0">
                <a:solidFill>
                  <a:srgbClr val="1153B6"/>
                </a:solidFill>
                <a:latin typeface="TTE2EB4E88t00"/>
              </a:rPr>
              <a:t>dans sa lecture.</a:t>
            </a:r>
            <a:endParaRPr lang="fr-FR" dirty="0"/>
          </a:p>
        </p:txBody>
      </p:sp>
    </p:spTree>
    <p:extLst>
      <p:ext uri="{BB962C8B-B14F-4D97-AF65-F5344CB8AC3E}">
        <p14:creationId xmlns:p14="http://schemas.microsoft.com/office/powerpoint/2010/main" val="463658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60302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60648"/>
            <a:ext cx="9144000" cy="6001643"/>
          </a:xfrm>
          <a:prstGeom prst="rect">
            <a:avLst/>
          </a:prstGeom>
        </p:spPr>
        <p:txBody>
          <a:bodyPr wrap="square">
            <a:spAutoFit/>
          </a:bodyPr>
          <a:lstStyle/>
          <a:p>
            <a:r>
              <a:rPr lang="fr-FR" sz="3200" dirty="0">
                <a:solidFill>
                  <a:srgbClr val="33339A"/>
                </a:solidFill>
                <a:latin typeface="TTE25E7A00t00"/>
              </a:rPr>
              <a:t>Axer la </a:t>
            </a:r>
            <a:r>
              <a:rPr lang="fr-FR" sz="3200" dirty="0" smtClean="0">
                <a:solidFill>
                  <a:srgbClr val="33339A"/>
                </a:solidFill>
                <a:latin typeface="TTE25E7A00t00"/>
              </a:rPr>
              <a:t>communication sur </a:t>
            </a:r>
            <a:r>
              <a:rPr lang="fr-FR" sz="3200" dirty="0">
                <a:solidFill>
                  <a:srgbClr val="33339A"/>
                </a:solidFill>
                <a:latin typeface="TTE25E7A00t00"/>
              </a:rPr>
              <a:t>le message</a:t>
            </a:r>
          </a:p>
          <a:p>
            <a:endParaRPr lang="fr-FR" sz="3200" dirty="0" smtClean="0">
              <a:solidFill>
                <a:srgbClr val="1153B6"/>
              </a:solidFill>
              <a:latin typeface="TTE25E7A00t00"/>
            </a:endParaRPr>
          </a:p>
          <a:p>
            <a:r>
              <a:rPr lang="fr-FR" sz="3200" dirty="0">
                <a:solidFill>
                  <a:srgbClr val="1153B6"/>
                </a:solidFill>
                <a:latin typeface="TTE25E7A00t00"/>
              </a:rPr>
              <a:t>*</a:t>
            </a:r>
            <a:r>
              <a:rPr lang="fr-FR" sz="3200" dirty="0" smtClean="0">
                <a:solidFill>
                  <a:srgbClr val="1153B6"/>
                </a:solidFill>
                <a:latin typeface="TTE25E7A00t00"/>
              </a:rPr>
              <a:t>proscrire </a:t>
            </a:r>
            <a:r>
              <a:rPr lang="fr-FR" sz="3200" dirty="0">
                <a:solidFill>
                  <a:srgbClr val="1153B6"/>
                </a:solidFill>
                <a:latin typeface="TTE25E7A00t00"/>
              </a:rPr>
              <a:t>les détails inutiles</a:t>
            </a:r>
          </a:p>
          <a:p>
            <a:r>
              <a:rPr lang="fr-FR" sz="3200" dirty="0">
                <a:solidFill>
                  <a:srgbClr val="1153B6"/>
                </a:solidFill>
                <a:latin typeface="TTE2EB4E88t00"/>
              </a:rPr>
              <a:t>(il y a toujours trop de texte !!!) ;</a:t>
            </a:r>
          </a:p>
          <a:p>
            <a:endParaRPr lang="fr-FR" sz="3200" dirty="0" smtClean="0">
              <a:solidFill>
                <a:srgbClr val="1153B6"/>
              </a:solidFill>
              <a:latin typeface="TTE25E7A00t00"/>
            </a:endParaRPr>
          </a:p>
          <a:p>
            <a:r>
              <a:rPr lang="fr-FR" sz="3200" dirty="0">
                <a:solidFill>
                  <a:srgbClr val="1153B6"/>
                </a:solidFill>
                <a:latin typeface="TTE25E7A00t00"/>
              </a:rPr>
              <a:t>*</a:t>
            </a:r>
            <a:r>
              <a:rPr lang="fr-FR" sz="3200" dirty="0" smtClean="0">
                <a:solidFill>
                  <a:srgbClr val="1153B6"/>
                </a:solidFill>
                <a:latin typeface="TTE25E7A00t00"/>
              </a:rPr>
              <a:t>privilégier </a:t>
            </a:r>
            <a:r>
              <a:rPr lang="fr-FR" sz="3200" dirty="0">
                <a:solidFill>
                  <a:srgbClr val="1153B6"/>
                </a:solidFill>
                <a:latin typeface="TTE25E7A00t00"/>
              </a:rPr>
              <a:t>les </a:t>
            </a:r>
            <a:r>
              <a:rPr lang="fr-FR" sz="3200" dirty="0" smtClean="0">
                <a:solidFill>
                  <a:srgbClr val="1153B6"/>
                </a:solidFill>
                <a:latin typeface="TTE25E7A00t00"/>
              </a:rPr>
              <a:t>figures </a:t>
            </a:r>
            <a:r>
              <a:rPr lang="fr-FR" sz="3200" dirty="0" smtClean="0">
                <a:solidFill>
                  <a:srgbClr val="1153B6"/>
                </a:solidFill>
                <a:latin typeface="TTE2EB4E88t00"/>
              </a:rPr>
              <a:t>aux </a:t>
            </a:r>
            <a:r>
              <a:rPr lang="fr-FR" sz="3200" dirty="0">
                <a:solidFill>
                  <a:srgbClr val="1153B6"/>
                </a:solidFill>
                <a:latin typeface="TTE2EB4E88t00"/>
              </a:rPr>
              <a:t>tableaux de chiffres fastidieux;</a:t>
            </a:r>
          </a:p>
          <a:p>
            <a:endParaRPr lang="fr-FR" sz="3200" dirty="0" smtClean="0">
              <a:solidFill>
                <a:srgbClr val="1153B6"/>
              </a:solidFill>
              <a:latin typeface="TTE25E7A00t00"/>
            </a:endParaRPr>
          </a:p>
          <a:p>
            <a:r>
              <a:rPr lang="fr-FR" sz="3200" dirty="0">
                <a:solidFill>
                  <a:srgbClr val="1153B6"/>
                </a:solidFill>
                <a:latin typeface="TTE25E7A00t00"/>
              </a:rPr>
              <a:t>*</a:t>
            </a:r>
            <a:r>
              <a:rPr lang="fr-FR" sz="3200" dirty="0" smtClean="0">
                <a:solidFill>
                  <a:srgbClr val="1153B6"/>
                </a:solidFill>
                <a:latin typeface="TTE25E7A00t00"/>
              </a:rPr>
              <a:t>utiliser </a:t>
            </a:r>
            <a:r>
              <a:rPr lang="fr-FR" sz="3200" dirty="0">
                <a:solidFill>
                  <a:srgbClr val="1153B6"/>
                </a:solidFill>
                <a:latin typeface="TTE25E7A00t00"/>
              </a:rPr>
              <a:t>des listes à puces </a:t>
            </a:r>
            <a:r>
              <a:rPr lang="fr-FR" sz="3200" dirty="0">
                <a:solidFill>
                  <a:srgbClr val="1153B6"/>
                </a:solidFill>
                <a:latin typeface="TTE2EB4E88t00"/>
              </a:rPr>
              <a:t>;</a:t>
            </a:r>
          </a:p>
          <a:p>
            <a:endParaRPr lang="fr-FR" sz="3200" dirty="0" smtClean="0">
              <a:solidFill>
                <a:srgbClr val="1153B6"/>
              </a:solidFill>
              <a:latin typeface="TTE25E7A00t00"/>
            </a:endParaRPr>
          </a:p>
          <a:p>
            <a:r>
              <a:rPr lang="fr-FR" sz="3200" dirty="0">
                <a:solidFill>
                  <a:srgbClr val="1153B6"/>
                </a:solidFill>
                <a:latin typeface="TTE25E7A00t00"/>
              </a:rPr>
              <a:t>*</a:t>
            </a:r>
            <a:r>
              <a:rPr lang="fr-FR" sz="3200" dirty="0" smtClean="0">
                <a:solidFill>
                  <a:srgbClr val="1153B6"/>
                </a:solidFill>
                <a:latin typeface="TTE25E7A00t00"/>
              </a:rPr>
              <a:t>se </a:t>
            </a:r>
            <a:r>
              <a:rPr lang="fr-FR" sz="3200" dirty="0">
                <a:solidFill>
                  <a:srgbClr val="1153B6"/>
                </a:solidFill>
                <a:latin typeface="TTE25E7A00t00"/>
              </a:rPr>
              <a:t>restreindre à des phrases</a:t>
            </a:r>
          </a:p>
          <a:p>
            <a:r>
              <a:rPr lang="fr-FR" sz="3200" dirty="0">
                <a:solidFill>
                  <a:srgbClr val="1153B6"/>
                </a:solidFill>
                <a:latin typeface="TTE25E7A00t00"/>
              </a:rPr>
              <a:t>courtes </a:t>
            </a:r>
            <a:r>
              <a:rPr lang="fr-FR" sz="3200" dirty="0">
                <a:solidFill>
                  <a:srgbClr val="1153B6"/>
                </a:solidFill>
                <a:latin typeface="TTE2EB4E88t00"/>
              </a:rPr>
              <a:t>(pas de gros « blocs » de texte) ;</a:t>
            </a:r>
            <a:endParaRPr lang="fr-FR" sz="3200" dirty="0"/>
          </a:p>
        </p:txBody>
      </p:sp>
    </p:spTree>
    <p:extLst>
      <p:ext uri="{BB962C8B-B14F-4D97-AF65-F5344CB8AC3E}">
        <p14:creationId xmlns:p14="http://schemas.microsoft.com/office/powerpoint/2010/main" val="31920426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882217"/>
            <a:ext cx="8820472" cy="5287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21052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764704"/>
            <a:ext cx="8506446"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59330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4704"/>
            <a:ext cx="9089259" cy="5505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8190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76672"/>
            <a:ext cx="8385135" cy="576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95992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187" y="404664"/>
            <a:ext cx="8942306" cy="5951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41196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692696"/>
            <a:ext cx="8797630" cy="576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7503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917" y="440505"/>
            <a:ext cx="8770439" cy="6228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71452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071" y="692696"/>
            <a:ext cx="9144000" cy="4678204"/>
          </a:xfrm>
          <a:prstGeom prst="rect">
            <a:avLst/>
          </a:prstGeom>
        </p:spPr>
        <p:txBody>
          <a:bodyPr wrap="square">
            <a:spAutoFit/>
          </a:bodyPr>
          <a:lstStyle/>
          <a:p>
            <a:r>
              <a:rPr lang="fr-FR" b="1" dirty="0" smtClean="0">
                <a:solidFill>
                  <a:srgbClr val="FF6600"/>
                </a:solidFill>
                <a:latin typeface="Raleway"/>
              </a:rPr>
              <a:t>                                                        </a:t>
            </a:r>
            <a:r>
              <a:rPr lang="fr-FR" sz="2800" b="1" dirty="0" smtClean="0">
                <a:solidFill>
                  <a:srgbClr val="FF6600"/>
                </a:solidFill>
                <a:latin typeface="Raleway"/>
              </a:rPr>
              <a:t>Généralités</a:t>
            </a:r>
          </a:p>
          <a:p>
            <a:endParaRPr lang="fr-FR" dirty="0">
              <a:solidFill>
                <a:srgbClr val="FF6600"/>
              </a:solidFill>
              <a:latin typeface="Raleway"/>
            </a:endParaRPr>
          </a:p>
          <a:p>
            <a:r>
              <a:rPr lang="fr-FR" dirty="0">
                <a:solidFill>
                  <a:srgbClr val="504F54"/>
                </a:solidFill>
                <a:latin typeface="Open Sans"/>
              </a:rPr>
              <a:t>Le poster scientifique est le support qui permet de présenter un travail scientifique à d’autres chercheurs lors de réunions ou de congrès. </a:t>
            </a:r>
            <a:r>
              <a:rPr lang="fr-FR" dirty="0" smtClean="0">
                <a:solidFill>
                  <a:srgbClr val="504F54"/>
                </a:solidFill>
                <a:latin typeface="Open Sans"/>
              </a:rPr>
              <a:t>Son </a:t>
            </a:r>
            <a:r>
              <a:rPr lang="fr-FR" dirty="0">
                <a:solidFill>
                  <a:srgbClr val="504F54"/>
                </a:solidFill>
                <a:latin typeface="Open Sans"/>
              </a:rPr>
              <a:t>but est de regrouper, sur une seule page, toutes les informations sur l’étude présentée</a:t>
            </a:r>
            <a:r>
              <a:rPr lang="fr-FR" dirty="0" smtClean="0">
                <a:solidFill>
                  <a:srgbClr val="504F54"/>
                </a:solidFill>
                <a:latin typeface="Open Sans"/>
              </a:rPr>
              <a:t>.</a:t>
            </a:r>
          </a:p>
          <a:p>
            <a:endParaRPr lang="fr-FR" dirty="0" smtClean="0">
              <a:solidFill>
                <a:srgbClr val="504F54"/>
              </a:solidFill>
              <a:latin typeface="Open Sans"/>
            </a:endParaRPr>
          </a:p>
          <a:p>
            <a:endParaRPr lang="fr-FR" dirty="0">
              <a:solidFill>
                <a:srgbClr val="504F54"/>
              </a:solidFill>
              <a:latin typeface="Open Sans"/>
            </a:endParaRPr>
          </a:p>
          <a:p>
            <a:endParaRPr lang="fr-FR" dirty="0">
              <a:solidFill>
                <a:srgbClr val="504F54"/>
              </a:solidFill>
              <a:latin typeface="Open Sans"/>
            </a:endParaRPr>
          </a:p>
          <a:p>
            <a:r>
              <a:rPr lang="fr-FR" dirty="0">
                <a:solidFill>
                  <a:srgbClr val="504F54"/>
                </a:solidFill>
                <a:latin typeface="Open Sans"/>
              </a:rPr>
              <a:t>L’affiche scientifique est de grande taille, minimum en A3 (42 x 29,7 cm), mais dans le langage courant il est souvent en format A0 (118 x 84,4 cm ou 120 x 80 cm). </a:t>
            </a:r>
            <a:endParaRPr lang="fr-FR" dirty="0" smtClean="0">
              <a:solidFill>
                <a:srgbClr val="504F54"/>
              </a:solidFill>
              <a:latin typeface="Open Sans"/>
            </a:endParaRPr>
          </a:p>
          <a:p>
            <a:endParaRPr lang="fr-FR" dirty="0">
              <a:solidFill>
                <a:srgbClr val="504F54"/>
              </a:solidFill>
              <a:latin typeface="Open Sans"/>
            </a:endParaRPr>
          </a:p>
          <a:p>
            <a:endParaRPr lang="fr-FR" dirty="0">
              <a:solidFill>
                <a:srgbClr val="504F54"/>
              </a:solidFill>
              <a:latin typeface="Open Sans"/>
            </a:endParaRPr>
          </a:p>
          <a:p>
            <a:endParaRPr lang="fr-FR" dirty="0">
              <a:solidFill>
                <a:srgbClr val="504F54"/>
              </a:solidFill>
              <a:latin typeface="Open Sans"/>
            </a:endParaRPr>
          </a:p>
          <a:p>
            <a:r>
              <a:rPr lang="fr-FR" dirty="0">
                <a:solidFill>
                  <a:srgbClr val="504F54"/>
                </a:solidFill>
                <a:latin typeface="Open Sans"/>
              </a:rPr>
              <a:t>Cette présentation est fréquemment imprimée sur papier épais mat ou brillant pour garantir une bonne qualité d’impression et de résistance </a:t>
            </a:r>
            <a:r>
              <a:rPr lang="fr-FR" dirty="0" smtClean="0">
                <a:solidFill>
                  <a:srgbClr val="504F54"/>
                </a:solidFill>
                <a:latin typeface="Open Sans"/>
              </a:rPr>
              <a:t>du document</a:t>
            </a:r>
            <a:r>
              <a:rPr lang="fr-FR" dirty="0">
                <a:solidFill>
                  <a:srgbClr val="504F54"/>
                </a:solidFill>
                <a:latin typeface="Open Sans"/>
              </a:rPr>
              <a:t>. Il est également possible de l’imprimer sur tissu. </a:t>
            </a:r>
            <a:r>
              <a:rPr lang="fr-FR" dirty="0" smtClean="0">
                <a:solidFill>
                  <a:srgbClr val="504F54"/>
                </a:solidFill>
                <a:latin typeface="Open Sans"/>
              </a:rPr>
              <a:t>L’affiche </a:t>
            </a:r>
            <a:r>
              <a:rPr lang="fr-FR" dirty="0">
                <a:solidFill>
                  <a:srgbClr val="504F54"/>
                </a:solidFill>
                <a:latin typeface="Open Sans"/>
              </a:rPr>
              <a:t>sera accrochée sur un mur ou sur des grilles. </a:t>
            </a:r>
            <a:endParaRPr lang="fr-FR" b="0" i="0" dirty="0">
              <a:solidFill>
                <a:srgbClr val="504F54"/>
              </a:solidFill>
              <a:effectLst/>
              <a:latin typeface="Open Sans"/>
            </a:endParaRPr>
          </a:p>
        </p:txBody>
      </p:sp>
    </p:spTree>
    <p:extLst>
      <p:ext uri="{BB962C8B-B14F-4D97-AF65-F5344CB8AC3E}">
        <p14:creationId xmlns:p14="http://schemas.microsoft.com/office/powerpoint/2010/main" val="33261854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8847"/>
            <a:ext cx="9144000" cy="5447645"/>
          </a:xfrm>
          <a:prstGeom prst="rect">
            <a:avLst/>
          </a:prstGeom>
        </p:spPr>
        <p:txBody>
          <a:bodyPr wrap="square">
            <a:spAutoFit/>
          </a:bodyPr>
          <a:lstStyle/>
          <a:p>
            <a:endParaRPr lang="fr-FR" b="1" dirty="0" smtClean="0">
              <a:solidFill>
                <a:srgbClr val="FF6600"/>
              </a:solidFill>
              <a:latin typeface="Raleway"/>
            </a:endParaRPr>
          </a:p>
          <a:p>
            <a:r>
              <a:rPr lang="fr-FR" sz="2400" b="1" dirty="0" smtClean="0">
                <a:solidFill>
                  <a:srgbClr val="FF6600"/>
                </a:solidFill>
                <a:latin typeface="Raleway"/>
              </a:rPr>
              <a:t>Pour </a:t>
            </a:r>
            <a:r>
              <a:rPr lang="fr-FR" sz="2400" b="1" dirty="0">
                <a:solidFill>
                  <a:srgbClr val="FF6600"/>
                </a:solidFill>
                <a:latin typeface="Raleway"/>
              </a:rPr>
              <a:t>quelle raison faire un poster scientifique </a:t>
            </a:r>
            <a:r>
              <a:rPr lang="fr-FR" sz="2400" b="1" dirty="0" smtClean="0">
                <a:solidFill>
                  <a:srgbClr val="FF6600"/>
                </a:solidFill>
                <a:latin typeface="Raleway"/>
              </a:rPr>
              <a:t>?</a:t>
            </a:r>
          </a:p>
          <a:p>
            <a:endParaRPr lang="fr-FR" dirty="0">
              <a:solidFill>
                <a:srgbClr val="FF6600"/>
              </a:solidFill>
              <a:latin typeface="Raleway"/>
            </a:endParaRPr>
          </a:p>
          <a:p>
            <a:r>
              <a:rPr lang="fr-FR" dirty="0">
                <a:solidFill>
                  <a:srgbClr val="504F54"/>
                </a:solidFill>
                <a:latin typeface="Open Sans"/>
              </a:rPr>
              <a:t>Le poster scientifique vous permet d’exposer vos travaux de recherche lors d’événements avec vos pairs. Il est souvent en relation avec vos articles publiés sur le même thème que le congrès auquel vous allez participer. </a:t>
            </a:r>
            <a:endParaRPr lang="fr-FR" dirty="0" smtClean="0">
              <a:solidFill>
                <a:srgbClr val="504F54"/>
              </a:solidFill>
              <a:latin typeface="Open Sans"/>
            </a:endParaRPr>
          </a:p>
          <a:p>
            <a:endParaRPr lang="fr-FR" dirty="0">
              <a:solidFill>
                <a:srgbClr val="504F54"/>
              </a:solidFill>
              <a:latin typeface="Open Sans"/>
            </a:endParaRPr>
          </a:p>
          <a:p>
            <a:endParaRPr lang="fr-FR" dirty="0" smtClean="0">
              <a:solidFill>
                <a:srgbClr val="504F54"/>
              </a:solidFill>
              <a:latin typeface="Open Sans"/>
            </a:endParaRPr>
          </a:p>
          <a:p>
            <a:r>
              <a:rPr lang="fr-FR" dirty="0" smtClean="0">
                <a:solidFill>
                  <a:srgbClr val="504F54"/>
                </a:solidFill>
                <a:latin typeface="Open Sans"/>
              </a:rPr>
              <a:t>L’ensemble </a:t>
            </a:r>
            <a:r>
              <a:rPr lang="fr-FR" dirty="0">
                <a:solidFill>
                  <a:srgbClr val="504F54"/>
                </a:solidFill>
                <a:latin typeface="Open Sans"/>
              </a:rPr>
              <a:t>du travail présenté doit tenir sur une seule page ; il doit donc être concis tout en étant complet. C’est donc différent d’un article scientifique qui lui sera détaillé. Il faut penser que le poster sera lu par des personnes debout, il faut donc pouvoir le parcourir rapidement</a:t>
            </a:r>
            <a:r>
              <a:rPr lang="fr-FR" dirty="0" smtClean="0">
                <a:solidFill>
                  <a:srgbClr val="504F54"/>
                </a:solidFill>
                <a:latin typeface="Open Sans"/>
              </a:rPr>
              <a:t>.</a:t>
            </a:r>
          </a:p>
          <a:p>
            <a:endParaRPr lang="fr-FR" dirty="0">
              <a:solidFill>
                <a:srgbClr val="504F54"/>
              </a:solidFill>
              <a:latin typeface="Open Sans"/>
            </a:endParaRPr>
          </a:p>
          <a:p>
            <a:endParaRPr lang="fr-FR" dirty="0" smtClean="0">
              <a:solidFill>
                <a:srgbClr val="504F54"/>
              </a:solidFill>
              <a:latin typeface="Open Sans"/>
            </a:endParaRPr>
          </a:p>
          <a:p>
            <a:endParaRPr lang="fr-FR" dirty="0">
              <a:solidFill>
                <a:srgbClr val="504F54"/>
              </a:solidFill>
              <a:latin typeface="Open Sans"/>
            </a:endParaRPr>
          </a:p>
          <a:p>
            <a:endParaRPr lang="fr-FR" dirty="0">
              <a:solidFill>
                <a:srgbClr val="504F54"/>
              </a:solidFill>
              <a:latin typeface="Open Sans"/>
            </a:endParaRPr>
          </a:p>
          <a:p>
            <a:r>
              <a:rPr lang="fr-FR" dirty="0">
                <a:solidFill>
                  <a:srgbClr val="504F54"/>
                </a:solidFill>
                <a:latin typeface="Open Sans"/>
              </a:rPr>
              <a:t>L’affiche grand format permet donc à des chercheurs de présenter leurs travaux afin d’inciter les lecteurs à poser des questions et à se rapprocher de son auteur afin d’approfondir le sujet.</a:t>
            </a:r>
            <a:endParaRPr lang="fr-FR" b="0" i="0" dirty="0">
              <a:solidFill>
                <a:srgbClr val="504F54"/>
              </a:solidFill>
              <a:effectLst/>
              <a:latin typeface="Open Sans"/>
            </a:endParaRPr>
          </a:p>
        </p:txBody>
      </p:sp>
    </p:spTree>
    <p:extLst>
      <p:ext uri="{BB962C8B-B14F-4D97-AF65-F5344CB8AC3E}">
        <p14:creationId xmlns:p14="http://schemas.microsoft.com/office/powerpoint/2010/main" val="28388169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062" y="1412776"/>
            <a:ext cx="9144000" cy="4985980"/>
          </a:xfrm>
          <a:prstGeom prst="rect">
            <a:avLst/>
          </a:prstGeom>
        </p:spPr>
        <p:txBody>
          <a:bodyPr wrap="square">
            <a:spAutoFit/>
          </a:bodyPr>
          <a:lstStyle/>
          <a:p>
            <a:pPr algn="just">
              <a:spcAft>
                <a:spcPts val="0"/>
              </a:spcAft>
            </a:pPr>
            <a:r>
              <a:rPr lang="fr-FR" dirty="0">
                <a:latin typeface="Garamond"/>
                <a:ea typeface="MS Mincho"/>
                <a:cs typeface="Times New Roman"/>
              </a:rPr>
              <a:t>Le poster doit être pédagogique, présenter un enchaînement logique et ne pas être trop dense.  </a:t>
            </a:r>
            <a:endParaRPr lang="fr-FR" dirty="0" smtClean="0">
              <a:latin typeface="Garamond"/>
              <a:ea typeface="MS Mincho"/>
              <a:cs typeface="Times New Roman"/>
            </a:endParaRPr>
          </a:p>
          <a:p>
            <a:pPr algn="just">
              <a:spcAft>
                <a:spcPts val="0"/>
              </a:spcAft>
            </a:pPr>
            <a:endParaRPr lang="fr-FR" dirty="0">
              <a:latin typeface="Garamond"/>
              <a:ea typeface="MS Mincho"/>
              <a:cs typeface="Times New Roman"/>
            </a:endParaRPr>
          </a:p>
          <a:p>
            <a:pPr algn="just">
              <a:spcAft>
                <a:spcPts val="0"/>
              </a:spcAft>
            </a:pPr>
            <a:r>
              <a:rPr lang="fr-FR" dirty="0" smtClean="0">
                <a:latin typeface="Garamond"/>
                <a:ea typeface="MS Mincho"/>
                <a:cs typeface="Times New Roman"/>
              </a:rPr>
              <a:t>Attention </a:t>
            </a:r>
            <a:r>
              <a:rPr lang="fr-FR" dirty="0">
                <a:latin typeface="Garamond"/>
                <a:ea typeface="MS Mincho"/>
                <a:cs typeface="Times New Roman"/>
              </a:rPr>
              <a:t>: le poster doit être autonome c.à.d. compréhensible même si vous n'êtes pas à côté pour l’expliquer.</a:t>
            </a:r>
            <a:endParaRPr lang="fr-FR" sz="1600" dirty="0">
              <a:latin typeface="Garamond"/>
              <a:ea typeface="MS Mincho"/>
              <a:cs typeface="Times New Roman"/>
            </a:endParaRPr>
          </a:p>
          <a:p>
            <a:pPr algn="just">
              <a:spcAft>
                <a:spcPts val="0"/>
              </a:spcAft>
            </a:pPr>
            <a:r>
              <a:rPr lang="fr-FR" b="1" dirty="0">
                <a:latin typeface="Garamond"/>
                <a:ea typeface="MS Mincho"/>
                <a:cs typeface="Times New Roman"/>
              </a:rPr>
              <a:t> </a:t>
            </a:r>
            <a:endParaRPr lang="fr-FR" sz="1600" dirty="0">
              <a:latin typeface="Garamond"/>
              <a:ea typeface="MS Mincho"/>
              <a:cs typeface="Times New Roman"/>
            </a:endParaRPr>
          </a:p>
          <a:p>
            <a:pPr algn="just">
              <a:spcAft>
                <a:spcPts val="0"/>
              </a:spcAft>
            </a:pPr>
            <a:r>
              <a:rPr lang="fr-FR" dirty="0">
                <a:latin typeface="Garamond"/>
                <a:ea typeface="MS Mincho"/>
                <a:cs typeface="Times New Roman"/>
              </a:rPr>
              <a:t>En 3 mots, un poster doit être</a:t>
            </a:r>
            <a:r>
              <a:rPr lang="fr-FR" dirty="0" smtClean="0">
                <a:latin typeface="Garamond"/>
                <a:ea typeface="MS Mincho"/>
                <a:cs typeface="Times New Roman"/>
              </a:rPr>
              <a:t>:</a:t>
            </a:r>
          </a:p>
          <a:p>
            <a:pPr algn="just">
              <a:spcAft>
                <a:spcPts val="0"/>
              </a:spcAft>
            </a:pPr>
            <a:endParaRPr lang="fr-FR" sz="1600" dirty="0">
              <a:latin typeface="Garamond"/>
              <a:ea typeface="MS Mincho"/>
              <a:cs typeface="Times New Roman"/>
            </a:endParaRPr>
          </a:p>
          <a:p>
            <a:pPr marL="76200" indent="76200" algn="just">
              <a:spcAft>
                <a:spcPts val="0"/>
              </a:spcAft>
            </a:pPr>
            <a:r>
              <a:rPr lang="fr-FR" u="sng" dirty="0">
                <a:latin typeface="Garamond"/>
                <a:ea typeface="MS Mincho"/>
                <a:cs typeface="Times New Roman"/>
              </a:rPr>
              <a:t>-</a:t>
            </a:r>
            <a:r>
              <a:rPr lang="fr-FR" b="1" u="sng" dirty="0">
                <a:latin typeface="Garamond"/>
                <a:ea typeface="MS Mincho"/>
                <a:cs typeface="Times New Roman"/>
              </a:rPr>
              <a:t>Attractif</a:t>
            </a:r>
            <a:r>
              <a:rPr lang="fr-FR" u="sng" dirty="0">
                <a:latin typeface="Garamond"/>
                <a:ea typeface="MS Mincho"/>
                <a:cs typeface="Times New Roman"/>
              </a:rPr>
              <a:t> pour capturer l’attention</a:t>
            </a:r>
            <a:endParaRPr lang="fr-FR" sz="1600" dirty="0">
              <a:latin typeface="Garamond"/>
              <a:ea typeface="MS Mincho"/>
              <a:cs typeface="Times New Roman"/>
            </a:endParaRPr>
          </a:p>
          <a:p>
            <a:pPr marL="76200" indent="76200" algn="just">
              <a:spcAft>
                <a:spcPts val="0"/>
              </a:spcAft>
            </a:pPr>
            <a:r>
              <a:rPr lang="fr-FR" dirty="0">
                <a:latin typeface="Garamond"/>
                <a:ea typeface="MS Mincho"/>
                <a:cs typeface="Times New Roman"/>
              </a:rPr>
              <a:t>	Le titre doit attirer le lecteur, les informations doivent être le plus possible graphiques</a:t>
            </a:r>
            <a:r>
              <a:rPr lang="fr-FR" dirty="0" smtClean="0">
                <a:latin typeface="Garamond"/>
                <a:ea typeface="MS Mincho"/>
                <a:cs typeface="Times New Roman"/>
              </a:rPr>
              <a:t>.</a:t>
            </a:r>
          </a:p>
          <a:p>
            <a:pPr marL="76200" indent="76200" algn="just">
              <a:spcAft>
                <a:spcPts val="0"/>
              </a:spcAft>
            </a:pPr>
            <a:endParaRPr lang="fr-FR" sz="1600" dirty="0">
              <a:latin typeface="Garamond"/>
              <a:ea typeface="MS Mincho"/>
              <a:cs typeface="Times New Roman"/>
            </a:endParaRPr>
          </a:p>
          <a:p>
            <a:pPr marL="76200" algn="just">
              <a:spcAft>
                <a:spcPts val="0"/>
              </a:spcAft>
            </a:pPr>
            <a:r>
              <a:rPr lang="fr-FR" u="sng" dirty="0">
                <a:latin typeface="Garamond"/>
                <a:ea typeface="MS Mincho"/>
                <a:cs typeface="Times New Roman"/>
              </a:rPr>
              <a:t> - </a:t>
            </a:r>
            <a:r>
              <a:rPr lang="fr-FR" b="1" u="sng" dirty="0">
                <a:latin typeface="Garamond"/>
                <a:ea typeface="MS Mincho"/>
                <a:cs typeface="Times New Roman"/>
              </a:rPr>
              <a:t>Structuré</a:t>
            </a:r>
            <a:r>
              <a:rPr lang="fr-FR" u="sng" dirty="0">
                <a:latin typeface="Garamond"/>
                <a:ea typeface="MS Mincho"/>
                <a:cs typeface="Times New Roman"/>
              </a:rPr>
              <a:t> pour favoriser la lecture</a:t>
            </a:r>
            <a:r>
              <a:rPr lang="fr-FR" dirty="0">
                <a:latin typeface="Garamond"/>
                <a:ea typeface="MS Mincho"/>
                <a:cs typeface="Times New Roman"/>
              </a:rPr>
              <a:t> : Le lecteur doit être guidé dans sa lecture.</a:t>
            </a:r>
            <a:endParaRPr lang="fr-FR" sz="1600" dirty="0">
              <a:latin typeface="Garamond"/>
              <a:ea typeface="MS Mincho"/>
              <a:cs typeface="Times New Roman"/>
            </a:endParaRPr>
          </a:p>
          <a:p>
            <a:pPr marL="76200" algn="just">
              <a:spcAft>
                <a:spcPts val="0"/>
              </a:spcAft>
            </a:pPr>
            <a:r>
              <a:rPr lang="fr-FR" dirty="0">
                <a:latin typeface="Garamond"/>
                <a:ea typeface="MS Mincho"/>
                <a:cs typeface="Times New Roman"/>
              </a:rPr>
              <a:t>Pour cela : 	  -Identifier les différentes parties du poster (par des titres, des numéros de section, des couleurs …). </a:t>
            </a:r>
            <a:endParaRPr lang="fr-FR" sz="1600" dirty="0">
              <a:latin typeface="Garamond"/>
              <a:ea typeface="MS Mincho"/>
              <a:cs typeface="Times New Roman"/>
            </a:endParaRPr>
          </a:p>
          <a:p>
            <a:pPr marL="525780" indent="449580" algn="just">
              <a:spcAft>
                <a:spcPts val="0"/>
              </a:spcAft>
            </a:pPr>
            <a:endParaRPr lang="fr-FR" sz="1600" dirty="0">
              <a:latin typeface="Garamond"/>
              <a:ea typeface="MS Mincho"/>
              <a:cs typeface="Times New Roman"/>
            </a:endParaRPr>
          </a:p>
          <a:p>
            <a:pPr marL="114300" algn="just">
              <a:spcAft>
                <a:spcPts val="0"/>
              </a:spcAft>
            </a:pPr>
            <a:r>
              <a:rPr lang="fr-FR" u="sng" dirty="0">
                <a:latin typeface="Garamond"/>
                <a:ea typeface="MS Mincho"/>
                <a:cs typeface="Times New Roman"/>
              </a:rPr>
              <a:t>- </a:t>
            </a:r>
            <a:r>
              <a:rPr lang="fr-FR" b="1" u="sng" dirty="0">
                <a:latin typeface="Garamond"/>
                <a:ea typeface="MS Mincho"/>
                <a:cs typeface="Times New Roman"/>
              </a:rPr>
              <a:t>Concis</a:t>
            </a:r>
            <a:r>
              <a:rPr lang="fr-FR" u="sng" dirty="0">
                <a:latin typeface="Garamond"/>
                <a:ea typeface="MS Mincho"/>
                <a:cs typeface="Times New Roman"/>
              </a:rPr>
              <a:t> pour axer la communication sur le message :</a:t>
            </a:r>
            <a:endParaRPr lang="fr-FR" sz="1600" dirty="0">
              <a:latin typeface="Garamond"/>
              <a:ea typeface="MS Mincho"/>
              <a:cs typeface="Times New Roman"/>
            </a:endParaRPr>
          </a:p>
          <a:p>
            <a:pPr marL="114300" algn="just">
              <a:spcAft>
                <a:spcPts val="0"/>
              </a:spcAft>
            </a:pPr>
            <a:r>
              <a:rPr lang="fr-FR" dirty="0">
                <a:latin typeface="Garamond"/>
                <a:ea typeface="MS Mincho"/>
                <a:cs typeface="Times New Roman"/>
              </a:rPr>
              <a:t>Le texte doit être clair et précis, les phrases courtes, la police adaptée (pas en majuscule….).</a:t>
            </a:r>
            <a:endParaRPr lang="fr-FR" sz="1600" dirty="0">
              <a:latin typeface="Garamond"/>
              <a:ea typeface="MS Mincho"/>
              <a:cs typeface="Times New Roman"/>
            </a:endParaRPr>
          </a:p>
          <a:p>
            <a:pPr marL="76200" algn="just">
              <a:spcAft>
                <a:spcPts val="0"/>
              </a:spcAft>
            </a:pPr>
            <a:r>
              <a:rPr lang="fr-FR" dirty="0">
                <a:latin typeface="Garamond"/>
                <a:ea typeface="MS Mincho"/>
                <a:cs typeface="Times New Roman"/>
              </a:rPr>
              <a:t>Les « plages » blanches sont importantes. L’idéal est de mélanger  30 % de texte, 40 % d’illustrations et 30 % de vide. </a:t>
            </a:r>
            <a:endParaRPr lang="fr-FR" sz="1600" dirty="0">
              <a:effectLst/>
              <a:latin typeface="Garamond"/>
              <a:ea typeface="MS Mincho"/>
              <a:cs typeface="Times New Roman"/>
            </a:endParaRPr>
          </a:p>
        </p:txBody>
      </p:sp>
      <p:sp>
        <p:nvSpPr>
          <p:cNvPr id="7" name="Rectangle 6"/>
          <p:cNvSpPr/>
          <p:nvPr/>
        </p:nvSpPr>
        <p:spPr>
          <a:xfrm>
            <a:off x="899592" y="760404"/>
            <a:ext cx="7488832" cy="523220"/>
          </a:xfrm>
          <a:prstGeom prst="rect">
            <a:avLst/>
          </a:prstGeom>
        </p:spPr>
        <p:txBody>
          <a:bodyPr wrap="square">
            <a:spAutoFit/>
          </a:bodyPr>
          <a:lstStyle/>
          <a:p>
            <a:r>
              <a:rPr lang="fr-FR" sz="2800" b="1" dirty="0">
                <a:solidFill>
                  <a:srgbClr val="FF6600"/>
                </a:solidFill>
                <a:latin typeface="Raleway"/>
              </a:rPr>
              <a:t>Comment réaliser un poster scientifique ?</a:t>
            </a:r>
            <a:endParaRPr lang="fr-FR" sz="2800" b="0" i="0" dirty="0">
              <a:solidFill>
                <a:srgbClr val="FF6600"/>
              </a:solidFill>
              <a:effectLst/>
              <a:latin typeface="Raleway"/>
            </a:endParaRPr>
          </a:p>
        </p:txBody>
      </p:sp>
    </p:spTree>
    <p:extLst>
      <p:ext uri="{BB962C8B-B14F-4D97-AF65-F5344CB8AC3E}">
        <p14:creationId xmlns:p14="http://schemas.microsoft.com/office/powerpoint/2010/main" val="19043639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251519" y="0"/>
            <a:ext cx="7774821"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ja-JP" sz="2400" b="1" i="0" strike="noStrike" cap="none" normalizeH="0" baseline="0" dirty="0" smtClean="0">
                <a:ln>
                  <a:noFill/>
                </a:ln>
                <a:solidFill>
                  <a:schemeClr val="accent6">
                    <a:lumMod val="75000"/>
                  </a:schemeClr>
                </a:solidFill>
                <a:effectLst/>
                <a:latin typeface="Garamond" pitchFamily="18" charset="0"/>
                <a:ea typeface="MS Mincho" pitchFamily="49" charset="-128"/>
                <a:cs typeface="Times New Roman" pitchFamily="18" charset="0"/>
              </a:rPr>
              <a:t>                   étapes pour réaliser  le poster : </a:t>
            </a:r>
            <a:endParaRPr kumimoji="0" lang="fr-FR" altLang="ja-JP" sz="2400" b="0" i="0" strike="noStrike" cap="none" normalizeH="0" baseline="0" dirty="0" smtClean="0">
              <a:ln>
                <a:noFill/>
              </a:ln>
              <a:solidFill>
                <a:schemeClr val="accent6">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ja-JP" sz="2000" b="0" i="0" u="sng" strike="noStrike" cap="none" normalizeH="0" baseline="0" dirty="0" smtClean="0">
              <a:ln>
                <a:noFill/>
              </a:ln>
              <a:solidFill>
                <a:schemeClr val="tx1"/>
              </a:solidFill>
              <a:effectLst/>
              <a:latin typeface="Garamond" pitchFamily="18" charset="0"/>
              <a:ea typeface="MS Mincho" pitchFamily="49"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altLang="ja-JP" sz="2000" u="sng" dirty="0">
              <a:latin typeface="Garamond" pitchFamily="18" charset="0"/>
              <a:ea typeface="MS Mincho" pitchFamily="49" charset="-128"/>
              <a:cs typeface="Times New Roman" pitchFamily="18" charset="0"/>
            </a:endParaRPr>
          </a:p>
          <a:p>
            <a:pPr marL="457200" marR="0" lvl="0" indent="-457200" algn="l" defTabSz="914400" rtl="0" eaLnBrk="0" fontAlgn="base" latinLnBrk="0" hangingPunct="0">
              <a:lnSpc>
                <a:spcPct val="100000"/>
              </a:lnSpc>
              <a:spcBef>
                <a:spcPct val="0"/>
              </a:spcBef>
              <a:spcAft>
                <a:spcPct val="0"/>
              </a:spcAft>
              <a:buClrTx/>
              <a:buSzTx/>
              <a:buFontTx/>
              <a:buAutoNum type="arabicParenR"/>
              <a:tabLst/>
            </a:pPr>
            <a:r>
              <a:rPr kumimoji="0" lang="fr-FR" altLang="ja-JP" sz="2000" b="0" i="0" u="sng" strike="noStrike" cap="none" normalizeH="0" baseline="0" dirty="0" smtClean="0">
                <a:ln>
                  <a:noFill/>
                </a:ln>
                <a:solidFill>
                  <a:schemeClr val="tx1"/>
                </a:solidFill>
                <a:effectLst/>
                <a:latin typeface="Garamond" pitchFamily="18" charset="0"/>
                <a:ea typeface="MS Mincho" pitchFamily="49" charset="-128"/>
                <a:cs typeface="Times New Roman" pitchFamily="18" charset="0"/>
              </a:rPr>
              <a:t>le «scénario » : </a:t>
            </a:r>
          </a:p>
          <a:p>
            <a:pPr marR="0" lvl="0" algn="l" defTabSz="914400" rtl="0" eaLnBrk="0" fontAlgn="base" latinLnBrk="0" hangingPunct="0">
              <a:lnSpc>
                <a:spcPct val="100000"/>
              </a:lnSpc>
              <a:spcBef>
                <a:spcPct val="0"/>
              </a:spcBef>
              <a:spcAft>
                <a:spcPct val="0"/>
              </a:spcAft>
              <a:buClrTx/>
              <a:buSzTx/>
              <a:tabLst/>
            </a:pPr>
            <a:endParaRPr kumimoji="0" lang="fr-FR" altLang="ja-JP"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ja-JP" sz="2000" b="0" i="0" u="none" strike="noStrike" cap="none" normalizeH="0" baseline="0" dirty="0" smtClean="0">
                <a:ln>
                  <a:noFill/>
                </a:ln>
                <a:solidFill>
                  <a:schemeClr val="tx1"/>
                </a:solidFill>
                <a:effectLst/>
                <a:latin typeface="Garamond" pitchFamily="18" charset="0"/>
                <a:ea typeface="MS Mincho" pitchFamily="49" charset="-128"/>
                <a:cs typeface="Times New Roman" pitchFamily="18" charset="0"/>
              </a:rPr>
              <a:t>Définir : le contenu, la problématique, les grandes parties de l’argumentation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ja-JP"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ja-JP" sz="2000" b="0" i="0" u="sng" strike="noStrike" cap="none" normalizeH="0" baseline="0" dirty="0" smtClean="0">
                <a:ln>
                  <a:noFill/>
                </a:ln>
                <a:solidFill>
                  <a:schemeClr val="tx1"/>
                </a:solidFill>
                <a:effectLst/>
                <a:latin typeface="Garamond" pitchFamily="18" charset="0"/>
                <a:ea typeface="MS Mincho" pitchFamily="49" charset="-128"/>
                <a:cs typeface="Times New Roman" pitchFamily="18" charset="0"/>
              </a:rPr>
              <a:t>2) le story-board :</a:t>
            </a:r>
            <a:r>
              <a:rPr kumimoji="0" lang="fr-FR" altLang="ja-JP" sz="2000" b="0" i="0" u="none" strike="noStrike" cap="none" normalizeH="0" baseline="0" dirty="0" smtClean="0">
                <a:ln>
                  <a:noFill/>
                </a:ln>
                <a:solidFill>
                  <a:schemeClr val="tx1"/>
                </a:solidFill>
                <a:effectLst/>
                <a:latin typeface="Garamond" pitchFamily="18" charset="0"/>
                <a:ea typeface="MS Mincho" pitchFamily="49" charset="-128"/>
                <a:cs typeface="Times New Roman" pitchFamily="18" charset="0"/>
              </a:rPr>
              <a:t> définir les pavés de textes, les documents</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ja-JP" sz="2000" b="0" i="0" u="none" strike="noStrike" cap="none" normalizeH="0" baseline="0" dirty="0" smtClean="0">
                <a:ln>
                  <a:noFill/>
                </a:ln>
                <a:solidFill>
                  <a:schemeClr val="tx1"/>
                </a:solidFill>
                <a:effectLst/>
                <a:latin typeface="Garamond" pitchFamily="18" charset="0"/>
                <a:ea typeface="MS Mincho" pitchFamily="49" charset="-128"/>
                <a:cs typeface="Times New Roman" pitchFamily="18" charset="0"/>
              </a:rPr>
              <a:t> graphiques, la trame graphique c.à.d. la mise en page du poster. </a:t>
            </a:r>
          </a:p>
          <a:p>
            <a:pPr marL="0" marR="0" lvl="0" indent="0" algn="l" defTabSz="914400" rtl="0" eaLnBrk="0" fontAlgn="base" latinLnBrk="0" hangingPunct="0">
              <a:lnSpc>
                <a:spcPct val="100000"/>
              </a:lnSpc>
              <a:spcBef>
                <a:spcPct val="0"/>
              </a:spcBef>
              <a:spcAft>
                <a:spcPct val="0"/>
              </a:spcAft>
              <a:buClrTx/>
              <a:buSzTx/>
              <a:buFontTx/>
              <a:buNone/>
              <a:tabLst/>
            </a:pPr>
            <a:endParaRPr lang="fr-FR" altLang="ja-JP" sz="2000" dirty="0">
              <a:latin typeface="Garamond" pitchFamily="18" charset="0"/>
              <a:ea typeface="MS Mincho" pitchFamily="49" charset="-128"/>
              <a:cs typeface="Times New Roman" pitchFamily="18" charset="0"/>
            </a:endParaRPr>
          </a:p>
          <a:p>
            <a:pPr lvl="0" fontAlgn="base">
              <a:spcBef>
                <a:spcPct val="0"/>
              </a:spcBef>
              <a:spcAft>
                <a:spcPct val="0"/>
              </a:spcAft>
            </a:pPr>
            <a:r>
              <a:rPr lang="fr-FR" altLang="ja-JP" sz="2000" dirty="0">
                <a:solidFill>
                  <a:prstClr val="black"/>
                </a:solidFill>
                <a:latin typeface="Garamond" pitchFamily="18" charset="0"/>
                <a:ea typeface="MS Mincho" pitchFamily="49" charset="-128"/>
                <a:cs typeface="Times New Roman" pitchFamily="18" charset="0"/>
              </a:rPr>
              <a:t>ex de </a:t>
            </a:r>
            <a:r>
              <a:rPr lang="fr-FR" altLang="ja-JP" sz="2000" dirty="0" err="1">
                <a:solidFill>
                  <a:prstClr val="black"/>
                </a:solidFill>
                <a:latin typeface="Garamond" pitchFamily="18" charset="0"/>
                <a:ea typeface="MS Mincho" pitchFamily="49" charset="-128"/>
                <a:cs typeface="Times New Roman" pitchFamily="18" charset="0"/>
              </a:rPr>
              <a:t>storyboard</a:t>
            </a:r>
            <a:endParaRPr lang="fr-FR" altLang="ja-JP" sz="2000" dirty="0">
              <a:solidFill>
                <a:prstClr val="black"/>
              </a:solidFill>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ja-JP"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ja-JP"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49" name="Picture 1"/>
          <p:cNvPicPr>
            <a:picLocks noChangeAspect="1" noChangeArrowheads="1"/>
          </p:cNvPicPr>
          <p:nvPr/>
        </p:nvPicPr>
        <p:blipFill>
          <a:blip r:embed="rId2">
            <a:extLst>
              <a:ext uri="{28A0092B-C50C-407E-A947-70E740481C1C}">
                <a14:useLocalDpi xmlns:a14="http://schemas.microsoft.com/office/drawing/2010/main" val="0"/>
              </a:ext>
            </a:extLst>
          </a:blip>
          <a:srcRect l="27782" t="12729" r="32570" b="8043"/>
          <a:stretch>
            <a:fillRect/>
          </a:stretch>
        </p:blipFill>
        <p:spPr bwMode="auto">
          <a:xfrm>
            <a:off x="2771800" y="2924945"/>
            <a:ext cx="3224387" cy="352839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p:cNvSpPr>
            <a:spLocks noChangeArrowheads="1"/>
          </p:cNvSpPr>
          <p:nvPr/>
        </p:nvSpPr>
        <p:spPr bwMode="auto">
          <a:xfrm>
            <a:off x="395536" y="5323140"/>
            <a:ext cx="15776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ja-JP" sz="2000" b="0" i="0" u="sng" strike="noStrike" cap="none" normalizeH="0" baseline="0" dirty="0" smtClean="0">
                <a:ln>
                  <a:noFill/>
                </a:ln>
                <a:solidFill>
                  <a:schemeClr val="tx1"/>
                </a:solidFill>
                <a:effectLst/>
                <a:latin typeface="Garamond" pitchFamily="18" charset="0"/>
                <a:ea typeface="MS Mincho" pitchFamily="49" charset="-128"/>
                <a:cs typeface="Times New Roman" pitchFamily="18" charset="0"/>
              </a:rPr>
              <a:t>3) la </a:t>
            </a:r>
            <a:r>
              <a:rPr kumimoji="0" lang="fr-FR" altLang="ja-JP" sz="2000" b="0" i="0" u="sng" strike="noStrike" cap="none" normalizeH="0" baseline="0" dirty="0" err="1" smtClean="0">
                <a:ln>
                  <a:noFill/>
                </a:ln>
                <a:solidFill>
                  <a:schemeClr val="tx1"/>
                </a:solidFill>
                <a:effectLst/>
                <a:latin typeface="Garamond" pitchFamily="18" charset="0"/>
                <a:ea typeface="MS Mincho" pitchFamily="49" charset="-128"/>
                <a:cs typeface="Times New Roman" pitchFamily="18" charset="0"/>
              </a:rPr>
              <a:t>réalistion</a:t>
            </a:r>
            <a:endParaRPr kumimoji="0" lang="fr-FR" altLang="ja-JP" sz="2000" b="0" i="0" u="sng" strike="noStrike" cap="none" normalizeH="0" baseline="0" dirty="0" smtClean="0">
              <a:ln>
                <a:noFill/>
              </a:ln>
              <a:solidFill>
                <a:schemeClr val="tx1"/>
              </a:solidFill>
              <a:effectLst/>
              <a:latin typeface="Garamond" pitchFamily="18" charset="0"/>
              <a:ea typeface="MS Mincho" pitchFamily="49" charset="-128"/>
              <a:cs typeface="Times New Roman" pitchFamily="18" charset="0"/>
            </a:endParaRPr>
          </a:p>
        </p:txBody>
      </p:sp>
    </p:spTree>
    <p:extLst>
      <p:ext uri="{BB962C8B-B14F-4D97-AF65-F5344CB8AC3E}">
        <p14:creationId xmlns:p14="http://schemas.microsoft.com/office/powerpoint/2010/main" val="28293263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2132856"/>
            <a:ext cx="8229600" cy="1143000"/>
          </a:xfrm>
        </p:spPr>
        <p:txBody>
          <a:bodyPr>
            <a:normAutofit fontScale="90000"/>
          </a:bodyPr>
          <a:lstStyle/>
          <a:p>
            <a:r>
              <a:rPr lang="fr-FR" dirty="0">
                <a:solidFill>
                  <a:srgbClr val="3A70DD"/>
                </a:solidFill>
                <a:latin typeface="TTE25E7A00t00"/>
              </a:rPr>
              <a:t>Conseils pour </a:t>
            </a:r>
            <a:r>
              <a:rPr lang="fr-FR" dirty="0" smtClean="0">
                <a:solidFill>
                  <a:srgbClr val="3A70DD"/>
                </a:solidFill>
                <a:latin typeface="TTE25E7A00t00"/>
              </a:rPr>
              <a:t>rédiger</a:t>
            </a:r>
            <a:br>
              <a:rPr lang="fr-FR" dirty="0" smtClean="0">
                <a:solidFill>
                  <a:srgbClr val="3A70DD"/>
                </a:solidFill>
                <a:latin typeface="TTE25E7A00t00"/>
              </a:rPr>
            </a:br>
            <a:r>
              <a:rPr lang="fr-FR" dirty="0">
                <a:solidFill>
                  <a:srgbClr val="3A70DD"/>
                </a:solidFill>
                <a:latin typeface="TTE25E7A00t00"/>
              </a:rPr>
              <a:t/>
            </a:r>
            <a:br>
              <a:rPr lang="fr-FR" dirty="0">
                <a:solidFill>
                  <a:srgbClr val="3A70DD"/>
                </a:solidFill>
                <a:latin typeface="TTE25E7A00t00"/>
              </a:rPr>
            </a:br>
            <a:r>
              <a:rPr lang="fr-FR" dirty="0">
                <a:solidFill>
                  <a:srgbClr val="3A70DD"/>
                </a:solidFill>
                <a:latin typeface="TTE25E7A00t00"/>
              </a:rPr>
              <a:t>vos posters scientifiques</a:t>
            </a:r>
            <a:endParaRPr lang="fr-FR" dirty="0"/>
          </a:p>
        </p:txBody>
      </p:sp>
    </p:spTree>
    <p:extLst>
      <p:ext uri="{BB962C8B-B14F-4D97-AF65-F5344CB8AC3E}">
        <p14:creationId xmlns:p14="http://schemas.microsoft.com/office/powerpoint/2010/main" val="10581072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395536" y="1124744"/>
            <a:ext cx="8229600" cy="4525963"/>
          </a:xfrm>
        </p:spPr>
        <p:txBody>
          <a:bodyPr>
            <a:normAutofit fontScale="92500" lnSpcReduction="20000"/>
          </a:bodyPr>
          <a:lstStyle/>
          <a:p>
            <a:r>
              <a:rPr lang="fr-FR" sz="4000" dirty="0">
                <a:solidFill>
                  <a:srgbClr val="33339A"/>
                </a:solidFill>
                <a:latin typeface="TTE25E7A00t00"/>
              </a:rPr>
              <a:t>Être efficace</a:t>
            </a:r>
          </a:p>
          <a:p>
            <a:endParaRPr lang="fr-FR" sz="3600" dirty="0" smtClean="0">
              <a:solidFill>
                <a:srgbClr val="1153B6"/>
              </a:solidFill>
              <a:latin typeface="TTE25E7A00t00"/>
            </a:endParaRPr>
          </a:p>
          <a:p>
            <a:pPr marL="0" indent="0">
              <a:buNone/>
            </a:pPr>
            <a:r>
              <a:rPr lang="fr-FR" sz="3600" dirty="0" smtClean="0">
                <a:solidFill>
                  <a:srgbClr val="1153B6"/>
                </a:solidFill>
                <a:latin typeface="TTE25E7A00t00"/>
              </a:rPr>
              <a:t>En </a:t>
            </a:r>
            <a:r>
              <a:rPr lang="fr-FR" sz="3600" dirty="0">
                <a:solidFill>
                  <a:srgbClr val="1153B6"/>
                </a:solidFill>
                <a:latin typeface="TTE25E7A00t00"/>
              </a:rPr>
              <a:t>3 mots, un poster doit être:</a:t>
            </a:r>
          </a:p>
          <a:p>
            <a:r>
              <a:rPr lang="fr-FR" sz="3600" dirty="0">
                <a:solidFill>
                  <a:srgbClr val="1153B6"/>
                </a:solidFill>
                <a:latin typeface="TTE10B78A8t00"/>
              </a:rPr>
              <a:t> </a:t>
            </a:r>
            <a:r>
              <a:rPr lang="fr-FR" sz="3600" dirty="0">
                <a:solidFill>
                  <a:schemeClr val="accent6">
                    <a:lumMod val="75000"/>
                  </a:schemeClr>
                </a:solidFill>
                <a:latin typeface="TTE25E7A00t00"/>
              </a:rPr>
              <a:t>Attractif</a:t>
            </a:r>
          </a:p>
          <a:p>
            <a:pPr marL="0" indent="0">
              <a:buNone/>
            </a:pPr>
            <a:r>
              <a:rPr lang="fr-FR" dirty="0">
                <a:solidFill>
                  <a:srgbClr val="1153B6"/>
                </a:solidFill>
                <a:latin typeface="TTE2EB4E88t00"/>
              </a:rPr>
              <a:t>pour capturer l’attention</a:t>
            </a:r>
          </a:p>
          <a:p>
            <a:r>
              <a:rPr lang="fr-FR" sz="3600" dirty="0">
                <a:solidFill>
                  <a:schemeClr val="accent6">
                    <a:lumMod val="75000"/>
                  </a:schemeClr>
                </a:solidFill>
                <a:latin typeface="TTE10B78A8t00"/>
              </a:rPr>
              <a:t> </a:t>
            </a:r>
            <a:r>
              <a:rPr lang="fr-FR" sz="3600" dirty="0">
                <a:solidFill>
                  <a:schemeClr val="accent6">
                    <a:lumMod val="75000"/>
                  </a:schemeClr>
                </a:solidFill>
                <a:latin typeface="TTE25E7A00t00"/>
              </a:rPr>
              <a:t>Structuré</a:t>
            </a:r>
          </a:p>
          <a:p>
            <a:pPr marL="0" indent="0">
              <a:buNone/>
            </a:pPr>
            <a:r>
              <a:rPr lang="fr-FR" dirty="0">
                <a:solidFill>
                  <a:srgbClr val="1153B6"/>
                </a:solidFill>
                <a:latin typeface="TTE2EB4E88t00"/>
              </a:rPr>
              <a:t>pour favoriser la lecture</a:t>
            </a:r>
          </a:p>
          <a:p>
            <a:r>
              <a:rPr lang="fr-FR" sz="3600" dirty="0">
                <a:solidFill>
                  <a:srgbClr val="1153B6"/>
                </a:solidFill>
                <a:latin typeface="TTE10B78A8t00"/>
              </a:rPr>
              <a:t> </a:t>
            </a:r>
            <a:r>
              <a:rPr lang="fr-FR" sz="3600" dirty="0">
                <a:solidFill>
                  <a:schemeClr val="accent6">
                    <a:lumMod val="75000"/>
                  </a:schemeClr>
                </a:solidFill>
                <a:latin typeface="TTE25E7A00t00"/>
              </a:rPr>
              <a:t>Concis</a:t>
            </a:r>
          </a:p>
          <a:p>
            <a:pPr marL="0" indent="0">
              <a:buNone/>
            </a:pPr>
            <a:r>
              <a:rPr lang="fr-FR" dirty="0">
                <a:solidFill>
                  <a:srgbClr val="1153B6"/>
                </a:solidFill>
                <a:latin typeface="TTE2EB4E88t00"/>
              </a:rPr>
              <a:t>pour axer la </a:t>
            </a:r>
            <a:r>
              <a:rPr lang="fr-FR" dirty="0" smtClean="0">
                <a:solidFill>
                  <a:srgbClr val="1153B6"/>
                </a:solidFill>
                <a:latin typeface="TTE2EB4E88t00"/>
              </a:rPr>
              <a:t>communication sur </a:t>
            </a:r>
            <a:r>
              <a:rPr lang="fr-FR" dirty="0">
                <a:solidFill>
                  <a:srgbClr val="1153B6"/>
                </a:solidFill>
                <a:latin typeface="TTE2EB4E88t00"/>
              </a:rPr>
              <a:t>le message</a:t>
            </a:r>
            <a:endParaRPr lang="fr-FR" dirty="0"/>
          </a:p>
        </p:txBody>
      </p:sp>
    </p:spTree>
    <p:extLst>
      <p:ext uri="{BB962C8B-B14F-4D97-AF65-F5344CB8AC3E}">
        <p14:creationId xmlns:p14="http://schemas.microsoft.com/office/powerpoint/2010/main" val="40112675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07504" y="911029"/>
            <a:ext cx="9036496" cy="5509200"/>
          </a:xfrm>
          <a:prstGeom prst="rect">
            <a:avLst/>
          </a:prstGeom>
        </p:spPr>
        <p:txBody>
          <a:bodyPr wrap="square">
            <a:spAutoFit/>
          </a:bodyPr>
          <a:lstStyle/>
          <a:p>
            <a:r>
              <a:rPr lang="fr-FR" sz="3200" dirty="0" smtClean="0">
                <a:solidFill>
                  <a:srgbClr val="33339A"/>
                </a:solidFill>
                <a:latin typeface="TTE25E7A00t00"/>
              </a:rPr>
              <a:t>                     Capturer l’attention</a:t>
            </a:r>
          </a:p>
          <a:p>
            <a:endParaRPr lang="fr-FR" sz="3200" dirty="0">
              <a:solidFill>
                <a:srgbClr val="33339A"/>
              </a:solidFill>
              <a:latin typeface="TTE25E7A00t00"/>
            </a:endParaRPr>
          </a:p>
          <a:p>
            <a:r>
              <a:rPr lang="fr-FR" sz="3200" dirty="0" smtClean="0">
                <a:solidFill>
                  <a:srgbClr val="1153B6"/>
                </a:solidFill>
                <a:latin typeface="TTE25E7A00t00"/>
              </a:rPr>
              <a:t>* Capter </a:t>
            </a:r>
            <a:r>
              <a:rPr lang="fr-FR" sz="3200" dirty="0">
                <a:solidFill>
                  <a:srgbClr val="1153B6"/>
                </a:solidFill>
                <a:latin typeface="TTE25E7A00t00"/>
              </a:rPr>
              <a:t>le regard d'assez loin</a:t>
            </a:r>
          </a:p>
          <a:p>
            <a:r>
              <a:rPr lang="fr-FR" sz="3200" dirty="0">
                <a:solidFill>
                  <a:srgbClr val="1153B6"/>
                </a:solidFill>
                <a:latin typeface="TTE2EB4E88t00"/>
              </a:rPr>
              <a:t>…pour donner </a:t>
            </a:r>
            <a:r>
              <a:rPr lang="fr-FR" sz="3200" dirty="0">
                <a:solidFill>
                  <a:srgbClr val="1153B6"/>
                </a:solidFill>
                <a:latin typeface="TTE25E7A00t00"/>
              </a:rPr>
              <a:t>envie de venir voir </a:t>
            </a:r>
            <a:r>
              <a:rPr lang="fr-FR" sz="3200" dirty="0">
                <a:solidFill>
                  <a:srgbClr val="1153B6"/>
                </a:solidFill>
                <a:latin typeface="TTE2EB4E88t00"/>
              </a:rPr>
              <a:t>de plus près</a:t>
            </a:r>
          </a:p>
          <a:p>
            <a:endParaRPr lang="fr-FR" sz="3200" dirty="0" smtClean="0">
              <a:solidFill>
                <a:srgbClr val="1153B6"/>
              </a:solidFill>
              <a:latin typeface="TTE25E7A00t00"/>
            </a:endParaRPr>
          </a:p>
          <a:p>
            <a:r>
              <a:rPr lang="fr-FR" sz="3200" dirty="0">
                <a:solidFill>
                  <a:srgbClr val="1153B6"/>
                </a:solidFill>
                <a:latin typeface="TTE25E7A00t00"/>
              </a:rPr>
              <a:t>*</a:t>
            </a:r>
            <a:r>
              <a:rPr lang="fr-FR" sz="3200" dirty="0" smtClean="0">
                <a:solidFill>
                  <a:srgbClr val="1153B6"/>
                </a:solidFill>
                <a:latin typeface="TTE25E7A00t00"/>
              </a:rPr>
              <a:t>Susciter </a:t>
            </a:r>
            <a:r>
              <a:rPr lang="fr-FR" sz="3200" dirty="0">
                <a:solidFill>
                  <a:srgbClr val="1153B6"/>
                </a:solidFill>
                <a:latin typeface="TTE25E7A00t00"/>
              </a:rPr>
              <a:t>l’intérêt scientifique</a:t>
            </a:r>
          </a:p>
          <a:p>
            <a:endParaRPr lang="fr-FR" sz="3200" dirty="0" smtClean="0">
              <a:solidFill>
                <a:srgbClr val="1153B6"/>
              </a:solidFill>
              <a:latin typeface="TTE2EB4E88t00"/>
            </a:endParaRPr>
          </a:p>
          <a:p>
            <a:r>
              <a:rPr lang="fr-FR" sz="3200" dirty="0">
                <a:solidFill>
                  <a:srgbClr val="1153B6"/>
                </a:solidFill>
                <a:latin typeface="TTE2EB4E88t00"/>
              </a:rPr>
              <a:t>*</a:t>
            </a:r>
            <a:r>
              <a:rPr lang="fr-FR" sz="3200" dirty="0" smtClean="0">
                <a:solidFill>
                  <a:srgbClr val="1153B6"/>
                </a:solidFill>
                <a:latin typeface="TTE2EB4E88t00"/>
              </a:rPr>
              <a:t>Être </a:t>
            </a:r>
            <a:r>
              <a:rPr lang="fr-FR" sz="3200" dirty="0">
                <a:solidFill>
                  <a:srgbClr val="1153B6"/>
                </a:solidFill>
                <a:latin typeface="TTE25E7A00t00"/>
              </a:rPr>
              <a:t>bien composé</a:t>
            </a:r>
          </a:p>
          <a:p>
            <a:r>
              <a:rPr lang="fr-FR" sz="3200" dirty="0" smtClean="0">
                <a:solidFill>
                  <a:srgbClr val="1153B6"/>
                </a:solidFill>
                <a:latin typeface="TTE2EB4E88t00"/>
              </a:rPr>
              <a:t>*Être </a:t>
            </a:r>
            <a:r>
              <a:rPr lang="fr-FR" sz="3200" dirty="0">
                <a:solidFill>
                  <a:srgbClr val="1153B6"/>
                </a:solidFill>
                <a:latin typeface="TTE25E7A00t00"/>
              </a:rPr>
              <a:t>agréable </a:t>
            </a:r>
            <a:r>
              <a:rPr lang="fr-FR" sz="3200" dirty="0">
                <a:solidFill>
                  <a:srgbClr val="1153B6"/>
                </a:solidFill>
                <a:latin typeface="TTE2EB4E88t00"/>
              </a:rPr>
              <a:t>à regarder</a:t>
            </a:r>
          </a:p>
          <a:p>
            <a:r>
              <a:rPr lang="fr-FR" sz="3200" dirty="0" smtClean="0">
                <a:solidFill>
                  <a:srgbClr val="1153B6"/>
                </a:solidFill>
                <a:latin typeface="TTE2EB4E88t00"/>
              </a:rPr>
              <a:t>*Être </a:t>
            </a:r>
            <a:r>
              <a:rPr lang="fr-FR" sz="3200" dirty="0">
                <a:solidFill>
                  <a:srgbClr val="1153B6"/>
                </a:solidFill>
                <a:latin typeface="TTE25E7A00t00"/>
              </a:rPr>
              <a:t>facile à lire</a:t>
            </a:r>
          </a:p>
          <a:p>
            <a:r>
              <a:rPr lang="fr-FR" sz="3200" dirty="0" smtClean="0">
                <a:solidFill>
                  <a:srgbClr val="1153B6"/>
                </a:solidFill>
                <a:latin typeface="TTE25E7A00t00"/>
              </a:rPr>
              <a:t>*Encourager </a:t>
            </a:r>
            <a:r>
              <a:rPr lang="fr-FR" sz="3200" dirty="0">
                <a:solidFill>
                  <a:srgbClr val="1153B6"/>
                </a:solidFill>
                <a:latin typeface="TTE25E7A00t00"/>
              </a:rPr>
              <a:t>la discussion</a:t>
            </a:r>
            <a:endParaRPr lang="fr-FR" sz="3200" dirty="0"/>
          </a:p>
        </p:txBody>
      </p:sp>
    </p:spTree>
    <p:extLst>
      <p:ext uri="{BB962C8B-B14F-4D97-AF65-F5344CB8AC3E}">
        <p14:creationId xmlns:p14="http://schemas.microsoft.com/office/powerpoint/2010/main" val="19908151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9552" y="1124744"/>
            <a:ext cx="6318448" cy="2677656"/>
          </a:xfrm>
          <a:prstGeom prst="rect">
            <a:avLst/>
          </a:prstGeom>
        </p:spPr>
        <p:txBody>
          <a:bodyPr wrap="square">
            <a:spAutoFit/>
          </a:bodyPr>
          <a:lstStyle/>
          <a:p>
            <a:r>
              <a:rPr lang="fr-FR" sz="2400" dirty="0">
                <a:solidFill>
                  <a:srgbClr val="33339A"/>
                </a:solidFill>
                <a:latin typeface="TTE25E7A00t00"/>
              </a:rPr>
              <a:t>Contre exemple d’attractivité</a:t>
            </a:r>
          </a:p>
          <a:p>
            <a:endParaRPr lang="fr-FR" b="1" dirty="0" smtClean="0">
              <a:solidFill>
                <a:srgbClr val="33339A"/>
              </a:solidFill>
              <a:latin typeface="Arial"/>
            </a:endParaRPr>
          </a:p>
          <a:p>
            <a:endParaRPr lang="fr-FR" b="1" dirty="0">
              <a:solidFill>
                <a:srgbClr val="33339A"/>
              </a:solidFill>
              <a:latin typeface="Arial"/>
            </a:endParaRPr>
          </a:p>
          <a:p>
            <a:endParaRPr lang="fr-FR" b="1" dirty="0" smtClean="0">
              <a:solidFill>
                <a:srgbClr val="33339A"/>
              </a:solidFill>
              <a:latin typeface="Arial"/>
            </a:endParaRPr>
          </a:p>
          <a:p>
            <a:endParaRPr lang="fr-FR" b="1" dirty="0">
              <a:solidFill>
                <a:srgbClr val="33339A"/>
              </a:solidFill>
              <a:latin typeface="Arial"/>
            </a:endParaRPr>
          </a:p>
          <a:p>
            <a:endParaRPr lang="fr-FR" b="1" dirty="0" smtClean="0">
              <a:solidFill>
                <a:srgbClr val="33339A"/>
              </a:solidFill>
              <a:latin typeface="Arial"/>
            </a:endParaRPr>
          </a:p>
          <a:p>
            <a:r>
              <a:rPr lang="fr-FR" b="1" dirty="0" smtClean="0">
                <a:solidFill>
                  <a:srgbClr val="33339A"/>
                </a:solidFill>
                <a:latin typeface="Arial"/>
              </a:rPr>
              <a:t>Sans </a:t>
            </a:r>
            <a:r>
              <a:rPr lang="fr-FR" b="1" dirty="0">
                <a:solidFill>
                  <a:srgbClr val="33339A"/>
                </a:solidFill>
                <a:latin typeface="Arial"/>
              </a:rPr>
              <a:t>commentaires !</a:t>
            </a:r>
          </a:p>
          <a:p>
            <a:r>
              <a:rPr lang="fr-FR" b="1" dirty="0">
                <a:solidFill>
                  <a:srgbClr val="33339A"/>
                </a:solidFill>
                <a:latin typeface="Arial"/>
              </a:rPr>
              <a:t>Sur ce poster,</a:t>
            </a:r>
          </a:p>
          <a:p>
            <a:r>
              <a:rPr lang="fr-FR" b="1" dirty="0">
                <a:solidFill>
                  <a:srgbClr val="33339A"/>
                </a:solidFill>
                <a:latin typeface="Arial"/>
              </a:rPr>
              <a:t>personne ne s’arrêtera …</a:t>
            </a:r>
            <a:endParaRPr lang="fr-F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1087" y="634861"/>
            <a:ext cx="3933825" cy="590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5598026"/>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3954</TotalTime>
  <Words>346</Words>
  <Application>Microsoft Office PowerPoint</Application>
  <PresentationFormat>Affichage à l'écran (4:3)</PresentationFormat>
  <Paragraphs>98</Paragraphs>
  <Slides>19</Slides>
  <Notes>0</Notes>
  <HiddenSlides>0</HiddenSlides>
  <MMClips>0</MMClips>
  <ScaleCrop>false</ScaleCrop>
  <HeadingPairs>
    <vt:vector size="4" baseType="variant">
      <vt:variant>
        <vt:lpstr>Thème</vt:lpstr>
      </vt:variant>
      <vt:variant>
        <vt:i4>1</vt:i4>
      </vt:variant>
      <vt:variant>
        <vt:lpstr>Titres des diapositives</vt:lpstr>
      </vt:variant>
      <vt:variant>
        <vt:i4>19</vt:i4>
      </vt:variant>
    </vt:vector>
  </HeadingPairs>
  <TitlesOfParts>
    <vt:vector size="20" baseType="lpstr">
      <vt:lpstr>Thème Office</vt:lpstr>
      <vt:lpstr>Présentation PowerPoint</vt:lpstr>
      <vt:lpstr>Présentation PowerPoint</vt:lpstr>
      <vt:lpstr>Présentation PowerPoint</vt:lpstr>
      <vt:lpstr>Présentation PowerPoint</vt:lpstr>
      <vt:lpstr>Présentation PowerPoint</vt:lpstr>
      <vt:lpstr>Conseils pour rédiger  vos posters scientifiques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Microorganismes responsables des toxi-infections alimentaires</dc:title>
  <dc:creator>SAMSUNG</dc:creator>
  <cp:lastModifiedBy>Bleuxp</cp:lastModifiedBy>
  <cp:revision>853</cp:revision>
  <dcterms:created xsi:type="dcterms:W3CDTF">2019-02-17T14:28:27Z</dcterms:created>
  <dcterms:modified xsi:type="dcterms:W3CDTF">2019-12-16T19:18:56Z</dcterms:modified>
</cp:coreProperties>
</file>