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3" r:id="rId4"/>
    <p:sldMasterId id="2147483735" r:id="rId5"/>
  </p:sldMasterIdLst>
  <p:notesMasterIdLst>
    <p:notesMasterId r:id="rId47"/>
  </p:notesMasterIdLst>
  <p:sldIdLst>
    <p:sldId id="572" r:id="rId6"/>
    <p:sldId id="256" r:id="rId7"/>
    <p:sldId id="556" r:id="rId8"/>
    <p:sldId id="514" r:id="rId9"/>
    <p:sldId id="510" r:id="rId10"/>
    <p:sldId id="564" r:id="rId11"/>
    <p:sldId id="565" r:id="rId12"/>
    <p:sldId id="567" r:id="rId13"/>
    <p:sldId id="568" r:id="rId14"/>
    <p:sldId id="569" r:id="rId15"/>
    <p:sldId id="570" r:id="rId16"/>
    <p:sldId id="517" r:id="rId17"/>
    <p:sldId id="519" r:id="rId18"/>
    <p:sldId id="520" r:id="rId19"/>
    <p:sldId id="523" r:id="rId20"/>
    <p:sldId id="524" r:id="rId21"/>
    <p:sldId id="525" r:id="rId22"/>
    <p:sldId id="522" r:id="rId23"/>
    <p:sldId id="521" r:id="rId24"/>
    <p:sldId id="526" r:id="rId25"/>
    <p:sldId id="527" r:id="rId26"/>
    <p:sldId id="528" r:id="rId27"/>
    <p:sldId id="530" r:id="rId28"/>
    <p:sldId id="531" r:id="rId29"/>
    <p:sldId id="532" r:id="rId30"/>
    <p:sldId id="533" r:id="rId31"/>
    <p:sldId id="529" r:id="rId32"/>
    <p:sldId id="534" r:id="rId33"/>
    <p:sldId id="536" r:id="rId34"/>
    <p:sldId id="537" r:id="rId35"/>
    <p:sldId id="535" r:id="rId36"/>
    <p:sldId id="539" r:id="rId37"/>
    <p:sldId id="540" r:id="rId38"/>
    <p:sldId id="541" r:id="rId39"/>
    <p:sldId id="562" r:id="rId40"/>
    <p:sldId id="559" r:id="rId41"/>
    <p:sldId id="560" r:id="rId42"/>
    <p:sldId id="571" r:id="rId43"/>
    <p:sldId id="561" r:id="rId44"/>
    <p:sldId id="563" r:id="rId45"/>
    <p:sldId id="282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853"/>
    <a:srgbClr val="CAEA64"/>
    <a:srgbClr val="BAE434"/>
    <a:srgbClr val="990B3E"/>
    <a:srgbClr val="1CD6CD"/>
    <a:srgbClr val="5C412A"/>
    <a:srgbClr val="473221"/>
    <a:srgbClr val="1CECC4"/>
    <a:srgbClr val="9D17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801" autoAdjust="0"/>
  </p:normalViewPr>
  <p:slideViewPr>
    <p:cSldViewPr>
      <p:cViewPr>
        <p:scale>
          <a:sx n="60" d="100"/>
          <a:sy n="60" d="100"/>
        </p:scale>
        <p:origin x="-16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981BC-2CD5-43EF-8B6A-607D369CA896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7FB9CD3E-C3D1-481B-BBEC-B7D7E32B5C65}">
      <dgm:prSet/>
      <dgm:spPr/>
      <dgm:t>
        <a:bodyPr/>
        <a:lstStyle/>
        <a:p>
          <a:pPr rtl="0"/>
          <a:r>
            <a:rPr lang="fr-FR" dirty="0" smtClean="0"/>
            <a:t>Anticancéreux </a:t>
          </a:r>
          <a:endParaRPr lang="fr-FR" dirty="0"/>
        </a:p>
      </dgm:t>
    </dgm:pt>
    <dgm:pt modelId="{D1ED4F3C-A34C-453D-B643-EE90BF8BE93A}" type="parTrans" cxnId="{A7335EC0-FF4C-4BF8-9A25-1F462BB64DC8}">
      <dgm:prSet/>
      <dgm:spPr/>
      <dgm:t>
        <a:bodyPr/>
        <a:lstStyle/>
        <a:p>
          <a:endParaRPr lang="fr-FR"/>
        </a:p>
      </dgm:t>
    </dgm:pt>
    <dgm:pt modelId="{CD80B34C-263B-4522-B51A-2F6964D97373}" type="sibTrans" cxnId="{A7335EC0-FF4C-4BF8-9A25-1F462BB64DC8}">
      <dgm:prSet/>
      <dgm:spPr/>
      <dgm:t>
        <a:bodyPr/>
        <a:lstStyle/>
        <a:p>
          <a:endParaRPr lang="fr-FR"/>
        </a:p>
      </dgm:t>
    </dgm:pt>
    <dgm:pt modelId="{3A8BD273-3C3E-4F3C-B255-C00369135355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Chirurgie</a:t>
          </a:r>
          <a:endParaRPr lang="fr-FR" dirty="0">
            <a:solidFill>
              <a:srgbClr val="FF0000"/>
            </a:solidFill>
          </a:endParaRPr>
        </a:p>
      </dgm:t>
    </dgm:pt>
    <dgm:pt modelId="{B99C3974-5819-4B2C-8095-B77B13AAB7D5}" type="parTrans" cxnId="{F0CA914D-C1F1-4FB8-BD89-F153E9EE9A1A}">
      <dgm:prSet/>
      <dgm:spPr/>
      <dgm:t>
        <a:bodyPr/>
        <a:lstStyle/>
        <a:p>
          <a:endParaRPr lang="fr-FR"/>
        </a:p>
      </dgm:t>
    </dgm:pt>
    <dgm:pt modelId="{DFE7ECCA-2E90-43C1-8076-4235C361254C}" type="sibTrans" cxnId="{F0CA914D-C1F1-4FB8-BD89-F153E9EE9A1A}">
      <dgm:prSet/>
      <dgm:spPr/>
      <dgm:t>
        <a:bodyPr/>
        <a:lstStyle/>
        <a:p>
          <a:endParaRPr lang="fr-FR"/>
        </a:p>
      </dgm:t>
    </dgm:pt>
    <dgm:pt modelId="{E6066B42-36B8-40C3-82EF-1022927DAB44}">
      <dgm:prSet/>
      <dgm:spPr/>
      <dgm:t>
        <a:bodyPr/>
        <a:lstStyle/>
        <a:p>
          <a:pPr rtl="0"/>
          <a:r>
            <a:rPr lang="fr-FR" dirty="0" smtClean="0"/>
            <a:t>Radiothérapie </a:t>
          </a:r>
          <a:endParaRPr lang="fr-FR" dirty="0"/>
        </a:p>
      </dgm:t>
    </dgm:pt>
    <dgm:pt modelId="{E0E1D3F2-FB83-4DA8-B0BC-B88AF62A4C4F}" type="parTrans" cxnId="{696AE33E-D107-4A25-8EE0-1554C078FF62}">
      <dgm:prSet/>
      <dgm:spPr/>
      <dgm:t>
        <a:bodyPr/>
        <a:lstStyle/>
        <a:p>
          <a:endParaRPr lang="fr-FR"/>
        </a:p>
      </dgm:t>
    </dgm:pt>
    <dgm:pt modelId="{8AB33ED0-16E0-41FE-B6D4-A3CB0D8499B1}" type="sibTrans" cxnId="{696AE33E-D107-4A25-8EE0-1554C078FF62}">
      <dgm:prSet/>
      <dgm:spPr/>
      <dgm:t>
        <a:bodyPr/>
        <a:lstStyle/>
        <a:p>
          <a:endParaRPr lang="fr-FR"/>
        </a:p>
      </dgm:t>
    </dgm:pt>
    <dgm:pt modelId="{CC536652-2C96-453A-B31E-042507D02FCA}" type="pres">
      <dgm:prSet presAssocID="{627981BC-2CD5-43EF-8B6A-607D369CA8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5FD236-D58E-49E0-AFD0-B1F00B304C44}" type="pres">
      <dgm:prSet presAssocID="{7FB9CD3E-C3D1-481B-BBEC-B7D7E32B5C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C7D0BC-8F0E-459E-9C26-304864FAAB3B}" type="pres">
      <dgm:prSet presAssocID="{CD80B34C-263B-4522-B51A-2F6964D97373}" presName="spacer" presStyleCnt="0"/>
      <dgm:spPr/>
    </dgm:pt>
    <dgm:pt modelId="{76BA008B-AF3B-410B-AE42-4A63FA363C39}" type="pres">
      <dgm:prSet presAssocID="{3A8BD273-3C3E-4F3C-B255-C003691353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171DBB-63A0-402F-B4E2-20003F95A847}" type="pres">
      <dgm:prSet presAssocID="{DFE7ECCA-2E90-43C1-8076-4235C361254C}" presName="spacer" presStyleCnt="0"/>
      <dgm:spPr/>
    </dgm:pt>
    <dgm:pt modelId="{4C3778FD-46E7-428B-BEA8-0550B9B5287F}" type="pres">
      <dgm:prSet presAssocID="{E6066B42-36B8-40C3-82EF-1022927DAB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CA914D-C1F1-4FB8-BD89-F153E9EE9A1A}" srcId="{627981BC-2CD5-43EF-8B6A-607D369CA896}" destId="{3A8BD273-3C3E-4F3C-B255-C00369135355}" srcOrd="1" destOrd="0" parTransId="{B99C3974-5819-4B2C-8095-B77B13AAB7D5}" sibTransId="{DFE7ECCA-2E90-43C1-8076-4235C361254C}"/>
    <dgm:cxn modelId="{696AE33E-D107-4A25-8EE0-1554C078FF62}" srcId="{627981BC-2CD5-43EF-8B6A-607D369CA896}" destId="{E6066B42-36B8-40C3-82EF-1022927DAB44}" srcOrd="2" destOrd="0" parTransId="{E0E1D3F2-FB83-4DA8-B0BC-B88AF62A4C4F}" sibTransId="{8AB33ED0-16E0-41FE-B6D4-A3CB0D8499B1}"/>
    <dgm:cxn modelId="{840040A2-A05E-6745-9144-8C83C992B0AF}" type="presOf" srcId="{627981BC-2CD5-43EF-8B6A-607D369CA896}" destId="{CC536652-2C96-453A-B31E-042507D02FCA}" srcOrd="0" destOrd="0" presId="urn:microsoft.com/office/officeart/2005/8/layout/vList2"/>
    <dgm:cxn modelId="{CBF5BA44-FADF-0746-A78B-B5DECFBFCD59}" type="presOf" srcId="{3A8BD273-3C3E-4F3C-B255-C00369135355}" destId="{76BA008B-AF3B-410B-AE42-4A63FA363C39}" srcOrd="0" destOrd="0" presId="urn:microsoft.com/office/officeart/2005/8/layout/vList2"/>
    <dgm:cxn modelId="{27BC4575-4D93-1A4E-B45F-686C57EFF80E}" type="presOf" srcId="{7FB9CD3E-C3D1-481B-BBEC-B7D7E32B5C65}" destId="{105FD236-D58E-49E0-AFD0-B1F00B304C44}" srcOrd="0" destOrd="0" presId="urn:microsoft.com/office/officeart/2005/8/layout/vList2"/>
    <dgm:cxn modelId="{A7335EC0-FF4C-4BF8-9A25-1F462BB64DC8}" srcId="{627981BC-2CD5-43EF-8B6A-607D369CA896}" destId="{7FB9CD3E-C3D1-481B-BBEC-B7D7E32B5C65}" srcOrd="0" destOrd="0" parTransId="{D1ED4F3C-A34C-453D-B643-EE90BF8BE93A}" sibTransId="{CD80B34C-263B-4522-B51A-2F6964D97373}"/>
    <dgm:cxn modelId="{C40D782F-57E4-2842-9C31-8717CE674DDC}" type="presOf" srcId="{E6066B42-36B8-40C3-82EF-1022927DAB44}" destId="{4C3778FD-46E7-428B-BEA8-0550B9B5287F}" srcOrd="0" destOrd="0" presId="urn:microsoft.com/office/officeart/2005/8/layout/vList2"/>
    <dgm:cxn modelId="{B846CA64-6290-0E49-A5DB-A87F0AF4CC9F}" type="presParOf" srcId="{CC536652-2C96-453A-B31E-042507D02FCA}" destId="{105FD236-D58E-49E0-AFD0-B1F00B304C44}" srcOrd="0" destOrd="0" presId="urn:microsoft.com/office/officeart/2005/8/layout/vList2"/>
    <dgm:cxn modelId="{697F4134-E370-D44C-A2DA-D087F95E4EF1}" type="presParOf" srcId="{CC536652-2C96-453A-B31E-042507D02FCA}" destId="{35C7D0BC-8F0E-459E-9C26-304864FAAB3B}" srcOrd="1" destOrd="0" presId="urn:microsoft.com/office/officeart/2005/8/layout/vList2"/>
    <dgm:cxn modelId="{4306018A-F25A-2849-9689-7AE0875ED28A}" type="presParOf" srcId="{CC536652-2C96-453A-B31E-042507D02FCA}" destId="{76BA008B-AF3B-410B-AE42-4A63FA363C39}" srcOrd="2" destOrd="0" presId="urn:microsoft.com/office/officeart/2005/8/layout/vList2"/>
    <dgm:cxn modelId="{0ED60118-C282-EF4E-8B4A-3F554DE0FDB9}" type="presParOf" srcId="{CC536652-2C96-453A-B31E-042507D02FCA}" destId="{65171DBB-63A0-402F-B4E2-20003F95A847}" srcOrd="3" destOrd="0" presId="urn:microsoft.com/office/officeart/2005/8/layout/vList2"/>
    <dgm:cxn modelId="{0970440E-32CA-F146-8B29-7FDA49CB5BFC}" type="presParOf" srcId="{CC536652-2C96-453A-B31E-042507D02FCA}" destId="{4C3778FD-46E7-428B-BEA8-0550B9B528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C3128-B503-4B0C-97AA-3D5FA076CE3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fr-FR"/>
        </a:p>
      </dgm:t>
    </dgm:pt>
    <dgm:pt modelId="{C82AC13C-A8FE-450A-910E-6886065DDCB6}">
      <dgm:prSet custT="1"/>
      <dgm:spPr/>
      <dgm:t>
        <a:bodyPr/>
        <a:lstStyle/>
        <a:p>
          <a:pPr algn="l" rtl="0"/>
          <a:r>
            <a:rPr lang="fr-FR" sz="2800" b="1" dirty="0" smtClean="0">
              <a:solidFill>
                <a:srgbClr val="BAE434"/>
              </a:solidFill>
            </a:rPr>
            <a:t>Agents cytotoxiques= chimiothérapie</a:t>
          </a:r>
          <a:endParaRPr lang="fr-FR" sz="2800" b="1" dirty="0">
            <a:solidFill>
              <a:srgbClr val="BAE434"/>
            </a:solidFill>
          </a:endParaRPr>
        </a:p>
      </dgm:t>
    </dgm:pt>
    <dgm:pt modelId="{6B64F539-0C1F-4E41-B339-02A62FB32A68}" type="parTrans" cxnId="{3282DA41-FCD8-4516-99F3-680753BE0255}">
      <dgm:prSet/>
      <dgm:spPr/>
      <dgm:t>
        <a:bodyPr/>
        <a:lstStyle/>
        <a:p>
          <a:pPr algn="l"/>
          <a:endParaRPr lang="fr-FR" sz="2800" b="1"/>
        </a:p>
      </dgm:t>
    </dgm:pt>
    <dgm:pt modelId="{D3FAFCDA-6071-418B-B685-45EA158C5308}" type="sibTrans" cxnId="{3282DA41-FCD8-4516-99F3-680753BE0255}">
      <dgm:prSet/>
      <dgm:spPr/>
      <dgm:t>
        <a:bodyPr/>
        <a:lstStyle/>
        <a:p>
          <a:pPr algn="l"/>
          <a:endParaRPr lang="fr-FR" sz="2800" b="1"/>
        </a:p>
      </dgm:t>
    </dgm:pt>
    <dgm:pt modelId="{5C43217D-406E-40F8-8182-90304178311B}">
      <dgm:prSet custT="1"/>
      <dgm:spPr/>
      <dgm:t>
        <a:bodyPr/>
        <a:lstStyle/>
        <a:p>
          <a:pPr algn="l" rtl="0"/>
          <a:r>
            <a:rPr lang="fr-FR" sz="2800" b="1" dirty="0" smtClean="0"/>
            <a:t>Hormonothérapie</a:t>
          </a:r>
          <a:endParaRPr lang="fr-FR" sz="2800" b="1" dirty="0"/>
        </a:p>
      </dgm:t>
    </dgm:pt>
    <dgm:pt modelId="{7559179C-57FF-46C9-994C-9189797B4955}" type="parTrans" cxnId="{E99EEB72-07B7-4A0E-A03F-993D2FE975EA}">
      <dgm:prSet/>
      <dgm:spPr/>
      <dgm:t>
        <a:bodyPr/>
        <a:lstStyle/>
        <a:p>
          <a:pPr algn="l"/>
          <a:endParaRPr lang="fr-FR" sz="2800" b="1"/>
        </a:p>
      </dgm:t>
    </dgm:pt>
    <dgm:pt modelId="{AE1506B3-F9C9-429A-8B85-FD8575CC193C}" type="sibTrans" cxnId="{E99EEB72-07B7-4A0E-A03F-993D2FE975EA}">
      <dgm:prSet/>
      <dgm:spPr/>
      <dgm:t>
        <a:bodyPr/>
        <a:lstStyle/>
        <a:p>
          <a:pPr algn="l"/>
          <a:endParaRPr lang="fr-FR" sz="2800" b="1"/>
        </a:p>
      </dgm:t>
    </dgm:pt>
    <dgm:pt modelId="{D2BEB95C-736D-43AB-91C0-073EBEF0BB6D}">
      <dgm:prSet custT="1"/>
      <dgm:spPr/>
      <dgm:t>
        <a:bodyPr/>
        <a:lstStyle/>
        <a:p>
          <a:pPr algn="l" rtl="0"/>
          <a:r>
            <a:rPr lang="fr-FR" sz="2800" b="1" dirty="0" smtClean="0"/>
            <a:t>Immunothérapie</a:t>
          </a:r>
          <a:endParaRPr lang="fr-FR" sz="2800" b="1" dirty="0"/>
        </a:p>
      </dgm:t>
    </dgm:pt>
    <dgm:pt modelId="{FE29B1E9-1D68-4999-943B-7CEBAFA1CA2C}" type="parTrans" cxnId="{D4505FE0-561B-4EAD-8752-D7DF722CF76B}">
      <dgm:prSet/>
      <dgm:spPr/>
      <dgm:t>
        <a:bodyPr/>
        <a:lstStyle/>
        <a:p>
          <a:pPr algn="l"/>
          <a:endParaRPr lang="fr-FR" sz="2800" b="1"/>
        </a:p>
      </dgm:t>
    </dgm:pt>
    <dgm:pt modelId="{6B877050-9583-4CFD-9F0A-B076FE9FD1E6}" type="sibTrans" cxnId="{D4505FE0-561B-4EAD-8752-D7DF722CF76B}">
      <dgm:prSet/>
      <dgm:spPr/>
      <dgm:t>
        <a:bodyPr/>
        <a:lstStyle/>
        <a:p>
          <a:pPr algn="l"/>
          <a:endParaRPr lang="fr-FR" sz="2800" b="1"/>
        </a:p>
      </dgm:t>
    </dgm:pt>
    <dgm:pt modelId="{1D5A0E8B-3970-47CC-8AF7-62478EAB05B8}">
      <dgm:prSet custT="1"/>
      <dgm:spPr/>
      <dgm:t>
        <a:bodyPr/>
        <a:lstStyle/>
        <a:p>
          <a:pPr algn="l" rtl="0"/>
          <a:r>
            <a:rPr lang="fr-FR" sz="2800" b="1" dirty="0" smtClean="0">
              <a:solidFill>
                <a:srgbClr val="E61853"/>
              </a:solidFill>
            </a:rPr>
            <a:t>Thérapie ciblée</a:t>
          </a:r>
          <a:endParaRPr lang="fr-FR" sz="2800" b="1" dirty="0">
            <a:solidFill>
              <a:srgbClr val="E61853"/>
            </a:solidFill>
          </a:endParaRPr>
        </a:p>
      </dgm:t>
    </dgm:pt>
    <dgm:pt modelId="{488EAA2E-AECD-4979-BE22-739F7B1BCE51}" type="parTrans" cxnId="{E5A9C9F8-D9B6-446D-9489-E784E9DA657F}">
      <dgm:prSet/>
      <dgm:spPr/>
      <dgm:t>
        <a:bodyPr/>
        <a:lstStyle/>
        <a:p>
          <a:pPr algn="l"/>
          <a:endParaRPr lang="fr-FR" sz="2800" b="1"/>
        </a:p>
      </dgm:t>
    </dgm:pt>
    <dgm:pt modelId="{DE4835B8-E582-4F0B-9704-251466A10A08}" type="sibTrans" cxnId="{E5A9C9F8-D9B6-446D-9489-E784E9DA657F}">
      <dgm:prSet/>
      <dgm:spPr/>
      <dgm:t>
        <a:bodyPr/>
        <a:lstStyle/>
        <a:p>
          <a:pPr algn="l"/>
          <a:endParaRPr lang="fr-FR" sz="2800" b="1"/>
        </a:p>
      </dgm:t>
    </dgm:pt>
    <dgm:pt modelId="{1CA7B591-279F-40A2-A751-65860778F4CF}" type="pres">
      <dgm:prSet presAssocID="{A4EC3128-B503-4B0C-97AA-3D5FA076CE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90DCC5-2FFF-45C8-BD0E-8483C219356E}" type="pres">
      <dgm:prSet presAssocID="{C82AC13C-A8FE-450A-910E-6886065DDC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E9B9A6-F6C3-462D-89FA-7A92CA5CD981}" type="pres">
      <dgm:prSet presAssocID="{D3FAFCDA-6071-418B-B685-45EA158C5308}" presName="spacer" presStyleCnt="0"/>
      <dgm:spPr/>
    </dgm:pt>
    <dgm:pt modelId="{85B69DAA-F39A-435A-A2FB-1DB95071EAD0}" type="pres">
      <dgm:prSet presAssocID="{5C43217D-406E-40F8-8182-9030417831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1A3330-5CCA-4AFE-AC13-5FEC117ECA18}" type="pres">
      <dgm:prSet presAssocID="{AE1506B3-F9C9-429A-8B85-FD8575CC193C}" presName="spacer" presStyleCnt="0"/>
      <dgm:spPr/>
    </dgm:pt>
    <dgm:pt modelId="{4C4FA128-9889-47DC-A14D-D963D5120664}" type="pres">
      <dgm:prSet presAssocID="{D2BEB95C-736D-43AB-91C0-073EBEF0BB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52983-F783-489B-B4E1-328F7D8048BF}" type="pres">
      <dgm:prSet presAssocID="{6B877050-9583-4CFD-9F0A-B076FE9FD1E6}" presName="spacer" presStyleCnt="0"/>
      <dgm:spPr/>
    </dgm:pt>
    <dgm:pt modelId="{2840B07E-DA71-4CCF-A49B-605E6F0A3068}" type="pres">
      <dgm:prSet presAssocID="{1D5A0E8B-3970-47CC-8AF7-62478EAB05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7D4891-E407-C147-8544-94978BF404F5}" type="presOf" srcId="{1D5A0E8B-3970-47CC-8AF7-62478EAB05B8}" destId="{2840B07E-DA71-4CCF-A49B-605E6F0A3068}" srcOrd="0" destOrd="0" presId="urn:microsoft.com/office/officeart/2005/8/layout/vList2"/>
    <dgm:cxn modelId="{D4505FE0-561B-4EAD-8752-D7DF722CF76B}" srcId="{A4EC3128-B503-4B0C-97AA-3D5FA076CE37}" destId="{D2BEB95C-736D-43AB-91C0-073EBEF0BB6D}" srcOrd="2" destOrd="0" parTransId="{FE29B1E9-1D68-4999-943B-7CEBAFA1CA2C}" sibTransId="{6B877050-9583-4CFD-9F0A-B076FE9FD1E6}"/>
    <dgm:cxn modelId="{87526219-9D5D-D147-8119-83731CE43755}" type="presOf" srcId="{5C43217D-406E-40F8-8182-90304178311B}" destId="{85B69DAA-F39A-435A-A2FB-1DB95071EAD0}" srcOrd="0" destOrd="0" presId="urn:microsoft.com/office/officeart/2005/8/layout/vList2"/>
    <dgm:cxn modelId="{17B859F9-9B26-C94C-B25C-1EEF445AD8DC}" type="presOf" srcId="{C82AC13C-A8FE-450A-910E-6886065DDCB6}" destId="{C590DCC5-2FFF-45C8-BD0E-8483C219356E}" srcOrd="0" destOrd="0" presId="urn:microsoft.com/office/officeart/2005/8/layout/vList2"/>
    <dgm:cxn modelId="{30D4EF2F-9965-8240-9020-F648A140F7B3}" type="presOf" srcId="{A4EC3128-B503-4B0C-97AA-3D5FA076CE37}" destId="{1CA7B591-279F-40A2-A751-65860778F4CF}" srcOrd="0" destOrd="0" presId="urn:microsoft.com/office/officeart/2005/8/layout/vList2"/>
    <dgm:cxn modelId="{3282DA41-FCD8-4516-99F3-680753BE0255}" srcId="{A4EC3128-B503-4B0C-97AA-3D5FA076CE37}" destId="{C82AC13C-A8FE-450A-910E-6886065DDCB6}" srcOrd="0" destOrd="0" parTransId="{6B64F539-0C1F-4E41-B339-02A62FB32A68}" sibTransId="{D3FAFCDA-6071-418B-B685-45EA158C5308}"/>
    <dgm:cxn modelId="{E223D20B-10E1-E249-B9E9-4D5E7BEF253B}" type="presOf" srcId="{D2BEB95C-736D-43AB-91C0-073EBEF0BB6D}" destId="{4C4FA128-9889-47DC-A14D-D963D5120664}" srcOrd="0" destOrd="0" presId="urn:microsoft.com/office/officeart/2005/8/layout/vList2"/>
    <dgm:cxn modelId="{E99EEB72-07B7-4A0E-A03F-993D2FE975EA}" srcId="{A4EC3128-B503-4B0C-97AA-3D5FA076CE37}" destId="{5C43217D-406E-40F8-8182-90304178311B}" srcOrd="1" destOrd="0" parTransId="{7559179C-57FF-46C9-994C-9189797B4955}" sibTransId="{AE1506B3-F9C9-429A-8B85-FD8575CC193C}"/>
    <dgm:cxn modelId="{E5A9C9F8-D9B6-446D-9489-E784E9DA657F}" srcId="{A4EC3128-B503-4B0C-97AA-3D5FA076CE37}" destId="{1D5A0E8B-3970-47CC-8AF7-62478EAB05B8}" srcOrd="3" destOrd="0" parTransId="{488EAA2E-AECD-4979-BE22-739F7B1BCE51}" sibTransId="{DE4835B8-E582-4F0B-9704-251466A10A08}"/>
    <dgm:cxn modelId="{FB0E1E47-452B-4944-922E-94BFE9918B28}" type="presParOf" srcId="{1CA7B591-279F-40A2-A751-65860778F4CF}" destId="{C590DCC5-2FFF-45C8-BD0E-8483C219356E}" srcOrd="0" destOrd="0" presId="urn:microsoft.com/office/officeart/2005/8/layout/vList2"/>
    <dgm:cxn modelId="{409587E2-F327-FE42-87DE-8F0321D7F9DE}" type="presParOf" srcId="{1CA7B591-279F-40A2-A751-65860778F4CF}" destId="{C8E9B9A6-F6C3-462D-89FA-7A92CA5CD981}" srcOrd="1" destOrd="0" presId="urn:microsoft.com/office/officeart/2005/8/layout/vList2"/>
    <dgm:cxn modelId="{BE9C83D2-6B00-BF4C-8832-78E001C2E018}" type="presParOf" srcId="{1CA7B591-279F-40A2-A751-65860778F4CF}" destId="{85B69DAA-F39A-435A-A2FB-1DB95071EAD0}" srcOrd="2" destOrd="0" presId="urn:microsoft.com/office/officeart/2005/8/layout/vList2"/>
    <dgm:cxn modelId="{8996A093-8E69-D84C-8738-5047322E7902}" type="presParOf" srcId="{1CA7B591-279F-40A2-A751-65860778F4CF}" destId="{3A1A3330-5CCA-4AFE-AC13-5FEC117ECA18}" srcOrd="3" destOrd="0" presId="urn:microsoft.com/office/officeart/2005/8/layout/vList2"/>
    <dgm:cxn modelId="{7F66B270-393D-EC46-8FB8-726D24AE80E0}" type="presParOf" srcId="{1CA7B591-279F-40A2-A751-65860778F4CF}" destId="{4C4FA128-9889-47DC-A14D-D963D5120664}" srcOrd="4" destOrd="0" presId="urn:microsoft.com/office/officeart/2005/8/layout/vList2"/>
    <dgm:cxn modelId="{D63F86D8-2FD1-D54C-A8E8-A6E2DEF560C6}" type="presParOf" srcId="{1CA7B591-279F-40A2-A751-65860778F4CF}" destId="{BF752983-F783-489B-B4E1-328F7D8048BF}" srcOrd="5" destOrd="0" presId="urn:microsoft.com/office/officeart/2005/8/layout/vList2"/>
    <dgm:cxn modelId="{2DB55F79-255F-E647-84EA-30BB7B671328}" type="presParOf" srcId="{1CA7B591-279F-40A2-A751-65860778F4CF}" destId="{2840B07E-DA71-4CCF-A49B-605E6F0A30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14330-2F06-4B63-8FF8-59B847A49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A667E8-2121-43C2-A0E3-8597F2586BFC}">
      <dgm:prSet/>
      <dgm:spPr/>
      <dgm:t>
        <a:bodyPr/>
        <a:lstStyle/>
        <a:p>
          <a:pPr rtl="0"/>
          <a:r>
            <a:rPr lang="fr-FR" dirty="0" smtClean="0">
              <a:solidFill>
                <a:srgbClr val="E61853"/>
              </a:solidFill>
            </a:rPr>
            <a:t>Agissent sur la réplication de l’ADN et  le processus de division cellulaire</a:t>
          </a:r>
          <a:endParaRPr lang="fr-FR" dirty="0">
            <a:solidFill>
              <a:srgbClr val="E61853"/>
            </a:solidFill>
          </a:endParaRPr>
        </a:p>
      </dgm:t>
    </dgm:pt>
    <dgm:pt modelId="{BEBD74CE-6647-4FB7-960A-4E2E69A1BE41}" type="parTrans" cxnId="{0367CFD2-BD91-43CD-810E-D6C3F33BD94C}">
      <dgm:prSet/>
      <dgm:spPr/>
      <dgm:t>
        <a:bodyPr/>
        <a:lstStyle/>
        <a:p>
          <a:endParaRPr lang="fr-FR"/>
        </a:p>
      </dgm:t>
    </dgm:pt>
    <dgm:pt modelId="{BFAC8627-6C22-4321-AE75-CD07D916F892}" type="sibTrans" cxnId="{0367CFD2-BD91-43CD-810E-D6C3F33BD94C}">
      <dgm:prSet/>
      <dgm:spPr/>
      <dgm:t>
        <a:bodyPr/>
        <a:lstStyle/>
        <a:p>
          <a:endParaRPr lang="fr-FR"/>
        </a:p>
      </dgm:t>
    </dgm:pt>
    <dgm:pt modelId="{1E50ECB4-2031-4AD7-AD3C-2D16EDB62C43}">
      <dgm:prSet/>
      <dgm:spPr/>
      <dgm:t>
        <a:bodyPr/>
        <a:lstStyle/>
        <a:p>
          <a:pPr rtl="0"/>
          <a:r>
            <a:rPr lang="fr-FR" dirty="0" smtClean="0">
              <a:solidFill>
                <a:srgbClr val="E61853"/>
              </a:solidFill>
            </a:rPr>
            <a:t>Manque de spécificité= Peuvent interagir avec toutes les cellules.</a:t>
          </a:r>
          <a:endParaRPr lang="fr-FR" dirty="0">
            <a:solidFill>
              <a:srgbClr val="E61853"/>
            </a:solidFill>
          </a:endParaRPr>
        </a:p>
      </dgm:t>
    </dgm:pt>
    <dgm:pt modelId="{B7772727-A44A-4869-80E3-53E82C34FAAE}" type="parTrans" cxnId="{70AA1E8D-F14D-40C9-A6CA-8166B8C4F449}">
      <dgm:prSet/>
      <dgm:spPr/>
      <dgm:t>
        <a:bodyPr/>
        <a:lstStyle/>
        <a:p>
          <a:endParaRPr lang="fr-FR"/>
        </a:p>
      </dgm:t>
    </dgm:pt>
    <dgm:pt modelId="{5C90F95A-C92C-4C3A-95BF-40E5A6969C08}" type="sibTrans" cxnId="{70AA1E8D-F14D-40C9-A6CA-8166B8C4F449}">
      <dgm:prSet/>
      <dgm:spPr/>
      <dgm:t>
        <a:bodyPr/>
        <a:lstStyle/>
        <a:p>
          <a:endParaRPr lang="fr-FR"/>
        </a:p>
      </dgm:t>
    </dgm:pt>
    <dgm:pt modelId="{69BE8577-2450-41E5-B84C-90B091ACC626}">
      <dgm:prSet/>
      <dgm:spPr/>
      <dgm:t>
        <a:bodyPr/>
        <a:lstStyle/>
        <a:p>
          <a:pPr rtl="0"/>
          <a:r>
            <a:rPr lang="fr-FR" dirty="0" smtClean="0">
              <a:solidFill>
                <a:srgbClr val="E61853"/>
              </a:solidFill>
            </a:rPr>
            <a:t>toxicité importante des cytotoxiques</a:t>
          </a:r>
          <a:endParaRPr lang="fr-FR" dirty="0">
            <a:solidFill>
              <a:srgbClr val="E61853"/>
            </a:solidFill>
          </a:endParaRPr>
        </a:p>
      </dgm:t>
    </dgm:pt>
    <dgm:pt modelId="{AF762546-30C1-4A93-9274-8466341332F0}" type="parTrans" cxnId="{9ACBA00D-B8F0-494D-8399-2DBEDE6680EC}">
      <dgm:prSet/>
      <dgm:spPr/>
      <dgm:t>
        <a:bodyPr/>
        <a:lstStyle/>
        <a:p>
          <a:endParaRPr lang="fr-FR"/>
        </a:p>
      </dgm:t>
    </dgm:pt>
    <dgm:pt modelId="{4AB982D5-D024-4727-9B89-6D9194184367}" type="sibTrans" cxnId="{9ACBA00D-B8F0-494D-8399-2DBEDE6680EC}">
      <dgm:prSet/>
      <dgm:spPr/>
      <dgm:t>
        <a:bodyPr/>
        <a:lstStyle/>
        <a:p>
          <a:endParaRPr lang="fr-FR"/>
        </a:p>
      </dgm:t>
    </dgm:pt>
    <dgm:pt modelId="{22A52293-B750-4963-A991-6A6A743BA9D0}" type="pres">
      <dgm:prSet presAssocID="{C0F14330-2F06-4B63-8FF8-59B847A49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E4F024-B1F6-48BE-B647-D04608E438C9}" type="pres">
      <dgm:prSet presAssocID="{11A667E8-2121-43C2-A0E3-8597F2586B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B146E6-5A8A-4B9C-9706-5A75EFDC3442}" type="pres">
      <dgm:prSet presAssocID="{BFAC8627-6C22-4321-AE75-CD07D916F892}" presName="spacer" presStyleCnt="0"/>
      <dgm:spPr/>
    </dgm:pt>
    <dgm:pt modelId="{8CCC59B2-D327-419F-BDEA-A621BA67BD48}" type="pres">
      <dgm:prSet presAssocID="{1E50ECB4-2031-4AD7-AD3C-2D16EDB62C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59F128-3A73-4DF8-9231-F9B4D662CDD0}" type="pres">
      <dgm:prSet presAssocID="{5C90F95A-C92C-4C3A-95BF-40E5A6969C08}" presName="spacer" presStyleCnt="0"/>
      <dgm:spPr/>
    </dgm:pt>
    <dgm:pt modelId="{FF41BB45-6446-4CAC-82B3-5165F8111FC0}" type="pres">
      <dgm:prSet presAssocID="{69BE8577-2450-41E5-B84C-90B091ACC6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08FF2A-1DEB-9741-A8AF-E2CFD6FD1CEC}" type="presOf" srcId="{69BE8577-2450-41E5-B84C-90B091ACC626}" destId="{FF41BB45-6446-4CAC-82B3-5165F8111FC0}" srcOrd="0" destOrd="0" presId="urn:microsoft.com/office/officeart/2005/8/layout/vList2"/>
    <dgm:cxn modelId="{70AA1E8D-F14D-40C9-A6CA-8166B8C4F449}" srcId="{C0F14330-2F06-4B63-8FF8-59B847A49EE3}" destId="{1E50ECB4-2031-4AD7-AD3C-2D16EDB62C43}" srcOrd="1" destOrd="0" parTransId="{B7772727-A44A-4869-80E3-53E82C34FAAE}" sibTransId="{5C90F95A-C92C-4C3A-95BF-40E5A6969C08}"/>
    <dgm:cxn modelId="{58702F9F-70AF-5C4D-A862-FECC84F479E1}" type="presOf" srcId="{11A667E8-2121-43C2-A0E3-8597F2586BFC}" destId="{40E4F024-B1F6-48BE-B647-D04608E438C9}" srcOrd="0" destOrd="0" presId="urn:microsoft.com/office/officeart/2005/8/layout/vList2"/>
    <dgm:cxn modelId="{9ACBA00D-B8F0-494D-8399-2DBEDE6680EC}" srcId="{C0F14330-2F06-4B63-8FF8-59B847A49EE3}" destId="{69BE8577-2450-41E5-B84C-90B091ACC626}" srcOrd="2" destOrd="0" parTransId="{AF762546-30C1-4A93-9274-8466341332F0}" sibTransId="{4AB982D5-D024-4727-9B89-6D9194184367}"/>
    <dgm:cxn modelId="{3C136695-1B15-B141-802B-23183B7BF23A}" type="presOf" srcId="{1E50ECB4-2031-4AD7-AD3C-2D16EDB62C43}" destId="{8CCC59B2-D327-419F-BDEA-A621BA67BD48}" srcOrd="0" destOrd="0" presId="urn:microsoft.com/office/officeart/2005/8/layout/vList2"/>
    <dgm:cxn modelId="{0B6FFCF5-D0C9-354C-8223-71DAFC08BF55}" type="presOf" srcId="{C0F14330-2F06-4B63-8FF8-59B847A49EE3}" destId="{22A52293-B750-4963-A991-6A6A743BA9D0}" srcOrd="0" destOrd="0" presId="urn:microsoft.com/office/officeart/2005/8/layout/vList2"/>
    <dgm:cxn modelId="{0367CFD2-BD91-43CD-810E-D6C3F33BD94C}" srcId="{C0F14330-2F06-4B63-8FF8-59B847A49EE3}" destId="{11A667E8-2121-43C2-A0E3-8597F2586BFC}" srcOrd="0" destOrd="0" parTransId="{BEBD74CE-6647-4FB7-960A-4E2E69A1BE41}" sibTransId="{BFAC8627-6C22-4321-AE75-CD07D916F892}"/>
    <dgm:cxn modelId="{C0505BC6-E180-4544-9D52-C6B87CC64179}" type="presParOf" srcId="{22A52293-B750-4963-A991-6A6A743BA9D0}" destId="{40E4F024-B1F6-48BE-B647-D04608E438C9}" srcOrd="0" destOrd="0" presId="urn:microsoft.com/office/officeart/2005/8/layout/vList2"/>
    <dgm:cxn modelId="{FEFF5A6C-7C4B-7C4F-A9D4-91ACE6337B13}" type="presParOf" srcId="{22A52293-B750-4963-A991-6A6A743BA9D0}" destId="{75B146E6-5A8A-4B9C-9706-5A75EFDC3442}" srcOrd="1" destOrd="0" presId="urn:microsoft.com/office/officeart/2005/8/layout/vList2"/>
    <dgm:cxn modelId="{83DE3F1A-FFEC-4844-9E40-16A102277EDD}" type="presParOf" srcId="{22A52293-B750-4963-A991-6A6A743BA9D0}" destId="{8CCC59B2-D327-419F-BDEA-A621BA67BD48}" srcOrd="2" destOrd="0" presId="urn:microsoft.com/office/officeart/2005/8/layout/vList2"/>
    <dgm:cxn modelId="{095730B0-3FFC-1A46-A540-EC3F55B9218E}" type="presParOf" srcId="{22A52293-B750-4963-A991-6A6A743BA9D0}" destId="{6F59F128-3A73-4DF8-9231-F9B4D662CDD0}" srcOrd="3" destOrd="0" presId="urn:microsoft.com/office/officeart/2005/8/layout/vList2"/>
    <dgm:cxn modelId="{6402E6FE-5F53-E644-94CF-8DEEBBD0904F}" type="presParOf" srcId="{22A52293-B750-4963-A991-6A6A743BA9D0}" destId="{FF41BB45-6446-4CAC-82B3-5165F8111FC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ADDCD9-AA8C-4B4B-9847-F0A6006587ED}" type="doc">
      <dgm:prSet loTypeId="urn:microsoft.com/office/officeart/2005/8/layout/process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CF595D49-A008-4F17-B599-BEDF27EE99A8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chemeClr val="tx1"/>
              </a:solidFill>
            </a:rPr>
            <a:t>l’hétérogénéité de la population cellulaire cancéreuse</a:t>
          </a:r>
          <a:endParaRPr lang="fr-FR" sz="1800" dirty="0">
            <a:solidFill>
              <a:schemeClr val="tx1"/>
            </a:solidFill>
          </a:endParaRPr>
        </a:p>
      </dgm:t>
    </dgm:pt>
    <dgm:pt modelId="{2FA5EBEA-098C-49F0-A0A5-605BAF2B2F33}" type="parTrans" cxnId="{0FA56978-C88F-42C2-ACBF-6B75ACCFC16F}">
      <dgm:prSet/>
      <dgm:spPr/>
      <dgm:t>
        <a:bodyPr/>
        <a:lstStyle/>
        <a:p>
          <a:endParaRPr lang="fr-FR" sz="1800"/>
        </a:p>
      </dgm:t>
    </dgm:pt>
    <dgm:pt modelId="{D53D0025-894D-4797-965E-99B592DCADA0}" type="sibTrans" cxnId="{0FA56978-C88F-42C2-ACBF-6B75ACCFC16F}">
      <dgm:prSet custT="1"/>
      <dgm:spPr/>
      <dgm:t>
        <a:bodyPr/>
        <a:lstStyle/>
        <a:p>
          <a:endParaRPr lang="fr-FR" sz="1800"/>
        </a:p>
      </dgm:t>
    </dgm:pt>
    <dgm:pt modelId="{66AF1FF5-523A-4A3F-9FD3-004B5AC2D444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rgbClr val="000000"/>
              </a:solidFill>
            </a:rPr>
            <a:t>synchroniser les cellules</a:t>
          </a:r>
          <a:endParaRPr lang="fr-FR" sz="1800" b="1" dirty="0">
            <a:solidFill>
              <a:srgbClr val="000000"/>
            </a:solidFill>
          </a:endParaRPr>
        </a:p>
      </dgm:t>
    </dgm:pt>
    <dgm:pt modelId="{F011599F-12F1-4593-AEFA-EF747A6F1E0E}" type="parTrans" cxnId="{D34B6628-10ED-42E6-9E24-3F7FB22D0A20}">
      <dgm:prSet/>
      <dgm:spPr/>
      <dgm:t>
        <a:bodyPr/>
        <a:lstStyle/>
        <a:p>
          <a:endParaRPr lang="fr-FR" sz="1800"/>
        </a:p>
      </dgm:t>
    </dgm:pt>
    <dgm:pt modelId="{9CBB4336-2636-4768-8563-E33F4403562C}" type="sibTrans" cxnId="{D34B6628-10ED-42E6-9E24-3F7FB22D0A20}">
      <dgm:prSet custT="1"/>
      <dgm:spPr/>
      <dgm:t>
        <a:bodyPr/>
        <a:lstStyle/>
        <a:p>
          <a:endParaRPr lang="fr-FR" sz="1800"/>
        </a:p>
      </dgm:t>
    </dgm:pt>
    <dgm:pt modelId="{EB02ADFB-2E65-4559-AF46-DFD213E5304F}">
      <dgm:prSet custT="1"/>
      <dgm:spPr/>
      <dgm:t>
        <a:bodyPr/>
        <a:lstStyle/>
        <a:p>
          <a:pPr rtl="0"/>
          <a:r>
            <a:rPr lang="fr-FR" sz="1800" b="1" dirty="0" smtClean="0"/>
            <a:t>répéter les cures</a:t>
          </a:r>
          <a:endParaRPr lang="fr-FR" sz="1800" dirty="0"/>
        </a:p>
      </dgm:t>
    </dgm:pt>
    <dgm:pt modelId="{31CD1362-1A51-4567-8D2F-1E4C41E9D5B2}" type="parTrans" cxnId="{560B7A66-3B5A-4214-9CD6-C0BC3AFD8C07}">
      <dgm:prSet/>
      <dgm:spPr/>
      <dgm:t>
        <a:bodyPr/>
        <a:lstStyle/>
        <a:p>
          <a:endParaRPr lang="fr-FR" sz="1800"/>
        </a:p>
      </dgm:t>
    </dgm:pt>
    <dgm:pt modelId="{D38CE101-8FAB-4A0C-AC41-AB81EE80D9EB}" type="sibTrans" cxnId="{560B7A66-3B5A-4214-9CD6-C0BC3AFD8C07}">
      <dgm:prSet/>
      <dgm:spPr/>
      <dgm:t>
        <a:bodyPr/>
        <a:lstStyle/>
        <a:p>
          <a:endParaRPr lang="fr-FR" sz="1800"/>
        </a:p>
      </dgm:t>
    </dgm:pt>
    <dgm:pt modelId="{CB3DDA5D-01EA-4AEE-96FA-89ABA6F0AA77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rgbClr val="000000"/>
              </a:solidFill>
            </a:rPr>
            <a:t>toutes les cellules ne sont pas synchrones = cellules à différentes  phases</a:t>
          </a:r>
          <a:endParaRPr lang="fr-FR" sz="1800" dirty="0">
            <a:solidFill>
              <a:srgbClr val="000000"/>
            </a:solidFill>
          </a:endParaRPr>
        </a:p>
      </dgm:t>
    </dgm:pt>
    <dgm:pt modelId="{6F36E3E1-FFBB-46B8-98B3-51E875DAB56A}" type="parTrans" cxnId="{D302520C-170C-4CEC-93CB-65E317C9F9B4}">
      <dgm:prSet/>
      <dgm:spPr/>
      <dgm:t>
        <a:bodyPr/>
        <a:lstStyle/>
        <a:p>
          <a:endParaRPr lang="fr-FR" sz="1800"/>
        </a:p>
      </dgm:t>
    </dgm:pt>
    <dgm:pt modelId="{92AEF0EF-381C-4E30-9004-7582885AD150}" type="sibTrans" cxnId="{D302520C-170C-4CEC-93CB-65E317C9F9B4}">
      <dgm:prSet custT="1"/>
      <dgm:spPr/>
      <dgm:t>
        <a:bodyPr/>
        <a:lstStyle/>
        <a:p>
          <a:endParaRPr lang="fr-FR" sz="1800"/>
        </a:p>
      </dgm:t>
    </dgm:pt>
    <dgm:pt modelId="{EDF974CB-6A05-4630-AC41-D7B07560E4D6}">
      <dgm:prSet custT="1"/>
      <dgm:spPr/>
      <dgm:t>
        <a:bodyPr/>
        <a:lstStyle/>
        <a:p>
          <a:pPr rtl="0"/>
          <a:r>
            <a:rPr lang="fr-FR" sz="1800" b="1" dirty="0" smtClean="0"/>
            <a:t>médicament n’a  pas la même action sur l’ensemble de la population.</a:t>
          </a:r>
          <a:endParaRPr lang="fr-FR" sz="1800" dirty="0"/>
        </a:p>
      </dgm:t>
    </dgm:pt>
    <dgm:pt modelId="{7078A1D7-6E6E-4CDB-B590-215A10938F93}" type="parTrans" cxnId="{FF9271D8-D401-478B-B4F3-823BF0B5E4CA}">
      <dgm:prSet/>
      <dgm:spPr/>
      <dgm:t>
        <a:bodyPr/>
        <a:lstStyle/>
        <a:p>
          <a:endParaRPr lang="fr-FR" sz="1800"/>
        </a:p>
      </dgm:t>
    </dgm:pt>
    <dgm:pt modelId="{C8ADB76A-3C75-498B-8C33-DF31B9D7C70E}" type="sibTrans" cxnId="{FF9271D8-D401-478B-B4F3-823BF0B5E4CA}">
      <dgm:prSet custT="1"/>
      <dgm:spPr/>
      <dgm:t>
        <a:bodyPr/>
        <a:lstStyle/>
        <a:p>
          <a:endParaRPr lang="fr-FR" sz="1800"/>
        </a:p>
      </dgm:t>
    </dgm:pt>
    <dgm:pt modelId="{22FA12C3-7376-4D41-B46A-4C31DC708FD7}">
      <dgm:prSet custT="1"/>
      <dgm:spPr/>
      <dgm:t>
        <a:bodyPr/>
        <a:lstStyle/>
        <a:p>
          <a:pPr rtl="0"/>
          <a:r>
            <a:rPr lang="fr-FR" sz="1800" b="1" smtClean="0"/>
            <a:t>polychimiothérapie</a:t>
          </a:r>
          <a:endParaRPr lang="fr-FR" sz="1800" b="1" dirty="0"/>
        </a:p>
      </dgm:t>
    </dgm:pt>
    <dgm:pt modelId="{626A51C4-ED19-443E-8702-01AD42CD340E}" type="parTrans" cxnId="{B2CDF896-467A-4225-BB2C-64468F4AA2DF}">
      <dgm:prSet/>
      <dgm:spPr/>
      <dgm:t>
        <a:bodyPr/>
        <a:lstStyle/>
        <a:p>
          <a:endParaRPr lang="fr-FR" sz="1800"/>
        </a:p>
      </dgm:t>
    </dgm:pt>
    <dgm:pt modelId="{352A1C48-EA78-42E6-AA01-327EF266841B}" type="sibTrans" cxnId="{B2CDF896-467A-4225-BB2C-64468F4AA2DF}">
      <dgm:prSet custT="1"/>
      <dgm:spPr/>
      <dgm:t>
        <a:bodyPr/>
        <a:lstStyle/>
        <a:p>
          <a:endParaRPr lang="fr-FR" sz="1800"/>
        </a:p>
      </dgm:t>
    </dgm:pt>
    <dgm:pt modelId="{0301D649-4F1C-42A9-9D0D-FEB7F341D37D}" type="pres">
      <dgm:prSet presAssocID="{83ADDCD9-AA8C-4B4B-9847-F0A6006587E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80596A-42AC-4888-9E7E-5604B9625A57}" type="pres">
      <dgm:prSet presAssocID="{CF595D49-A008-4F17-B599-BEDF27EE99A8}" presName="node" presStyleLbl="node1" presStyleIdx="0" presStyleCnt="6" custScaleX="330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FE9474-854C-4B3E-9848-E914DA0A509B}" type="pres">
      <dgm:prSet presAssocID="{D53D0025-894D-4797-965E-99B592DCADA0}" presName="sibTrans" presStyleLbl="sibTrans2D1" presStyleIdx="0" presStyleCnt="5"/>
      <dgm:spPr/>
      <dgm:t>
        <a:bodyPr/>
        <a:lstStyle/>
        <a:p>
          <a:endParaRPr lang="fr-FR"/>
        </a:p>
      </dgm:t>
    </dgm:pt>
    <dgm:pt modelId="{FA83F724-DDD4-4CC2-8FE4-C03EEEDAEF27}" type="pres">
      <dgm:prSet presAssocID="{D53D0025-894D-4797-965E-99B592DCADA0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823BCC51-F777-47CF-A533-06EFBC8F9490}" type="pres">
      <dgm:prSet presAssocID="{CB3DDA5D-01EA-4AEE-96FA-89ABA6F0AA77}" presName="node" presStyleLbl="node1" presStyleIdx="1" presStyleCnt="6" custScaleX="3126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97A793-C21F-4BC9-915E-20A34ADA2D49}" type="pres">
      <dgm:prSet presAssocID="{92AEF0EF-381C-4E30-9004-7582885AD150}" presName="sibTrans" presStyleLbl="sibTrans2D1" presStyleIdx="1" presStyleCnt="5"/>
      <dgm:spPr/>
      <dgm:t>
        <a:bodyPr/>
        <a:lstStyle/>
        <a:p>
          <a:endParaRPr lang="fr-FR"/>
        </a:p>
      </dgm:t>
    </dgm:pt>
    <dgm:pt modelId="{98F4659C-12E0-4151-A80E-80213719DCFC}" type="pres">
      <dgm:prSet presAssocID="{92AEF0EF-381C-4E30-9004-7582885AD150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9E0AEFE5-FB16-46C4-B5BE-3B1C4F46086F}" type="pres">
      <dgm:prSet presAssocID="{EDF974CB-6A05-4630-AC41-D7B07560E4D6}" presName="node" presStyleLbl="node1" presStyleIdx="2" presStyleCnt="6" custScaleX="3037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9C475-3462-4841-ACDD-5BFFE9948961}" type="pres">
      <dgm:prSet presAssocID="{C8ADB76A-3C75-498B-8C33-DF31B9D7C70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446363B2-1077-4422-8822-21A78307D0E7}" type="pres">
      <dgm:prSet presAssocID="{C8ADB76A-3C75-498B-8C33-DF31B9D7C70E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CEBB31DC-8819-4E89-81FB-21E8E3B5D3AD}" type="pres">
      <dgm:prSet presAssocID="{66AF1FF5-523A-4A3F-9FD3-004B5AC2D444}" presName="node" presStyleLbl="node1" presStyleIdx="3" presStyleCnt="6" custScaleX="2108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C2AE6-73A3-44E9-B63D-3904548D4901}" type="pres">
      <dgm:prSet presAssocID="{9CBB4336-2636-4768-8563-E33F4403562C}" presName="sibTrans" presStyleLbl="sibTrans2D1" presStyleIdx="3" presStyleCnt="5" custAng="16787868" custFlipVert="1" custFlipHor="0" custScaleX="58459" custScaleY="104499"/>
      <dgm:spPr/>
      <dgm:t>
        <a:bodyPr/>
        <a:lstStyle/>
        <a:p>
          <a:endParaRPr lang="fr-FR"/>
        </a:p>
      </dgm:t>
    </dgm:pt>
    <dgm:pt modelId="{AB56C22D-4ED7-40EE-A09A-C572153D8F7E}" type="pres">
      <dgm:prSet presAssocID="{9CBB4336-2636-4768-8563-E33F4403562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A99F2601-A821-4B94-9114-8DEDE6548AF1}" type="pres">
      <dgm:prSet presAssocID="{22FA12C3-7376-4D41-B46A-4C31DC708FD7}" presName="node" presStyleLbl="node1" presStyleIdx="4" presStyleCnt="6" custLinFactY="862" custLinFactNeighborX="81001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755D5E-76C1-4460-A8DB-21A7B46CFA22}" type="pres">
      <dgm:prSet presAssocID="{352A1C48-EA78-42E6-AA01-327EF266841B}" presName="sibTrans" presStyleLbl="sibTrans2D1" presStyleIdx="4" presStyleCnt="5" custAng="18860814" custScaleX="71141" custScaleY="129311" custLinFactX="-31237" custLinFactY="-100000" custLinFactNeighborX="-100000" custLinFactNeighborY="-115558"/>
      <dgm:spPr/>
      <dgm:t>
        <a:bodyPr/>
        <a:lstStyle/>
        <a:p>
          <a:endParaRPr lang="fr-FR"/>
        </a:p>
      </dgm:t>
    </dgm:pt>
    <dgm:pt modelId="{0217793B-2954-4A54-85EB-638589DF1453}" type="pres">
      <dgm:prSet presAssocID="{352A1C48-EA78-42E6-AA01-327EF266841B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235C0D5E-1D0C-492D-817D-8B53D50B9777}" type="pres">
      <dgm:prSet presAssocID="{EB02ADFB-2E65-4559-AF46-DFD213E5304F}" presName="node" presStyleLbl="node1" presStyleIdx="5" presStyleCnt="6" custLinFactY="-60472" custLinFactNeighborX="-6780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66D884-D9C9-4E46-8363-FE1A3E1019AE}" type="presOf" srcId="{22FA12C3-7376-4D41-B46A-4C31DC708FD7}" destId="{A99F2601-A821-4B94-9114-8DEDE6548AF1}" srcOrd="0" destOrd="0" presId="urn:microsoft.com/office/officeart/2005/8/layout/process2"/>
    <dgm:cxn modelId="{D34B6628-10ED-42E6-9E24-3F7FB22D0A20}" srcId="{83ADDCD9-AA8C-4B4B-9847-F0A6006587ED}" destId="{66AF1FF5-523A-4A3F-9FD3-004B5AC2D444}" srcOrd="3" destOrd="0" parTransId="{F011599F-12F1-4593-AEFA-EF747A6F1E0E}" sibTransId="{9CBB4336-2636-4768-8563-E33F4403562C}"/>
    <dgm:cxn modelId="{F3396CCB-EA4A-7248-9EA3-412E6B4F237D}" type="presOf" srcId="{C8ADB76A-3C75-498B-8C33-DF31B9D7C70E}" destId="{446363B2-1077-4422-8822-21A78307D0E7}" srcOrd="1" destOrd="0" presId="urn:microsoft.com/office/officeart/2005/8/layout/process2"/>
    <dgm:cxn modelId="{04F59947-286B-724B-B557-7867DB79DEEC}" type="presOf" srcId="{D53D0025-894D-4797-965E-99B592DCADA0}" destId="{FA83F724-DDD4-4CC2-8FE4-C03EEEDAEF27}" srcOrd="1" destOrd="0" presId="urn:microsoft.com/office/officeart/2005/8/layout/process2"/>
    <dgm:cxn modelId="{A5F844DD-3256-C042-A710-B4F66C144A38}" type="presOf" srcId="{352A1C48-EA78-42E6-AA01-327EF266841B}" destId="{0217793B-2954-4A54-85EB-638589DF1453}" srcOrd="1" destOrd="0" presId="urn:microsoft.com/office/officeart/2005/8/layout/process2"/>
    <dgm:cxn modelId="{45ACF3BB-0A85-C147-8746-DCE3263EDEED}" type="presOf" srcId="{CF595D49-A008-4F17-B599-BEDF27EE99A8}" destId="{6F80596A-42AC-4888-9E7E-5604B9625A57}" srcOrd="0" destOrd="0" presId="urn:microsoft.com/office/officeart/2005/8/layout/process2"/>
    <dgm:cxn modelId="{EA3F3B4E-D6A0-9347-8B9B-3573B1F1491B}" type="presOf" srcId="{92AEF0EF-381C-4E30-9004-7582885AD150}" destId="{D297A793-C21F-4BC9-915E-20A34ADA2D49}" srcOrd="0" destOrd="0" presId="urn:microsoft.com/office/officeart/2005/8/layout/process2"/>
    <dgm:cxn modelId="{3F83A1A1-D8AA-8045-B692-DBDB8EA85261}" type="presOf" srcId="{66AF1FF5-523A-4A3F-9FD3-004B5AC2D444}" destId="{CEBB31DC-8819-4E89-81FB-21E8E3B5D3AD}" srcOrd="0" destOrd="0" presId="urn:microsoft.com/office/officeart/2005/8/layout/process2"/>
    <dgm:cxn modelId="{CE3C9184-C044-1F4D-B9E9-B3DCE19F89F7}" type="presOf" srcId="{9CBB4336-2636-4768-8563-E33F4403562C}" destId="{5A4C2AE6-73A3-44E9-B63D-3904548D4901}" srcOrd="0" destOrd="0" presId="urn:microsoft.com/office/officeart/2005/8/layout/process2"/>
    <dgm:cxn modelId="{E62A05CA-D0E9-5D4C-9BC2-FD257DA2F94F}" type="presOf" srcId="{CB3DDA5D-01EA-4AEE-96FA-89ABA6F0AA77}" destId="{823BCC51-F777-47CF-A533-06EFBC8F9490}" srcOrd="0" destOrd="0" presId="urn:microsoft.com/office/officeart/2005/8/layout/process2"/>
    <dgm:cxn modelId="{FF9271D8-D401-478B-B4F3-823BF0B5E4CA}" srcId="{83ADDCD9-AA8C-4B4B-9847-F0A6006587ED}" destId="{EDF974CB-6A05-4630-AC41-D7B07560E4D6}" srcOrd="2" destOrd="0" parTransId="{7078A1D7-6E6E-4CDB-B590-215A10938F93}" sibTransId="{C8ADB76A-3C75-498B-8C33-DF31B9D7C70E}"/>
    <dgm:cxn modelId="{E5BB07B2-BE40-724E-B716-C7AD41F4129D}" type="presOf" srcId="{D53D0025-894D-4797-965E-99B592DCADA0}" destId="{75FE9474-854C-4B3E-9848-E914DA0A509B}" srcOrd="0" destOrd="0" presId="urn:microsoft.com/office/officeart/2005/8/layout/process2"/>
    <dgm:cxn modelId="{D302520C-170C-4CEC-93CB-65E317C9F9B4}" srcId="{83ADDCD9-AA8C-4B4B-9847-F0A6006587ED}" destId="{CB3DDA5D-01EA-4AEE-96FA-89ABA6F0AA77}" srcOrd="1" destOrd="0" parTransId="{6F36E3E1-FFBB-46B8-98B3-51E875DAB56A}" sibTransId="{92AEF0EF-381C-4E30-9004-7582885AD150}"/>
    <dgm:cxn modelId="{B2CDF896-467A-4225-BB2C-64468F4AA2DF}" srcId="{83ADDCD9-AA8C-4B4B-9847-F0A6006587ED}" destId="{22FA12C3-7376-4D41-B46A-4C31DC708FD7}" srcOrd="4" destOrd="0" parTransId="{626A51C4-ED19-443E-8702-01AD42CD340E}" sibTransId="{352A1C48-EA78-42E6-AA01-327EF266841B}"/>
    <dgm:cxn modelId="{560B7A66-3B5A-4214-9CD6-C0BC3AFD8C07}" srcId="{83ADDCD9-AA8C-4B4B-9847-F0A6006587ED}" destId="{EB02ADFB-2E65-4559-AF46-DFD213E5304F}" srcOrd="5" destOrd="0" parTransId="{31CD1362-1A51-4567-8D2F-1E4C41E9D5B2}" sibTransId="{D38CE101-8FAB-4A0C-AC41-AB81EE80D9EB}"/>
    <dgm:cxn modelId="{1CC3D48B-FBD4-A546-9E40-2C3DE8BFD641}" type="presOf" srcId="{9CBB4336-2636-4768-8563-E33F4403562C}" destId="{AB56C22D-4ED7-40EE-A09A-C572153D8F7E}" srcOrd="1" destOrd="0" presId="urn:microsoft.com/office/officeart/2005/8/layout/process2"/>
    <dgm:cxn modelId="{93C61DDB-126E-3B4F-BC3B-4169C5211DA3}" type="presOf" srcId="{C8ADB76A-3C75-498B-8C33-DF31B9D7C70E}" destId="{FF79C475-3462-4841-ACDD-5BFFE9948961}" srcOrd="0" destOrd="0" presId="urn:microsoft.com/office/officeart/2005/8/layout/process2"/>
    <dgm:cxn modelId="{739D15ED-0D19-FE46-8212-BC2126DA37AE}" type="presOf" srcId="{83ADDCD9-AA8C-4B4B-9847-F0A6006587ED}" destId="{0301D649-4F1C-42A9-9D0D-FEB7F341D37D}" srcOrd="0" destOrd="0" presId="urn:microsoft.com/office/officeart/2005/8/layout/process2"/>
    <dgm:cxn modelId="{0FA56978-C88F-42C2-ACBF-6B75ACCFC16F}" srcId="{83ADDCD9-AA8C-4B4B-9847-F0A6006587ED}" destId="{CF595D49-A008-4F17-B599-BEDF27EE99A8}" srcOrd="0" destOrd="0" parTransId="{2FA5EBEA-098C-49F0-A0A5-605BAF2B2F33}" sibTransId="{D53D0025-894D-4797-965E-99B592DCADA0}"/>
    <dgm:cxn modelId="{656C3B43-CDD1-6C42-BA56-8F723B1444C4}" type="presOf" srcId="{EDF974CB-6A05-4630-AC41-D7B07560E4D6}" destId="{9E0AEFE5-FB16-46C4-B5BE-3B1C4F46086F}" srcOrd="0" destOrd="0" presId="urn:microsoft.com/office/officeart/2005/8/layout/process2"/>
    <dgm:cxn modelId="{2F9B952F-90A3-4D45-A7E4-4297B0A42A8F}" type="presOf" srcId="{92AEF0EF-381C-4E30-9004-7582885AD150}" destId="{98F4659C-12E0-4151-A80E-80213719DCFC}" srcOrd="1" destOrd="0" presId="urn:microsoft.com/office/officeart/2005/8/layout/process2"/>
    <dgm:cxn modelId="{57A046E8-464B-914F-8FE6-DA02895CBED1}" type="presOf" srcId="{352A1C48-EA78-42E6-AA01-327EF266841B}" destId="{C4755D5E-76C1-4460-A8DB-21A7B46CFA22}" srcOrd="0" destOrd="0" presId="urn:microsoft.com/office/officeart/2005/8/layout/process2"/>
    <dgm:cxn modelId="{8BD2FB5E-0BC7-8642-AE3E-44CCE8688D72}" type="presOf" srcId="{EB02ADFB-2E65-4559-AF46-DFD213E5304F}" destId="{235C0D5E-1D0C-492D-817D-8B53D50B9777}" srcOrd="0" destOrd="0" presId="urn:microsoft.com/office/officeart/2005/8/layout/process2"/>
    <dgm:cxn modelId="{EA2B0B71-BA08-B248-B21C-777715CFA76D}" type="presParOf" srcId="{0301D649-4F1C-42A9-9D0D-FEB7F341D37D}" destId="{6F80596A-42AC-4888-9E7E-5604B9625A57}" srcOrd="0" destOrd="0" presId="urn:microsoft.com/office/officeart/2005/8/layout/process2"/>
    <dgm:cxn modelId="{E2619619-E45D-B64D-AF27-34126576D78C}" type="presParOf" srcId="{0301D649-4F1C-42A9-9D0D-FEB7F341D37D}" destId="{75FE9474-854C-4B3E-9848-E914DA0A509B}" srcOrd="1" destOrd="0" presId="urn:microsoft.com/office/officeart/2005/8/layout/process2"/>
    <dgm:cxn modelId="{B23019F1-0B05-5549-89C7-591F07010005}" type="presParOf" srcId="{75FE9474-854C-4B3E-9848-E914DA0A509B}" destId="{FA83F724-DDD4-4CC2-8FE4-C03EEEDAEF27}" srcOrd="0" destOrd="0" presId="urn:microsoft.com/office/officeart/2005/8/layout/process2"/>
    <dgm:cxn modelId="{E9EC5226-D98C-4F4E-8B55-B6C5AFAA2409}" type="presParOf" srcId="{0301D649-4F1C-42A9-9D0D-FEB7F341D37D}" destId="{823BCC51-F777-47CF-A533-06EFBC8F9490}" srcOrd="2" destOrd="0" presId="urn:microsoft.com/office/officeart/2005/8/layout/process2"/>
    <dgm:cxn modelId="{56A3410D-3CA6-F941-9F30-D4F69F8BD216}" type="presParOf" srcId="{0301D649-4F1C-42A9-9D0D-FEB7F341D37D}" destId="{D297A793-C21F-4BC9-915E-20A34ADA2D49}" srcOrd="3" destOrd="0" presId="urn:microsoft.com/office/officeart/2005/8/layout/process2"/>
    <dgm:cxn modelId="{300B834E-AD8F-B242-935B-1BC1494D7595}" type="presParOf" srcId="{D297A793-C21F-4BC9-915E-20A34ADA2D49}" destId="{98F4659C-12E0-4151-A80E-80213719DCFC}" srcOrd="0" destOrd="0" presId="urn:microsoft.com/office/officeart/2005/8/layout/process2"/>
    <dgm:cxn modelId="{539E3703-9672-EA48-BBCD-F2E6875A28EB}" type="presParOf" srcId="{0301D649-4F1C-42A9-9D0D-FEB7F341D37D}" destId="{9E0AEFE5-FB16-46C4-B5BE-3B1C4F46086F}" srcOrd="4" destOrd="0" presId="urn:microsoft.com/office/officeart/2005/8/layout/process2"/>
    <dgm:cxn modelId="{4F2ED057-9935-7C43-8427-61901C332F37}" type="presParOf" srcId="{0301D649-4F1C-42A9-9D0D-FEB7F341D37D}" destId="{FF79C475-3462-4841-ACDD-5BFFE9948961}" srcOrd="5" destOrd="0" presId="urn:microsoft.com/office/officeart/2005/8/layout/process2"/>
    <dgm:cxn modelId="{46C3D95A-78F6-A246-A351-504DBDE15D5A}" type="presParOf" srcId="{FF79C475-3462-4841-ACDD-5BFFE9948961}" destId="{446363B2-1077-4422-8822-21A78307D0E7}" srcOrd="0" destOrd="0" presId="urn:microsoft.com/office/officeart/2005/8/layout/process2"/>
    <dgm:cxn modelId="{46349108-154E-734A-84DA-85327F0300EF}" type="presParOf" srcId="{0301D649-4F1C-42A9-9D0D-FEB7F341D37D}" destId="{CEBB31DC-8819-4E89-81FB-21E8E3B5D3AD}" srcOrd="6" destOrd="0" presId="urn:microsoft.com/office/officeart/2005/8/layout/process2"/>
    <dgm:cxn modelId="{A27B7A75-40F9-9C4E-AA0F-F56A7B826259}" type="presParOf" srcId="{0301D649-4F1C-42A9-9D0D-FEB7F341D37D}" destId="{5A4C2AE6-73A3-44E9-B63D-3904548D4901}" srcOrd="7" destOrd="0" presId="urn:microsoft.com/office/officeart/2005/8/layout/process2"/>
    <dgm:cxn modelId="{5906F224-9B91-5B43-A1B8-197237EDFCF9}" type="presParOf" srcId="{5A4C2AE6-73A3-44E9-B63D-3904548D4901}" destId="{AB56C22D-4ED7-40EE-A09A-C572153D8F7E}" srcOrd="0" destOrd="0" presId="urn:microsoft.com/office/officeart/2005/8/layout/process2"/>
    <dgm:cxn modelId="{E6F6E5ED-5840-8D45-A95D-77B28D23D853}" type="presParOf" srcId="{0301D649-4F1C-42A9-9D0D-FEB7F341D37D}" destId="{A99F2601-A821-4B94-9114-8DEDE6548AF1}" srcOrd="8" destOrd="0" presId="urn:microsoft.com/office/officeart/2005/8/layout/process2"/>
    <dgm:cxn modelId="{A8D0186F-08D3-834D-8AAA-E5F6E8B03763}" type="presParOf" srcId="{0301D649-4F1C-42A9-9D0D-FEB7F341D37D}" destId="{C4755D5E-76C1-4460-A8DB-21A7B46CFA22}" srcOrd="9" destOrd="0" presId="urn:microsoft.com/office/officeart/2005/8/layout/process2"/>
    <dgm:cxn modelId="{92169261-ACCB-9B4F-BE36-D14DA9902F37}" type="presParOf" srcId="{C4755D5E-76C1-4460-A8DB-21A7B46CFA22}" destId="{0217793B-2954-4A54-85EB-638589DF1453}" srcOrd="0" destOrd="0" presId="urn:microsoft.com/office/officeart/2005/8/layout/process2"/>
    <dgm:cxn modelId="{EB9E1233-33DF-5B4B-A3BA-AED086A64EC5}" type="presParOf" srcId="{0301D649-4F1C-42A9-9D0D-FEB7F341D37D}" destId="{235C0D5E-1D0C-492D-817D-8B53D50B977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8706DD-0A03-4BEB-95D6-496B88A07070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56C86B9-D0AB-4F14-8B12-453DB95DA2DF}">
      <dgm:prSet/>
      <dgm:spPr/>
      <dgm:t>
        <a:bodyPr/>
        <a:lstStyle/>
        <a:p>
          <a:pPr rtl="0"/>
          <a:r>
            <a:rPr lang="fr-FR" b="1" dirty="0" smtClean="0"/>
            <a:t>cellules cancéreuses= capables de développer des phénomènes de résistance</a:t>
          </a:r>
          <a:endParaRPr lang="fr-FR" dirty="0"/>
        </a:p>
      </dgm:t>
    </dgm:pt>
    <dgm:pt modelId="{1FF2AEF9-0DA7-43EB-A801-6CA4B1247B33}" type="parTrans" cxnId="{7B03E28C-A8D9-49BD-8787-0E024049C818}">
      <dgm:prSet/>
      <dgm:spPr/>
      <dgm:t>
        <a:bodyPr/>
        <a:lstStyle/>
        <a:p>
          <a:endParaRPr lang="fr-FR"/>
        </a:p>
      </dgm:t>
    </dgm:pt>
    <dgm:pt modelId="{5374BC95-00BE-4C27-8AD9-494BD7B75A9A}" type="sibTrans" cxnId="{7B03E28C-A8D9-49BD-8787-0E024049C818}">
      <dgm:prSet/>
      <dgm:spPr/>
      <dgm:t>
        <a:bodyPr/>
        <a:lstStyle/>
        <a:p>
          <a:endParaRPr lang="fr-FR"/>
        </a:p>
      </dgm:t>
    </dgm:pt>
    <dgm:pt modelId="{894CC6E7-DC37-4E2D-AA42-DD42B2BFFE62}">
      <dgm:prSet/>
      <dgm:spPr/>
      <dgm:t>
        <a:bodyPr/>
        <a:lstStyle/>
        <a:p>
          <a:pPr rtl="0"/>
          <a:r>
            <a:rPr lang="fr-FR" b="1" dirty="0" smtClean="0"/>
            <a:t>échappement thérapeutique qui oblige à passer à un autre protocole appelé « ligne »</a:t>
          </a:r>
          <a:endParaRPr lang="fr-FR" dirty="0"/>
        </a:p>
      </dgm:t>
    </dgm:pt>
    <dgm:pt modelId="{BB2ACBCC-FAEC-4F83-A68E-9EE746E6ACA1}" type="parTrans" cxnId="{0561A0D9-3899-4E49-8910-E29A03B2A9C3}">
      <dgm:prSet/>
      <dgm:spPr/>
      <dgm:t>
        <a:bodyPr/>
        <a:lstStyle/>
        <a:p>
          <a:endParaRPr lang="fr-FR"/>
        </a:p>
      </dgm:t>
    </dgm:pt>
    <dgm:pt modelId="{D5FDD08B-9CBF-4866-82EC-E3C38A078D3A}" type="sibTrans" cxnId="{0561A0D9-3899-4E49-8910-E29A03B2A9C3}">
      <dgm:prSet/>
      <dgm:spPr/>
      <dgm:t>
        <a:bodyPr/>
        <a:lstStyle/>
        <a:p>
          <a:endParaRPr lang="fr-FR"/>
        </a:p>
      </dgm:t>
    </dgm:pt>
    <dgm:pt modelId="{1AB10BE1-0E98-4F76-85BC-3FE40FDB47DD}">
      <dgm:prSet/>
      <dgm:spPr/>
      <dgm:t>
        <a:bodyPr/>
        <a:lstStyle/>
        <a:p>
          <a:pPr rtl="0"/>
          <a:r>
            <a:rPr lang="fr-FR" b="1" dirty="0" err="1" smtClean="0"/>
            <a:t>Polychimiothérapie</a:t>
          </a:r>
          <a:r>
            <a:rPr lang="fr-FR" b="1" dirty="0" smtClean="0"/>
            <a:t> = évite la sélection des mutants résistants.</a:t>
          </a:r>
          <a:endParaRPr lang="fr-FR" dirty="0"/>
        </a:p>
      </dgm:t>
    </dgm:pt>
    <dgm:pt modelId="{B101AF17-52F5-452E-91AC-13608DD3F8BB}" type="parTrans" cxnId="{3F0B5FDB-9267-4D82-B979-CEB4D83FEA13}">
      <dgm:prSet/>
      <dgm:spPr/>
      <dgm:t>
        <a:bodyPr/>
        <a:lstStyle/>
        <a:p>
          <a:endParaRPr lang="fr-FR"/>
        </a:p>
      </dgm:t>
    </dgm:pt>
    <dgm:pt modelId="{B9C2901E-8877-49CD-A68F-9A678E147971}" type="sibTrans" cxnId="{3F0B5FDB-9267-4D82-B979-CEB4D83FEA13}">
      <dgm:prSet/>
      <dgm:spPr/>
      <dgm:t>
        <a:bodyPr/>
        <a:lstStyle/>
        <a:p>
          <a:endParaRPr lang="fr-FR"/>
        </a:p>
      </dgm:t>
    </dgm:pt>
    <dgm:pt modelId="{24242A3E-3DDD-470F-BF51-F96DE509EEDF}">
      <dgm:prSet/>
      <dgm:spPr/>
      <dgm:t>
        <a:bodyPr/>
        <a:lstStyle/>
        <a:p>
          <a:pPr rtl="0"/>
          <a:r>
            <a:rPr lang="fr-FR" b="1" dirty="0" smtClean="0"/>
            <a:t>les protocoles de chimiothérapie sont aussi complexes</a:t>
          </a:r>
          <a:endParaRPr lang="fr-FR" dirty="0"/>
        </a:p>
      </dgm:t>
    </dgm:pt>
    <dgm:pt modelId="{8B848DDD-3338-4AC3-B445-2BA75C295698}" type="parTrans" cxnId="{6D5A63DF-ECC2-49B3-A19A-1E2D6EBD228C}">
      <dgm:prSet/>
      <dgm:spPr/>
      <dgm:t>
        <a:bodyPr/>
        <a:lstStyle/>
        <a:p>
          <a:endParaRPr lang="fr-FR"/>
        </a:p>
      </dgm:t>
    </dgm:pt>
    <dgm:pt modelId="{E1D46D77-8CB8-47F7-9A8D-2B389449642D}" type="sibTrans" cxnId="{6D5A63DF-ECC2-49B3-A19A-1E2D6EBD228C}">
      <dgm:prSet/>
      <dgm:spPr/>
      <dgm:t>
        <a:bodyPr/>
        <a:lstStyle/>
        <a:p>
          <a:endParaRPr lang="fr-FR"/>
        </a:p>
      </dgm:t>
    </dgm:pt>
    <dgm:pt modelId="{B2969E78-07E1-4E11-84D7-1D97DF47B98F}" type="pres">
      <dgm:prSet presAssocID="{C18706DD-0A03-4BEB-95D6-496B88A070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89F8E2-6D3E-4F68-833C-61EC751FA993}" type="pres">
      <dgm:prSet presAssocID="{24242A3E-3DDD-470F-BF51-F96DE509EEDF}" presName="boxAndChildren" presStyleCnt="0"/>
      <dgm:spPr/>
      <dgm:t>
        <a:bodyPr/>
        <a:lstStyle/>
        <a:p>
          <a:endParaRPr lang="fr-FR"/>
        </a:p>
      </dgm:t>
    </dgm:pt>
    <dgm:pt modelId="{C9A23F09-E2ED-4623-A9C9-EB5FD6C93526}" type="pres">
      <dgm:prSet presAssocID="{24242A3E-3DDD-470F-BF51-F96DE509EEDF}" presName="parentTextBox" presStyleLbl="node1" presStyleIdx="0" presStyleCnt="4"/>
      <dgm:spPr/>
      <dgm:t>
        <a:bodyPr/>
        <a:lstStyle/>
        <a:p>
          <a:endParaRPr lang="fr-FR"/>
        </a:p>
      </dgm:t>
    </dgm:pt>
    <dgm:pt modelId="{C2A4528D-C5FA-41D9-9004-C47276521A58}" type="pres">
      <dgm:prSet presAssocID="{B9C2901E-8877-49CD-A68F-9A678E147971}" presName="sp" presStyleCnt="0"/>
      <dgm:spPr/>
      <dgm:t>
        <a:bodyPr/>
        <a:lstStyle/>
        <a:p>
          <a:endParaRPr lang="fr-FR"/>
        </a:p>
      </dgm:t>
    </dgm:pt>
    <dgm:pt modelId="{CAE8E3FF-E9E0-4470-A6CC-33EECFF4E22B}" type="pres">
      <dgm:prSet presAssocID="{1AB10BE1-0E98-4F76-85BC-3FE40FDB47DD}" presName="arrowAndChildren" presStyleCnt="0"/>
      <dgm:spPr/>
      <dgm:t>
        <a:bodyPr/>
        <a:lstStyle/>
        <a:p>
          <a:endParaRPr lang="fr-FR"/>
        </a:p>
      </dgm:t>
    </dgm:pt>
    <dgm:pt modelId="{E76D3E5F-3831-46F8-B731-98B19B7A8E02}" type="pres">
      <dgm:prSet presAssocID="{1AB10BE1-0E98-4F76-85BC-3FE40FDB47DD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7381D7AA-5FE1-42F0-B190-303B2C2EA7C2}" type="pres">
      <dgm:prSet presAssocID="{D5FDD08B-9CBF-4866-82EC-E3C38A078D3A}" presName="sp" presStyleCnt="0"/>
      <dgm:spPr/>
      <dgm:t>
        <a:bodyPr/>
        <a:lstStyle/>
        <a:p>
          <a:endParaRPr lang="fr-FR"/>
        </a:p>
      </dgm:t>
    </dgm:pt>
    <dgm:pt modelId="{36C796FC-D264-4CDD-BD3F-356EF0324D9A}" type="pres">
      <dgm:prSet presAssocID="{894CC6E7-DC37-4E2D-AA42-DD42B2BFFE62}" presName="arrowAndChildren" presStyleCnt="0"/>
      <dgm:spPr/>
      <dgm:t>
        <a:bodyPr/>
        <a:lstStyle/>
        <a:p>
          <a:endParaRPr lang="fr-FR"/>
        </a:p>
      </dgm:t>
    </dgm:pt>
    <dgm:pt modelId="{9BA3ED3F-B6F6-43E7-956D-8E0CEA1613EA}" type="pres">
      <dgm:prSet presAssocID="{894CC6E7-DC37-4E2D-AA42-DD42B2BFFE62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8046FF11-9B8A-42A4-BACC-7D05FD750A36}" type="pres">
      <dgm:prSet presAssocID="{5374BC95-00BE-4C27-8AD9-494BD7B75A9A}" presName="sp" presStyleCnt="0"/>
      <dgm:spPr/>
      <dgm:t>
        <a:bodyPr/>
        <a:lstStyle/>
        <a:p>
          <a:endParaRPr lang="fr-FR"/>
        </a:p>
      </dgm:t>
    </dgm:pt>
    <dgm:pt modelId="{8114A98B-4C1D-4CCA-86D6-9675FB6DB42B}" type="pres">
      <dgm:prSet presAssocID="{E56C86B9-D0AB-4F14-8B12-453DB95DA2DF}" presName="arrowAndChildren" presStyleCnt="0"/>
      <dgm:spPr/>
      <dgm:t>
        <a:bodyPr/>
        <a:lstStyle/>
        <a:p>
          <a:endParaRPr lang="fr-FR"/>
        </a:p>
      </dgm:t>
    </dgm:pt>
    <dgm:pt modelId="{43D9148D-B9EA-44FC-B03D-E8BA71F9E4BA}" type="pres">
      <dgm:prSet presAssocID="{E56C86B9-D0AB-4F14-8B12-453DB95DA2DF}" presName="parentTextArrow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87A22CAB-EC4F-784A-9795-BE69767D14E5}" type="presOf" srcId="{E56C86B9-D0AB-4F14-8B12-453DB95DA2DF}" destId="{43D9148D-B9EA-44FC-B03D-E8BA71F9E4BA}" srcOrd="0" destOrd="0" presId="urn:microsoft.com/office/officeart/2005/8/layout/process4"/>
    <dgm:cxn modelId="{00C29DDF-956A-6D40-B7E8-1E7B10681C58}" type="presOf" srcId="{24242A3E-3DDD-470F-BF51-F96DE509EEDF}" destId="{C9A23F09-E2ED-4623-A9C9-EB5FD6C93526}" srcOrd="0" destOrd="0" presId="urn:microsoft.com/office/officeart/2005/8/layout/process4"/>
    <dgm:cxn modelId="{7B03E28C-A8D9-49BD-8787-0E024049C818}" srcId="{C18706DD-0A03-4BEB-95D6-496B88A07070}" destId="{E56C86B9-D0AB-4F14-8B12-453DB95DA2DF}" srcOrd="0" destOrd="0" parTransId="{1FF2AEF9-0DA7-43EB-A801-6CA4B1247B33}" sibTransId="{5374BC95-00BE-4C27-8AD9-494BD7B75A9A}"/>
    <dgm:cxn modelId="{0561A0D9-3899-4E49-8910-E29A03B2A9C3}" srcId="{C18706DD-0A03-4BEB-95D6-496B88A07070}" destId="{894CC6E7-DC37-4E2D-AA42-DD42B2BFFE62}" srcOrd="1" destOrd="0" parTransId="{BB2ACBCC-FAEC-4F83-A68E-9EE746E6ACA1}" sibTransId="{D5FDD08B-9CBF-4866-82EC-E3C38A078D3A}"/>
    <dgm:cxn modelId="{3F0B5FDB-9267-4D82-B979-CEB4D83FEA13}" srcId="{C18706DD-0A03-4BEB-95D6-496B88A07070}" destId="{1AB10BE1-0E98-4F76-85BC-3FE40FDB47DD}" srcOrd="2" destOrd="0" parTransId="{B101AF17-52F5-452E-91AC-13608DD3F8BB}" sibTransId="{B9C2901E-8877-49CD-A68F-9A678E147971}"/>
    <dgm:cxn modelId="{D1AB2B7C-78F6-184D-937C-1C0F74E2CCA2}" type="presOf" srcId="{1AB10BE1-0E98-4F76-85BC-3FE40FDB47DD}" destId="{E76D3E5F-3831-46F8-B731-98B19B7A8E02}" srcOrd="0" destOrd="0" presId="urn:microsoft.com/office/officeart/2005/8/layout/process4"/>
    <dgm:cxn modelId="{035681DE-EDD9-154D-970C-911316EC364A}" type="presOf" srcId="{894CC6E7-DC37-4E2D-AA42-DD42B2BFFE62}" destId="{9BA3ED3F-B6F6-43E7-956D-8E0CEA1613EA}" srcOrd="0" destOrd="0" presId="urn:microsoft.com/office/officeart/2005/8/layout/process4"/>
    <dgm:cxn modelId="{6D5A63DF-ECC2-49B3-A19A-1E2D6EBD228C}" srcId="{C18706DD-0A03-4BEB-95D6-496B88A07070}" destId="{24242A3E-3DDD-470F-BF51-F96DE509EEDF}" srcOrd="3" destOrd="0" parTransId="{8B848DDD-3338-4AC3-B445-2BA75C295698}" sibTransId="{E1D46D77-8CB8-47F7-9A8D-2B389449642D}"/>
    <dgm:cxn modelId="{0B535508-030C-A041-994E-EEF312B810A0}" type="presOf" srcId="{C18706DD-0A03-4BEB-95D6-496B88A07070}" destId="{B2969E78-07E1-4E11-84D7-1D97DF47B98F}" srcOrd="0" destOrd="0" presId="urn:microsoft.com/office/officeart/2005/8/layout/process4"/>
    <dgm:cxn modelId="{68AD16DE-7E7A-474F-8E98-3A843E890D44}" type="presParOf" srcId="{B2969E78-07E1-4E11-84D7-1D97DF47B98F}" destId="{DF89F8E2-6D3E-4F68-833C-61EC751FA993}" srcOrd="0" destOrd="0" presId="urn:microsoft.com/office/officeart/2005/8/layout/process4"/>
    <dgm:cxn modelId="{1552A32A-72C6-2040-B3A5-E4AC1B1D8A87}" type="presParOf" srcId="{DF89F8E2-6D3E-4F68-833C-61EC751FA993}" destId="{C9A23F09-E2ED-4623-A9C9-EB5FD6C93526}" srcOrd="0" destOrd="0" presId="urn:microsoft.com/office/officeart/2005/8/layout/process4"/>
    <dgm:cxn modelId="{FE64CB62-ABA4-6C48-9B5F-05447E38A14B}" type="presParOf" srcId="{B2969E78-07E1-4E11-84D7-1D97DF47B98F}" destId="{C2A4528D-C5FA-41D9-9004-C47276521A58}" srcOrd="1" destOrd="0" presId="urn:microsoft.com/office/officeart/2005/8/layout/process4"/>
    <dgm:cxn modelId="{D6FEFCB2-9D4A-7D42-B096-19FA82B08167}" type="presParOf" srcId="{B2969E78-07E1-4E11-84D7-1D97DF47B98F}" destId="{CAE8E3FF-E9E0-4470-A6CC-33EECFF4E22B}" srcOrd="2" destOrd="0" presId="urn:microsoft.com/office/officeart/2005/8/layout/process4"/>
    <dgm:cxn modelId="{E9153F36-9DFB-2E45-A7FC-1643314B5465}" type="presParOf" srcId="{CAE8E3FF-E9E0-4470-A6CC-33EECFF4E22B}" destId="{E76D3E5F-3831-46F8-B731-98B19B7A8E02}" srcOrd="0" destOrd="0" presId="urn:microsoft.com/office/officeart/2005/8/layout/process4"/>
    <dgm:cxn modelId="{7AA2BC62-3FB2-1F4D-904A-4888B95D25CB}" type="presParOf" srcId="{B2969E78-07E1-4E11-84D7-1D97DF47B98F}" destId="{7381D7AA-5FE1-42F0-B190-303B2C2EA7C2}" srcOrd="3" destOrd="0" presId="urn:microsoft.com/office/officeart/2005/8/layout/process4"/>
    <dgm:cxn modelId="{699231F6-0FD3-AE4A-9401-F02DB933DC1C}" type="presParOf" srcId="{B2969E78-07E1-4E11-84D7-1D97DF47B98F}" destId="{36C796FC-D264-4CDD-BD3F-356EF0324D9A}" srcOrd="4" destOrd="0" presId="urn:microsoft.com/office/officeart/2005/8/layout/process4"/>
    <dgm:cxn modelId="{1E0406DC-A839-DE49-8240-3072D91AE390}" type="presParOf" srcId="{36C796FC-D264-4CDD-BD3F-356EF0324D9A}" destId="{9BA3ED3F-B6F6-43E7-956D-8E0CEA1613EA}" srcOrd="0" destOrd="0" presId="urn:microsoft.com/office/officeart/2005/8/layout/process4"/>
    <dgm:cxn modelId="{4C2B5411-FD95-3A47-8B5A-A02E99674A15}" type="presParOf" srcId="{B2969E78-07E1-4E11-84D7-1D97DF47B98F}" destId="{8046FF11-9B8A-42A4-BACC-7D05FD750A36}" srcOrd="5" destOrd="0" presId="urn:microsoft.com/office/officeart/2005/8/layout/process4"/>
    <dgm:cxn modelId="{38AACA34-606D-9644-9943-A3DB77D979F6}" type="presParOf" srcId="{B2969E78-07E1-4E11-84D7-1D97DF47B98F}" destId="{8114A98B-4C1D-4CCA-86D6-9675FB6DB42B}" srcOrd="6" destOrd="0" presId="urn:microsoft.com/office/officeart/2005/8/layout/process4"/>
    <dgm:cxn modelId="{6490DEFE-9CC9-8643-AD59-6963FF044F6D}" type="presParOf" srcId="{8114A98B-4C1D-4CCA-86D6-9675FB6DB42B}" destId="{43D9148D-B9EA-44FC-B03D-E8BA71F9E4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FFB2B4-A1CF-404F-8CCC-9B3830F6E54B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EC08EE6-4966-49BF-AB28-CB4FAC824376}">
      <dgm:prSet/>
      <dgm:spPr/>
      <dgm:t>
        <a:bodyPr/>
        <a:lstStyle/>
        <a:p>
          <a:pPr rtl="0"/>
          <a:r>
            <a:rPr lang="fr-FR" b="1" dirty="0" smtClean="0"/>
            <a:t>Chimio Curative: </a:t>
          </a:r>
          <a:r>
            <a:rPr lang="fr-FR" dirty="0" smtClean="0"/>
            <a:t>Destruction des cellules cancéreuses </a:t>
          </a:r>
          <a:endParaRPr lang="fr-FR" dirty="0"/>
        </a:p>
      </dgm:t>
    </dgm:pt>
    <dgm:pt modelId="{E2697AC4-EB82-4AFF-8DCE-3129B8FCF208}" type="parTrans" cxnId="{B8CF94D2-2871-45A5-9714-CE5A824F424C}">
      <dgm:prSet/>
      <dgm:spPr/>
      <dgm:t>
        <a:bodyPr/>
        <a:lstStyle/>
        <a:p>
          <a:endParaRPr lang="fr-FR"/>
        </a:p>
      </dgm:t>
    </dgm:pt>
    <dgm:pt modelId="{EBE896C8-CF86-4573-A9B3-B2A1401F797E}" type="sibTrans" cxnId="{B8CF94D2-2871-45A5-9714-CE5A824F424C}">
      <dgm:prSet/>
      <dgm:spPr/>
      <dgm:t>
        <a:bodyPr/>
        <a:lstStyle/>
        <a:p>
          <a:endParaRPr lang="fr-FR"/>
        </a:p>
      </dgm:t>
    </dgm:pt>
    <dgm:pt modelId="{2EEB9A6F-C284-47E1-8C18-C0648B0BBD83}">
      <dgm:prSet/>
      <dgm:spPr/>
      <dgm:t>
        <a:bodyPr/>
        <a:lstStyle/>
        <a:p>
          <a:pPr rtl="0"/>
          <a:r>
            <a:rPr lang="fr-FR" b="1" dirty="0" smtClean="0"/>
            <a:t>Chimio  </a:t>
          </a:r>
          <a:r>
            <a:rPr lang="fr-FR" b="1" dirty="0" err="1" smtClean="0"/>
            <a:t>Néoadjuvante</a:t>
          </a:r>
          <a:r>
            <a:rPr lang="fr-FR" b="1" dirty="0" smtClean="0"/>
            <a:t> : </a:t>
          </a:r>
          <a:r>
            <a:rPr lang="fr-FR" dirty="0" smtClean="0"/>
            <a:t>réduire le volume tumoral avant traitement locorégional </a:t>
          </a:r>
          <a:endParaRPr lang="fr-FR" dirty="0"/>
        </a:p>
      </dgm:t>
    </dgm:pt>
    <dgm:pt modelId="{551ED7DD-A633-4E7B-A27C-7F751FE5D37A}" type="parTrans" cxnId="{0E8270C8-F5E1-4AD7-A6C9-A295D292566A}">
      <dgm:prSet/>
      <dgm:spPr/>
      <dgm:t>
        <a:bodyPr/>
        <a:lstStyle/>
        <a:p>
          <a:endParaRPr lang="fr-FR"/>
        </a:p>
      </dgm:t>
    </dgm:pt>
    <dgm:pt modelId="{1DD8E24C-D932-455D-B9A0-912B6521BF50}" type="sibTrans" cxnId="{0E8270C8-F5E1-4AD7-A6C9-A295D292566A}">
      <dgm:prSet/>
      <dgm:spPr/>
      <dgm:t>
        <a:bodyPr/>
        <a:lstStyle/>
        <a:p>
          <a:endParaRPr lang="fr-FR"/>
        </a:p>
      </dgm:t>
    </dgm:pt>
    <dgm:pt modelId="{25AF585F-A7F5-4D65-A6CC-FDB17B652FFE}">
      <dgm:prSet/>
      <dgm:spPr/>
      <dgm:t>
        <a:bodyPr/>
        <a:lstStyle/>
        <a:p>
          <a:pPr rtl="0"/>
          <a:r>
            <a:rPr lang="fr-FR" b="1" dirty="0" smtClean="0"/>
            <a:t>Chimio Adjuvante : </a:t>
          </a:r>
          <a:r>
            <a:rPr lang="fr-FR" dirty="0" smtClean="0"/>
            <a:t>a pour but la destruction des reliquats microscopiques </a:t>
          </a:r>
          <a:endParaRPr lang="fr-FR" dirty="0"/>
        </a:p>
      </dgm:t>
    </dgm:pt>
    <dgm:pt modelId="{B1D4B8BE-6286-47AD-B005-E2D41392303A}" type="parTrans" cxnId="{BCAF6AF1-7A4B-4EB1-A996-E97BE72818F8}">
      <dgm:prSet/>
      <dgm:spPr/>
      <dgm:t>
        <a:bodyPr/>
        <a:lstStyle/>
        <a:p>
          <a:endParaRPr lang="fr-FR"/>
        </a:p>
      </dgm:t>
    </dgm:pt>
    <dgm:pt modelId="{3554DDF3-637A-42F1-A2EF-0DF3775687AE}" type="sibTrans" cxnId="{BCAF6AF1-7A4B-4EB1-A996-E97BE72818F8}">
      <dgm:prSet/>
      <dgm:spPr/>
      <dgm:t>
        <a:bodyPr/>
        <a:lstStyle/>
        <a:p>
          <a:endParaRPr lang="fr-FR"/>
        </a:p>
      </dgm:t>
    </dgm:pt>
    <dgm:pt modelId="{A4241AF5-F53B-4F6F-81AC-196900935B73}">
      <dgm:prSet/>
      <dgm:spPr/>
      <dgm:t>
        <a:bodyPr/>
        <a:lstStyle/>
        <a:p>
          <a:pPr rtl="0"/>
          <a:r>
            <a:rPr lang="fr-FR" b="1" dirty="0" smtClean="0"/>
            <a:t>Chimio  Palliative : </a:t>
          </a:r>
          <a:r>
            <a:rPr lang="fr-FR" dirty="0" smtClean="0"/>
            <a:t>améliore la qualité de vie, sans rémission.</a:t>
          </a:r>
          <a:endParaRPr lang="fr-FR" dirty="0"/>
        </a:p>
      </dgm:t>
    </dgm:pt>
    <dgm:pt modelId="{35B29EB4-557B-44BC-A0CC-7C17971B8F5A}" type="parTrans" cxnId="{6C67EFBB-7E80-47F6-81B0-02E5B81F9889}">
      <dgm:prSet/>
      <dgm:spPr/>
      <dgm:t>
        <a:bodyPr/>
        <a:lstStyle/>
        <a:p>
          <a:endParaRPr lang="fr-FR"/>
        </a:p>
      </dgm:t>
    </dgm:pt>
    <dgm:pt modelId="{0FFEBE44-9115-4840-B49B-3C9BFE223DA8}" type="sibTrans" cxnId="{6C67EFBB-7E80-47F6-81B0-02E5B81F9889}">
      <dgm:prSet/>
      <dgm:spPr/>
      <dgm:t>
        <a:bodyPr/>
        <a:lstStyle/>
        <a:p>
          <a:endParaRPr lang="fr-FR"/>
        </a:p>
      </dgm:t>
    </dgm:pt>
    <dgm:pt modelId="{EDE124AC-25B8-44B9-9A94-8B23CC6400F2}">
      <dgm:prSet/>
      <dgm:spPr/>
      <dgm:t>
        <a:bodyPr/>
        <a:lstStyle/>
        <a:p>
          <a:pPr rtl="0"/>
          <a:r>
            <a:rPr lang="fr-FR" b="1" dirty="0" smtClean="0"/>
            <a:t>Chimio Radio-sensibilisante : </a:t>
          </a:r>
          <a:r>
            <a:rPr lang="fr-FR" dirty="0" smtClean="0"/>
            <a:t>augmentant l'efficacité de la radiothérapie </a:t>
          </a:r>
          <a:endParaRPr lang="fr-FR" dirty="0"/>
        </a:p>
      </dgm:t>
    </dgm:pt>
    <dgm:pt modelId="{9E1AB152-66D4-465B-8B82-DD39DAB1AB42}" type="parTrans" cxnId="{2D077192-7308-47C0-ACCA-42DEB4DA885E}">
      <dgm:prSet/>
      <dgm:spPr/>
      <dgm:t>
        <a:bodyPr/>
        <a:lstStyle/>
        <a:p>
          <a:endParaRPr lang="fr-FR"/>
        </a:p>
      </dgm:t>
    </dgm:pt>
    <dgm:pt modelId="{F0F90C10-4F7C-45A4-AC74-D6FF75B80182}" type="sibTrans" cxnId="{2D077192-7308-47C0-ACCA-42DEB4DA885E}">
      <dgm:prSet/>
      <dgm:spPr/>
      <dgm:t>
        <a:bodyPr/>
        <a:lstStyle/>
        <a:p>
          <a:endParaRPr lang="fr-FR"/>
        </a:p>
      </dgm:t>
    </dgm:pt>
    <dgm:pt modelId="{FD87EE62-5D0A-4F11-ACB4-B41F0754D920}" type="pres">
      <dgm:prSet presAssocID="{20FFB2B4-A1CF-404F-8CCC-9B3830F6E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EAC57D-ADB7-4E8D-A94D-A907B8A5AF28}" type="pres">
      <dgm:prSet presAssocID="{2EC08EE6-4966-49BF-AB28-CB4FAC8243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025A3-B882-460C-8949-09599547419B}" type="pres">
      <dgm:prSet presAssocID="{EBE896C8-CF86-4573-A9B3-B2A1401F797E}" presName="spacer" presStyleCnt="0"/>
      <dgm:spPr/>
      <dgm:t>
        <a:bodyPr/>
        <a:lstStyle/>
        <a:p>
          <a:endParaRPr lang="fr-FR"/>
        </a:p>
      </dgm:t>
    </dgm:pt>
    <dgm:pt modelId="{17914211-CC94-45AB-AB8D-FE9123A353C0}" type="pres">
      <dgm:prSet presAssocID="{2EEB9A6F-C284-47E1-8C18-C0648B0BBD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E6F40A-B9DA-4D0F-A421-EC534F089708}" type="pres">
      <dgm:prSet presAssocID="{1DD8E24C-D932-455D-B9A0-912B6521BF50}" presName="spacer" presStyleCnt="0"/>
      <dgm:spPr/>
      <dgm:t>
        <a:bodyPr/>
        <a:lstStyle/>
        <a:p>
          <a:endParaRPr lang="fr-FR"/>
        </a:p>
      </dgm:t>
    </dgm:pt>
    <dgm:pt modelId="{4D2A405E-5326-4C05-8209-45A76F6BB1F2}" type="pres">
      <dgm:prSet presAssocID="{25AF585F-A7F5-4D65-A6CC-FDB17B652F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8578C-610D-4147-8CA8-0611002DBA5F}" type="pres">
      <dgm:prSet presAssocID="{3554DDF3-637A-42F1-A2EF-0DF3775687AE}" presName="spacer" presStyleCnt="0"/>
      <dgm:spPr/>
      <dgm:t>
        <a:bodyPr/>
        <a:lstStyle/>
        <a:p>
          <a:endParaRPr lang="fr-FR"/>
        </a:p>
      </dgm:t>
    </dgm:pt>
    <dgm:pt modelId="{A1A6D825-46D5-467A-9F97-619D38CFFC17}" type="pres">
      <dgm:prSet presAssocID="{A4241AF5-F53B-4F6F-81AC-196900935B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4510A6-2F6E-4D46-BCDA-A77A1E11AAED}" type="pres">
      <dgm:prSet presAssocID="{0FFEBE44-9115-4840-B49B-3C9BFE223DA8}" presName="spacer" presStyleCnt="0"/>
      <dgm:spPr/>
      <dgm:t>
        <a:bodyPr/>
        <a:lstStyle/>
        <a:p>
          <a:endParaRPr lang="fr-FR"/>
        </a:p>
      </dgm:t>
    </dgm:pt>
    <dgm:pt modelId="{68F69E63-C6FC-465A-AB19-99FEB1460EA7}" type="pres">
      <dgm:prSet presAssocID="{EDE124AC-25B8-44B9-9A94-8B23CC6400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757DD3-169D-AE4E-ADD3-F2F39D97FD0C}" type="presOf" srcId="{2EEB9A6F-C284-47E1-8C18-C0648B0BBD83}" destId="{17914211-CC94-45AB-AB8D-FE9123A353C0}" srcOrd="0" destOrd="0" presId="urn:microsoft.com/office/officeart/2005/8/layout/vList2"/>
    <dgm:cxn modelId="{D9FC1D14-C579-FF46-83B2-50D73AABAA3C}" type="presOf" srcId="{EDE124AC-25B8-44B9-9A94-8B23CC6400F2}" destId="{68F69E63-C6FC-465A-AB19-99FEB1460EA7}" srcOrd="0" destOrd="0" presId="urn:microsoft.com/office/officeart/2005/8/layout/vList2"/>
    <dgm:cxn modelId="{C55F1084-A7AA-7145-82B4-43397A8BD1DC}" type="presOf" srcId="{20FFB2B4-A1CF-404F-8CCC-9B3830F6E54B}" destId="{FD87EE62-5D0A-4F11-ACB4-B41F0754D920}" srcOrd="0" destOrd="0" presId="urn:microsoft.com/office/officeart/2005/8/layout/vList2"/>
    <dgm:cxn modelId="{5BBFA9C8-F1A1-A649-9594-1739622D20A7}" type="presOf" srcId="{2EC08EE6-4966-49BF-AB28-CB4FAC824376}" destId="{29EAC57D-ADB7-4E8D-A94D-A907B8A5AF28}" srcOrd="0" destOrd="0" presId="urn:microsoft.com/office/officeart/2005/8/layout/vList2"/>
    <dgm:cxn modelId="{D18E9FF6-3F1C-2944-A3AB-E3F9866B23BA}" type="presOf" srcId="{A4241AF5-F53B-4F6F-81AC-196900935B73}" destId="{A1A6D825-46D5-467A-9F97-619D38CFFC17}" srcOrd="0" destOrd="0" presId="urn:microsoft.com/office/officeart/2005/8/layout/vList2"/>
    <dgm:cxn modelId="{6C67EFBB-7E80-47F6-81B0-02E5B81F9889}" srcId="{20FFB2B4-A1CF-404F-8CCC-9B3830F6E54B}" destId="{A4241AF5-F53B-4F6F-81AC-196900935B73}" srcOrd="3" destOrd="0" parTransId="{35B29EB4-557B-44BC-A0CC-7C17971B8F5A}" sibTransId="{0FFEBE44-9115-4840-B49B-3C9BFE223DA8}"/>
    <dgm:cxn modelId="{B8CF94D2-2871-45A5-9714-CE5A824F424C}" srcId="{20FFB2B4-A1CF-404F-8CCC-9B3830F6E54B}" destId="{2EC08EE6-4966-49BF-AB28-CB4FAC824376}" srcOrd="0" destOrd="0" parTransId="{E2697AC4-EB82-4AFF-8DCE-3129B8FCF208}" sibTransId="{EBE896C8-CF86-4573-A9B3-B2A1401F797E}"/>
    <dgm:cxn modelId="{BCAF6AF1-7A4B-4EB1-A996-E97BE72818F8}" srcId="{20FFB2B4-A1CF-404F-8CCC-9B3830F6E54B}" destId="{25AF585F-A7F5-4D65-A6CC-FDB17B652FFE}" srcOrd="2" destOrd="0" parTransId="{B1D4B8BE-6286-47AD-B005-E2D41392303A}" sibTransId="{3554DDF3-637A-42F1-A2EF-0DF3775687AE}"/>
    <dgm:cxn modelId="{0E8270C8-F5E1-4AD7-A6C9-A295D292566A}" srcId="{20FFB2B4-A1CF-404F-8CCC-9B3830F6E54B}" destId="{2EEB9A6F-C284-47E1-8C18-C0648B0BBD83}" srcOrd="1" destOrd="0" parTransId="{551ED7DD-A633-4E7B-A27C-7F751FE5D37A}" sibTransId="{1DD8E24C-D932-455D-B9A0-912B6521BF50}"/>
    <dgm:cxn modelId="{2D077192-7308-47C0-ACCA-42DEB4DA885E}" srcId="{20FFB2B4-A1CF-404F-8CCC-9B3830F6E54B}" destId="{EDE124AC-25B8-44B9-9A94-8B23CC6400F2}" srcOrd="4" destOrd="0" parTransId="{9E1AB152-66D4-465B-8B82-DD39DAB1AB42}" sibTransId="{F0F90C10-4F7C-45A4-AC74-D6FF75B80182}"/>
    <dgm:cxn modelId="{0BB641C0-C334-E541-AE10-DAC5D3CA5C78}" type="presOf" srcId="{25AF585F-A7F5-4D65-A6CC-FDB17B652FFE}" destId="{4D2A405E-5326-4C05-8209-45A76F6BB1F2}" srcOrd="0" destOrd="0" presId="urn:microsoft.com/office/officeart/2005/8/layout/vList2"/>
    <dgm:cxn modelId="{F1E676FF-07C0-F342-BFA4-3B1A8628FCE7}" type="presParOf" srcId="{FD87EE62-5D0A-4F11-ACB4-B41F0754D920}" destId="{29EAC57D-ADB7-4E8D-A94D-A907B8A5AF28}" srcOrd="0" destOrd="0" presId="urn:microsoft.com/office/officeart/2005/8/layout/vList2"/>
    <dgm:cxn modelId="{EEE08A34-F5EA-9446-992B-7F94F3617110}" type="presParOf" srcId="{FD87EE62-5D0A-4F11-ACB4-B41F0754D920}" destId="{093025A3-B882-460C-8949-09599547419B}" srcOrd="1" destOrd="0" presId="urn:microsoft.com/office/officeart/2005/8/layout/vList2"/>
    <dgm:cxn modelId="{AD0E167D-6619-9344-AF56-F8690E2863A0}" type="presParOf" srcId="{FD87EE62-5D0A-4F11-ACB4-B41F0754D920}" destId="{17914211-CC94-45AB-AB8D-FE9123A353C0}" srcOrd="2" destOrd="0" presId="urn:microsoft.com/office/officeart/2005/8/layout/vList2"/>
    <dgm:cxn modelId="{B17CF65E-6613-D74F-8B2F-6611CF5851F9}" type="presParOf" srcId="{FD87EE62-5D0A-4F11-ACB4-B41F0754D920}" destId="{69E6F40A-B9DA-4D0F-A421-EC534F089708}" srcOrd="3" destOrd="0" presId="urn:microsoft.com/office/officeart/2005/8/layout/vList2"/>
    <dgm:cxn modelId="{71AC634F-FE70-FF44-8989-D849CA0814A8}" type="presParOf" srcId="{FD87EE62-5D0A-4F11-ACB4-B41F0754D920}" destId="{4D2A405E-5326-4C05-8209-45A76F6BB1F2}" srcOrd="4" destOrd="0" presId="urn:microsoft.com/office/officeart/2005/8/layout/vList2"/>
    <dgm:cxn modelId="{A7C46A29-6961-794F-9577-24F259102966}" type="presParOf" srcId="{FD87EE62-5D0A-4F11-ACB4-B41F0754D920}" destId="{FE28578C-610D-4147-8CA8-0611002DBA5F}" srcOrd="5" destOrd="0" presId="urn:microsoft.com/office/officeart/2005/8/layout/vList2"/>
    <dgm:cxn modelId="{C8D7D987-60D8-0347-B632-26045991E3A9}" type="presParOf" srcId="{FD87EE62-5D0A-4F11-ACB4-B41F0754D920}" destId="{A1A6D825-46D5-467A-9F97-619D38CFFC17}" srcOrd="6" destOrd="0" presId="urn:microsoft.com/office/officeart/2005/8/layout/vList2"/>
    <dgm:cxn modelId="{9B4D02C8-ED9C-1042-9EE6-D49BB891D92F}" type="presParOf" srcId="{FD87EE62-5D0A-4F11-ACB4-B41F0754D920}" destId="{A44510A6-2F6E-4D46-BCDA-A77A1E11AAED}" srcOrd="7" destOrd="0" presId="urn:microsoft.com/office/officeart/2005/8/layout/vList2"/>
    <dgm:cxn modelId="{1BE1A3A6-BE37-634F-8C53-EE1758891745}" type="presParOf" srcId="{FD87EE62-5D0A-4F11-ACB4-B41F0754D920}" destId="{68F69E63-C6FC-465A-AB19-99FEB1460E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FD236-D58E-49E0-AFD0-B1F00B304C44}">
      <dsp:nvSpPr>
        <dsp:cNvPr id="0" name=""/>
        <dsp:cNvSpPr/>
      </dsp:nvSpPr>
      <dsp:spPr>
        <a:xfrm>
          <a:off x="0" y="7042"/>
          <a:ext cx="3810000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Anticancéreux </a:t>
          </a:r>
          <a:endParaRPr lang="fr-FR" sz="4100" kern="1200" dirty="0"/>
        </a:p>
      </dsp:txBody>
      <dsp:txXfrm>
        <a:off x="48005" y="55047"/>
        <a:ext cx="3713990" cy="887374"/>
      </dsp:txXfrm>
    </dsp:sp>
    <dsp:sp modelId="{76BA008B-AF3B-410B-AE42-4A63FA363C39}">
      <dsp:nvSpPr>
        <dsp:cNvPr id="0" name=""/>
        <dsp:cNvSpPr/>
      </dsp:nvSpPr>
      <dsp:spPr>
        <a:xfrm>
          <a:off x="0" y="1108507"/>
          <a:ext cx="3810000" cy="983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>
              <a:solidFill>
                <a:srgbClr val="FF0000"/>
              </a:solidFill>
            </a:rPr>
            <a:t>Chirurgie</a:t>
          </a:r>
          <a:endParaRPr lang="fr-FR" sz="4100" kern="1200" dirty="0">
            <a:solidFill>
              <a:srgbClr val="FF0000"/>
            </a:solidFill>
          </a:endParaRPr>
        </a:p>
      </dsp:txBody>
      <dsp:txXfrm>
        <a:off x="48005" y="1156512"/>
        <a:ext cx="3713990" cy="887374"/>
      </dsp:txXfrm>
    </dsp:sp>
    <dsp:sp modelId="{4C3778FD-46E7-428B-BEA8-0550B9B5287F}">
      <dsp:nvSpPr>
        <dsp:cNvPr id="0" name=""/>
        <dsp:cNvSpPr/>
      </dsp:nvSpPr>
      <dsp:spPr>
        <a:xfrm>
          <a:off x="0" y="2209972"/>
          <a:ext cx="3810000" cy="983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 smtClean="0"/>
            <a:t>Radiothérapie </a:t>
          </a:r>
          <a:endParaRPr lang="fr-FR" sz="4100" kern="1200" dirty="0"/>
        </a:p>
      </dsp:txBody>
      <dsp:txXfrm>
        <a:off x="48005" y="2257977"/>
        <a:ext cx="37139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0DCC5-2FFF-45C8-BD0E-8483C219356E}">
      <dsp:nvSpPr>
        <dsp:cNvPr id="0" name=""/>
        <dsp:cNvSpPr/>
      </dsp:nvSpPr>
      <dsp:spPr>
        <a:xfrm>
          <a:off x="0" y="1780"/>
          <a:ext cx="4572000" cy="840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BAE434"/>
              </a:solidFill>
            </a:rPr>
            <a:t>Agents cytotoxiques= chimiothérapie</a:t>
          </a:r>
          <a:endParaRPr lang="fr-FR" sz="2800" b="1" kern="1200" dirty="0">
            <a:solidFill>
              <a:srgbClr val="BAE434"/>
            </a:solidFill>
          </a:endParaRPr>
        </a:p>
      </dsp:txBody>
      <dsp:txXfrm>
        <a:off x="41052" y="42832"/>
        <a:ext cx="4489896" cy="758856"/>
      </dsp:txXfrm>
    </dsp:sp>
    <dsp:sp modelId="{85B69DAA-F39A-435A-A2FB-1DB95071EAD0}">
      <dsp:nvSpPr>
        <dsp:cNvPr id="0" name=""/>
        <dsp:cNvSpPr/>
      </dsp:nvSpPr>
      <dsp:spPr>
        <a:xfrm>
          <a:off x="0" y="853752"/>
          <a:ext cx="4572000" cy="840960"/>
        </a:xfrm>
        <a:prstGeom prst="roundRect">
          <a:avLst/>
        </a:prstGeom>
        <a:gradFill rotWithShape="0">
          <a:gsLst>
            <a:gs pos="0">
              <a:schemeClr val="accent4">
                <a:hueOff val="3921953"/>
                <a:satOff val="33333"/>
                <a:lumOff val="30654"/>
                <a:alphaOff val="0"/>
                <a:shade val="51000"/>
                <a:satMod val="130000"/>
              </a:schemeClr>
            </a:gs>
            <a:gs pos="80000">
              <a:schemeClr val="accent4">
                <a:hueOff val="3921953"/>
                <a:satOff val="33333"/>
                <a:lumOff val="30654"/>
                <a:alphaOff val="0"/>
                <a:shade val="93000"/>
                <a:satMod val="130000"/>
              </a:schemeClr>
            </a:gs>
            <a:gs pos="100000">
              <a:schemeClr val="accent4">
                <a:hueOff val="3921953"/>
                <a:satOff val="33333"/>
                <a:lumOff val="30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Hormonothérapie</a:t>
          </a:r>
          <a:endParaRPr lang="fr-FR" sz="2800" b="1" kern="1200" dirty="0"/>
        </a:p>
      </dsp:txBody>
      <dsp:txXfrm>
        <a:off x="41052" y="894804"/>
        <a:ext cx="4489896" cy="758856"/>
      </dsp:txXfrm>
    </dsp:sp>
    <dsp:sp modelId="{4C4FA128-9889-47DC-A14D-D963D5120664}">
      <dsp:nvSpPr>
        <dsp:cNvPr id="0" name=""/>
        <dsp:cNvSpPr/>
      </dsp:nvSpPr>
      <dsp:spPr>
        <a:xfrm>
          <a:off x="0" y="1705723"/>
          <a:ext cx="4572000" cy="840960"/>
        </a:xfrm>
        <a:prstGeom prst="roundRect">
          <a:avLst/>
        </a:prstGeom>
        <a:gradFill rotWithShape="0">
          <a:gsLst>
            <a:gs pos="0">
              <a:schemeClr val="accent4">
                <a:hueOff val="7843905"/>
                <a:satOff val="66667"/>
                <a:lumOff val="61307"/>
                <a:alphaOff val="0"/>
                <a:shade val="51000"/>
                <a:satMod val="130000"/>
              </a:schemeClr>
            </a:gs>
            <a:gs pos="80000">
              <a:schemeClr val="accent4">
                <a:hueOff val="7843905"/>
                <a:satOff val="66667"/>
                <a:lumOff val="61307"/>
                <a:alphaOff val="0"/>
                <a:shade val="93000"/>
                <a:satMod val="130000"/>
              </a:schemeClr>
            </a:gs>
            <a:gs pos="100000">
              <a:schemeClr val="accent4">
                <a:hueOff val="7843905"/>
                <a:satOff val="66667"/>
                <a:lumOff val="613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Immunothérapie</a:t>
          </a:r>
          <a:endParaRPr lang="fr-FR" sz="2800" b="1" kern="1200" dirty="0"/>
        </a:p>
      </dsp:txBody>
      <dsp:txXfrm>
        <a:off x="41052" y="1746775"/>
        <a:ext cx="4489896" cy="758856"/>
      </dsp:txXfrm>
    </dsp:sp>
    <dsp:sp modelId="{2840B07E-DA71-4CCF-A49B-605E6F0A3068}">
      <dsp:nvSpPr>
        <dsp:cNvPr id="0" name=""/>
        <dsp:cNvSpPr/>
      </dsp:nvSpPr>
      <dsp:spPr>
        <a:xfrm>
          <a:off x="0" y="2557694"/>
          <a:ext cx="4572000" cy="840960"/>
        </a:xfrm>
        <a:prstGeom prst="roundRect">
          <a:avLst/>
        </a:prstGeom>
        <a:gradFill rotWithShape="0">
          <a:gsLst>
            <a:gs pos="0">
              <a:schemeClr val="accent4">
                <a:hueOff val="11765857"/>
                <a:satOff val="100000"/>
                <a:lumOff val="91961"/>
                <a:alphaOff val="0"/>
                <a:shade val="51000"/>
                <a:satMod val="130000"/>
              </a:schemeClr>
            </a:gs>
            <a:gs pos="80000">
              <a:schemeClr val="accent4">
                <a:hueOff val="11765857"/>
                <a:satOff val="100000"/>
                <a:lumOff val="91961"/>
                <a:alphaOff val="0"/>
                <a:shade val="93000"/>
                <a:satMod val="130000"/>
              </a:schemeClr>
            </a:gs>
            <a:gs pos="100000">
              <a:schemeClr val="accent4">
                <a:hueOff val="11765857"/>
                <a:satOff val="100000"/>
                <a:lumOff val="9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E61853"/>
              </a:solidFill>
            </a:rPr>
            <a:t>Thérapie ciblée</a:t>
          </a:r>
          <a:endParaRPr lang="fr-FR" sz="2800" b="1" kern="1200" dirty="0">
            <a:solidFill>
              <a:srgbClr val="E61853"/>
            </a:solidFill>
          </a:endParaRPr>
        </a:p>
      </dsp:txBody>
      <dsp:txXfrm>
        <a:off x="41052" y="2598746"/>
        <a:ext cx="4489896" cy="758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4F024-B1F6-48BE-B647-D04608E438C9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rgbClr val="E61853"/>
              </a:solidFill>
            </a:rPr>
            <a:t>Agissent sur la réplication de l’ADN et  le processus de division cellulaire</a:t>
          </a:r>
          <a:endParaRPr lang="fr-FR" sz="3600" kern="1200" dirty="0">
            <a:solidFill>
              <a:srgbClr val="E61853"/>
            </a:solidFill>
          </a:endParaRPr>
        </a:p>
      </dsp:txBody>
      <dsp:txXfrm>
        <a:off x="69908" y="81089"/>
        <a:ext cx="8089784" cy="1292264"/>
      </dsp:txXfrm>
    </dsp:sp>
    <dsp:sp modelId="{8CCC59B2-D327-419F-BDEA-A621BA67BD48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rgbClr val="E61853"/>
              </a:solidFill>
            </a:rPr>
            <a:t>Manque de spécificité= Peuvent interagir avec toutes les cellules.</a:t>
          </a:r>
          <a:endParaRPr lang="fr-FR" sz="3600" kern="1200" dirty="0">
            <a:solidFill>
              <a:srgbClr val="E61853"/>
            </a:solidFill>
          </a:endParaRPr>
        </a:p>
      </dsp:txBody>
      <dsp:txXfrm>
        <a:off x="69908" y="1616849"/>
        <a:ext cx="8089784" cy="1292264"/>
      </dsp:txXfrm>
    </dsp:sp>
    <dsp:sp modelId="{FF41BB45-6446-4CAC-82B3-5165F8111FC0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rgbClr val="E61853"/>
              </a:solidFill>
            </a:rPr>
            <a:t>toxicité importante des cytotoxiques</a:t>
          </a:r>
          <a:endParaRPr lang="fr-FR" sz="3600" kern="1200" dirty="0">
            <a:solidFill>
              <a:srgbClr val="E61853"/>
            </a:solidFill>
          </a:endParaRPr>
        </a:p>
      </dsp:txBody>
      <dsp:txXfrm>
        <a:off x="69908" y="3152609"/>
        <a:ext cx="8089784" cy="1292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0596A-42AC-4888-9E7E-5604B9625A57}">
      <dsp:nvSpPr>
        <dsp:cNvPr id="0" name=""/>
        <dsp:cNvSpPr/>
      </dsp:nvSpPr>
      <dsp:spPr>
        <a:xfrm>
          <a:off x="310406" y="4335"/>
          <a:ext cx="7608787" cy="575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l’hétérogénéité de la population cellulaire cancéreuse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327263" y="21192"/>
        <a:ext cx="7575073" cy="541811"/>
      </dsp:txXfrm>
    </dsp:sp>
    <dsp:sp modelId="{75FE9474-854C-4B3E-9848-E914DA0A509B}">
      <dsp:nvSpPr>
        <dsp:cNvPr id="0" name=""/>
        <dsp:cNvSpPr/>
      </dsp:nvSpPr>
      <dsp:spPr>
        <a:xfrm rot="5400000">
          <a:off x="4006889" y="594248"/>
          <a:ext cx="215821" cy="258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4037104" y="615830"/>
        <a:ext cx="155392" cy="151075"/>
      </dsp:txXfrm>
    </dsp:sp>
    <dsp:sp modelId="{823BCC51-F777-47CF-A533-06EFBC8F9490}">
      <dsp:nvSpPr>
        <dsp:cNvPr id="0" name=""/>
        <dsp:cNvSpPr/>
      </dsp:nvSpPr>
      <dsp:spPr>
        <a:xfrm>
          <a:off x="516052" y="867622"/>
          <a:ext cx="7197494" cy="5755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toutes les cellules ne sont pas synchrones = cellules à différentes  phases</a:t>
          </a:r>
          <a:endParaRPr lang="fr-FR" sz="1800" kern="1200" dirty="0">
            <a:solidFill>
              <a:srgbClr val="000000"/>
            </a:solidFill>
          </a:endParaRPr>
        </a:p>
      </dsp:txBody>
      <dsp:txXfrm>
        <a:off x="532909" y="884479"/>
        <a:ext cx="7163780" cy="541811"/>
      </dsp:txXfrm>
    </dsp:sp>
    <dsp:sp modelId="{D297A793-C21F-4BC9-915E-20A34ADA2D49}">
      <dsp:nvSpPr>
        <dsp:cNvPr id="0" name=""/>
        <dsp:cNvSpPr/>
      </dsp:nvSpPr>
      <dsp:spPr>
        <a:xfrm rot="5400000">
          <a:off x="4006889" y="1457536"/>
          <a:ext cx="215821" cy="258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4037104" y="1479118"/>
        <a:ext cx="155392" cy="151075"/>
      </dsp:txXfrm>
    </dsp:sp>
    <dsp:sp modelId="{9E0AEFE5-FB16-46C4-B5BE-3B1C4F46086F}">
      <dsp:nvSpPr>
        <dsp:cNvPr id="0" name=""/>
        <dsp:cNvSpPr/>
      </dsp:nvSpPr>
      <dsp:spPr>
        <a:xfrm>
          <a:off x="618876" y="1730910"/>
          <a:ext cx="6991847" cy="575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médicament n’a  pas la même action sur l’ensemble de la population.</a:t>
          </a:r>
          <a:endParaRPr lang="fr-FR" sz="1800" kern="1200" dirty="0"/>
        </a:p>
      </dsp:txBody>
      <dsp:txXfrm>
        <a:off x="635733" y="1747767"/>
        <a:ext cx="6958133" cy="541811"/>
      </dsp:txXfrm>
    </dsp:sp>
    <dsp:sp modelId="{FF79C475-3462-4841-ACDD-5BFFE9948961}">
      <dsp:nvSpPr>
        <dsp:cNvPr id="0" name=""/>
        <dsp:cNvSpPr/>
      </dsp:nvSpPr>
      <dsp:spPr>
        <a:xfrm rot="5400000">
          <a:off x="4006889" y="2320823"/>
          <a:ext cx="215821" cy="2589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-5400000">
        <a:off x="4037104" y="2342405"/>
        <a:ext cx="155392" cy="151075"/>
      </dsp:txXfrm>
    </dsp:sp>
    <dsp:sp modelId="{CEBB31DC-8819-4E89-81FB-21E8E3B5D3AD}">
      <dsp:nvSpPr>
        <dsp:cNvPr id="0" name=""/>
        <dsp:cNvSpPr/>
      </dsp:nvSpPr>
      <dsp:spPr>
        <a:xfrm>
          <a:off x="1688282" y="2594198"/>
          <a:ext cx="4853035" cy="575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0000"/>
              </a:solidFill>
            </a:rPr>
            <a:t>synchroniser les cellules</a:t>
          </a:r>
          <a:endParaRPr lang="fr-FR" sz="1800" b="1" kern="1200" dirty="0">
            <a:solidFill>
              <a:srgbClr val="000000"/>
            </a:solidFill>
          </a:endParaRPr>
        </a:p>
      </dsp:txBody>
      <dsp:txXfrm>
        <a:off x="1705139" y="2611055"/>
        <a:ext cx="4819321" cy="541811"/>
      </dsp:txXfrm>
    </dsp:sp>
    <dsp:sp modelId="{5A4C2AE6-73A3-44E9-B63D-3904548D4901}">
      <dsp:nvSpPr>
        <dsp:cNvPr id="0" name=""/>
        <dsp:cNvSpPr/>
      </dsp:nvSpPr>
      <dsp:spPr>
        <a:xfrm rot="2992584" flipV="1">
          <a:off x="4823450" y="3292033"/>
          <a:ext cx="447423" cy="270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4837884" y="3315119"/>
        <a:ext cx="366232" cy="162382"/>
      </dsp:txXfrm>
    </dsp:sp>
    <dsp:sp modelId="{A99F2601-A821-4B94-9114-8DEDE6548AF1}">
      <dsp:nvSpPr>
        <dsp:cNvPr id="0" name=""/>
        <dsp:cNvSpPr/>
      </dsp:nvSpPr>
      <dsp:spPr>
        <a:xfrm>
          <a:off x="4828474" y="3684982"/>
          <a:ext cx="2302100" cy="5755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/>
            <a:t>polychimiothérapie</a:t>
          </a:r>
          <a:endParaRPr lang="fr-FR" sz="1800" b="1" kern="1200" dirty="0"/>
        </a:p>
      </dsp:txBody>
      <dsp:txXfrm>
        <a:off x="4845331" y="3701839"/>
        <a:ext cx="2268386" cy="541811"/>
      </dsp:txXfrm>
    </dsp:sp>
    <dsp:sp modelId="{C4755D5E-76C1-4460-A8DB-21A7B46CFA22}">
      <dsp:nvSpPr>
        <dsp:cNvPr id="0" name=""/>
        <dsp:cNvSpPr/>
      </dsp:nvSpPr>
      <dsp:spPr>
        <a:xfrm rot="7995367">
          <a:off x="2860797" y="3279642"/>
          <a:ext cx="599594" cy="334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2945455" y="3310035"/>
        <a:ext cx="499125" cy="200939"/>
      </dsp:txXfrm>
    </dsp:sp>
    <dsp:sp modelId="{235C0D5E-1D0C-492D-817D-8B53D50B9777}">
      <dsp:nvSpPr>
        <dsp:cNvPr id="0" name=""/>
        <dsp:cNvSpPr/>
      </dsp:nvSpPr>
      <dsp:spPr>
        <a:xfrm>
          <a:off x="1402810" y="3750206"/>
          <a:ext cx="2302100" cy="575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répéter les cures</a:t>
          </a:r>
          <a:endParaRPr lang="fr-FR" sz="1800" kern="1200" dirty="0"/>
        </a:p>
      </dsp:txBody>
      <dsp:txXfrm>
        <a:off x="1419667" y="3767063"/>
        <a:ext cx="2268386" cy="541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23F09-E2ED-4623-A9C9-EB5FD6C93526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les protocoles de chimiothérapie sont aussi complexes</a:t>
          </a:r>
          <a:endParaRPr lang="fr-FR" sz="1900" kern="1200" dirty="0"/>
        </a:p>
      </dsp:txBody>
      <dsp:txXfrm>
        <a:off x="0" y="3712270"/>
        <a:ext cx="8229600" cy="812154"/>
      </dsp:txXfrm>
    </dsp:sp>
    <dsp:sp modelId="{E76D3E5F-3831-46F8-B731-98B19B7A8E02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accent4">
            <a:hueOff val="3921953"/>
            <a:satOff val="33333"/>
            <a:lumOff val="30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/>
            <a:t>Polychimiothérapie</a:t>
          </a:r>
          <a:r>
            <a:rPr lang="fr-FR" sz="1900" b="1" kern="1200" dirty="0" smtClean="0"/>
            <a:t> = évite la sélection des mutants résistants.</a:t>
          </a:r>
          <a:endParaRPr lang="fr-FR" sz="1900" kern="1200" dirty="0"/>
        </a:p>
      </dsp:txBody>
      <dsp:txXfrm rot="10800000">
        <a:off x="0" y="2475359"/>
        <a:ext cx="8229600" cy="811623"/>
      </dsp:txXfrm>
    </dsp:sp>
    <dsp:sp modelId="{9BA3ED3F-B6F6-43E7-956D-8E0CEA1613EA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accent4">
            <a:hueOff val="7843905"/>
            <a:satOff val="66667"/>
            <a:lumOff val="6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échappement thérapeutique qui oblige à passer à un autre protocole appelé « ligne »</a:t>
          </a:r>
          <a:endParaRPr lang="fr-FR" sz="1900" kern="1200" dirty="0"/>
        </a:p>
      </dsp:txBody>
      <dsp:txXfrm rot="10800000">
        <a:off x="0" y="1238449"/>
        <a:ext cx="8229600" cy="811623"/>
      </dsp:txXfrm>
    </dsp:sp>
    <dsp:sp modelId="{43D9148D-B9EA-44FC-B03D-E8BA71F9E4BA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accent4">
            <a:hueOff val="11765857"/>
            <a:satOff val="100000"/>
            <a:lumOff val="9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/>
            <a:t>cellules cancéreuses= capables de développer des phénomènes de résistance</a:t>
          </a:r>
          <a:endParaRPr lang="fr-FR" sz="1900" kern="1200" dirty="0"/>
        </a:p>
      </dsp:txBody>
      <dsp:txXfrm rot="10800000">
        <a:off x="0" y="1538"/>
        <a:ext cx="8229600" cy="811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AC57D-ADB7-4E8D-A94D-A907B8A5AF28}">
      <dsp:nvSpPr>
        <dsp:cNvPr id="0" name=""/>
        <dsp:cNvSpPr/>
      </dsp:nvSpPr>
      <dsp:spPr>
        <a:xfrm>
          <a:off x="0" y="97923"/>
          <a:ext cx="8382000" cy="9136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Chimio Curative: </a:t>
          </a:r>
          <a:r>
            <a:rPr lang="fr-FR" sz="2300" kern="1200" dirty="0" smtClean="0"/>
            <a:t>Destruction des cellules cancéreuses </a:t>
          </a:r>
          <a:endParaRPr lang="fr-FR" sz="2300" kern="1200" dirty="0"/>
        </a:p>
      </dsp:txBody>
      <dsp:txXfrm>
        <a:off x="44602" y="142525"/>
        <a:ext cx="8292796" cy="824474"/>
      </dsp:txXfrm>
    </dsp:sp>
    <dsp:sp modelId="{17914211-CC94-45AB-AB8D-FE9123A353C0}">
      <dsp:nvSpPr>
        <dsp:cNvPr id="0" name=""/>
        <dsp:cNvSpPr/>
      </dsp:nvSpPr>
      <dsp:spPr>
        <a:xfrm>
          <a:off x="0" y="1077842"/>
          <a:ext cx="8382000" cy="9136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Chimio  </a:t>
          </a:r>
          <a:r>
            <a:rPr lang="fr-FR" sz="2300" b="1" kern="1200" dirty="0" err="1" smtClean="0"/>
            <a:t>Néoadjuvante</a:t>
          </a:r>
          <a:r>
            <a:rPr lang="fr-FR" sz="2300" b="1" kern="1200" dirty="0" smtClean="0"/>
            <a:t> : </a:t>
          </a:r>
          <a:r>
            <a:rPr lang="fr-FR" sz="2300" kern="1200" dirty="0" smtClean="0"/>
            <a:t>réduire le volume tumoral avant traitement locorégional </a:t>
          </a:r>
          <a:endParaRPr lang="fr-FR" sz="2300" kern="1200" dirty="0"/>
        </a:p>
      </dsp:txBody>
      <dsp:txXfrm>
        <a:off x="44602" y="1122444"/>
        <a:ext cx="8292796" cy="824474"/>
      </dsp:txXfrm>
    </dsp:sp>
    <dsp:sp modelId="{4D2A405E-5326-4C05-8209-45A76F6BB1F2}">
      <dsp:nvSpPr>
        <dsp:cNvPr id="0" name=""/>
        <dsp:cNvSpPr/>
      </dsp:nvSpPr>
      <dsp:spPr>
        <a:xfrm>
          <a:off x="0" y="2057760"/>
          <a:ext cx="8382000" cy="9136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Chimio Adjuvante : </a:t>
          </a:r>
          <a:r>
            <a:rPr lang="fr-FR" sz="2300" kern="1200" dirty="0" smtClean="0"/>
            <a:t>a pour but la destruction des reliquats microscopiques </a:t>
          </a:r>
          <a:endParaRPr lang="fr-FR" sz="2300" kern="1200" dirty="0"/>
        </a:p>
      </dsp:txBody>
      <dsp:txXfrm>
        <a:off x="44602" y="2102362"/>
        <a:ext cx="8292796" cy="824474"/>
      </dsp:txXfrm>
    </dsp:sp>
    <dsp:sp modelId="{A1A6D825-46D5-467A-9F97-619D38CFFC17}">
      <dsp:nvSpPr>
        <dsp:cNvPr id="0" name=""/>
        <dsp:cNvSpPr/>
      </dsp:nvSpPr>
      <dsp:spPr>
        <a:xfrm>
          <a:off x="0" y="3037679"/>
          <a:ext cx="8382000" cy="9136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Chimio  Palliative : </a:t>
          </a:r>
          <a:r>
            <a:rPr lang="fr-FR" sz="2300" kern="1200" dirty="0" smtClean="0"/>
            <a:t>améliore la qualité de vie, sans rémission.</a:t>
          </a:r>
          <a:endParaRPr lang="fr-FR" sz="2300" kern="1200" dirty="0"/>
        </a:p>
      </dsp:txBody>
      <dsp:txXfrm>
        <a:off x="44602" y="3082281"/>
        <a:ext cx="8292796" cy="824474"/>
      </dsp:txXfrm>
    </dsp:sp>
    <dsp:sp modelId="{68F69E63-C6FC-465A-AB19-99FEB1460EA7}">
      <dsp:nvSpPr>
        <dsp:cNvPr id="0" name=""/>
        <dsp:cNvSpPr/>
      </dsp:nvSpPr>
      <dsp:spPr>
        <a:xfrm>
          <a:off x="0" y="4017597"/>
          <a:ext cx="8382000" cy="9136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Chimio Radio-sensibilisante : </a:t>
          </a:r>
          <a:r>
            <a:rPr lang="fr-FR" sz="2300" kern="1200" dirty="0" smtClean="0"/>
            <a:t>augmentant l'efficacité de la radiothérapie </a:t>
          </a:r>
          <a:endParaRPr lang="fr-FR" sz="2300" kern="1200" dirty="0"/>
        </a:p>
      </dsp:txBody>
      <dsp:txXfrm>
        <a:off x="44602" y="4062199"/>
        <a:ext cx="829279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8278D-BD7F-4427-AF7E-784CD2D89B54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B870-687C-447D-A38A-7AF5D7A089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353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F4F3-0018-4828-A03F-83BF1B03EF3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0" i="0" u="none" strike="noStrike" baseline="0" dirty="0" smtClean="0">
                <a:latin typeface="Univers"/>
              </a:rPr>
              <a:t>Dans les lymphomes hodgkiniens, la dégénérescence cancéreuse touche presque toujours les lymphocytes B ganglionnaires.</a:t>
            </a:r>
          </a:p>
          <a:p>
            <a:pPr algn="l"/>
            <a:r>
              <a:rPr lang="fr-FR" sz="1200" b="0" i="0" u="none" strike="noStrike" baseline="0" dirty="0" smtClean="0">
                <a:latin typeface="Univers"/>
              </a:rPr>
              <a:t>&gt; Ce type de lymphome reste généralement localisé dans les ganglions lymphatiques</a:t>
            </a:r>
            <a:endParaRPr lang="fr-FR" sz="1200" dirty="0" smtClean="0">
              <a:solidFill>
                <a:srgbClr val="E61853"/>
              </a:solidFill>
              <a:effectLst/>
              <a:latin typeface="+mn-lt"/>
              <a:ea typeface="Calibri"/>
              <a:cs typeface="Arial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lymphomes non hodgkiniens, peuvent se localiser pratiquement dans l‘ensemble de l‘organisme.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30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6737" indent="-457200" algn="just" eaLnBrk="1" hangingPunct="1">
              <a:defRPr/>
            </a:pP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Thérapie génique :</a:t>
            </a:r>
          </a:p>
          <a:p>
            <a:pPr algn="ctr">
              <a:defRPr/>
            </a:pPr>
            <a:endParaRPr lang="fr-FR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fr-FR" dirty="0" smtClean="0">
                <a:latin typeface="Comic Sans MS" pitchFamily="66" charset="0"/>
              </a:rPr>
              <a:t>Il s'agit d'introduire, via un virus inactivé, un gène sain dans le génome d'une cellule cancéreuse soit pour suppléer à un gène déficient, soit pour faire fabriquer une substance destinée la rendre reconnaissable pour les lymphocytes. </a:t>
            </a:r>
          </a:p>
          <a:p>
            <a:pPr>
              <a:defRPr/>
            </a:pPr>
            <a:endParaRPr lang="fr-FR" dirty="0" smtClean="0">
              <a:latin typeface="Comic Sans MS" pitchFamily="66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EB267-4B40-4F0E-98FA-E6004A16705C}" type="slidenum">
              <a:rPr lang="fr-FR" smtClean="0">
                <a:latin typeface="Arial" charset="0"/>
                <a:cs typeface="Arial" charset="0"/>
              </a:rPr>
              <a:pPr/>
              <a:t>35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L’inconvénient majeur de ces thérapies est le </a:t>
            </a:r>
            <a:r>
              <a:rPr lang="fr-FR" sz="1200" b="1" dirty="0" smtClean="0"/>
              <a:t>manque de spécificité</a:t>
            </a:r>
            <a:endParaRPr lang="fr-FR" sz="1200" dirty="0" smtClean="0"/>
          </a:p>
          <a:p>
            <a:endParaRPr lang="fr-FR" sz="1200" dirty="0" smtClean="0"/>
          </a:p>
          <a:p>
            <a:pPr>
              <a:buFont typeface="Wingdings" pitchFamily="2" charset="2"/>
              <a:buChar char="Ø"/>
            </a:pPr>
            <a:r>
              <a:rPr lang="fr-FR" sz="1200" dirty="0" smtClean="0"/>
              <a:t>Pour palier à ces problèmes de nouvelles thérapies ont été développées 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 smtClean="0"/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les thérapies  anticancéreuses ciblées</a:t>
            </a:r>
            <a:r>
              <a:rPr lang="fr-FR" sz="1200" b="1" dirty="0" smtClean="0"/>
              <a:t>. Elles utilisent des composés dirigés contre les cibles moléculaires spécifiquement activées dans la carcinogenèse et la croissance des tumeurs.</a:t>
            </a:r>
            <a:endParaRPr lang="fr-FR" sz="1200" dirty="0" smtClean="0"/>
          </a:p>
          <a:p>
            <a:pPr>
              <a:buFont typeface="Wingdings 3" pitchFamily="18" charset="2"/>
              <a:buNone/>
              <a:defRPr/>
            </a:pPr>
            <a:r>
              <a:rPr lang="fr-FR" sz="1200" i="1" u="sng" dirty="0" smtClean="0">
                <a:solidFill>
                  <a:srgbClr val="00B0F0"/>
                </a:solidFill>
                <a:latin typeface="Comic Sans MS" pitchFamily="66" charset="0"/>
              </a:rPr>
              <a:t>Inhibiteurs des récepteurs de Tyrosine-kinase :</a:t>
            </a:r>
          </a:p>
          <a:p>
            <a:pPr>
              <a:buFont typeface="Wingdings 3" pitchFamily="18" charset="2"/>
              <a:buNone/>
              <a:defRPr/>
            </a:pPr>
            <a:endParaRPr lang="fr-FR" sz="12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Les récepteurs de Tyrosine-kinase sont des protéines transmembranaires  (18 familles chez les vertébrés)</a:t>
            </a:r>
          </a:p>
          <a:p>
            <a:pPr>
              <a:buFontTx/>
              <a:buChar char="-"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La surexpression de certains d'entre eux a une valeur pronostique de certains cancers</a:t>
            </a:r>
          </a:p>
          <a:p>
            <a:pPr>
              <a:buFont typeface="Wingdings 3" pitchFamily="18" charset="2"/>
              <a:buNone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En inhibant l'activité de ces récepteurs spécifiques aux cellules tumorales, on bloque la transduction du signal au sein de ces cellules et donc la croissance tumorale</a:t>
            </a:r>
            <a:r>
              <a:rPr lang="fr-FR" sz="1200" i="1" dirty="0" smtClean="0"/>
              <a:t>.</a:t>
            </a:r>
            <a:endParaRPr lang="fr-FR" sz="1200" dirty="0" smtClean="0"/>
          </a:p>
          <a:p>
            <a:pPr>
              <a:buFontTx/>
              <a:buChar char="-"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2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01BD-6DFA-4F1B-BBE0-B02B3654708C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Les récepteurs de Tyrosine-kinase sont des protéines transmembranaires  (18 familles chez les vertébrés)</a:t>
            </a:r>
          </a:p>
          <a:p>
            <a:pPr>
              <a:buFontTx/>
              <a:buChar char="-"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La surexpression de certains d'entre eux a une valeur pronostique de certains cancers</a:t>
            </a:r>
          </a:p>
          <a:p>
            <a:pPr>
              <a:buFont typeface="Wingdings 3" pitchFamily="18" charset="2"/>
              <a:buNone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En inhibant l'activité de ces récepteurs spécifiques aux cellules tumorales, on bloque la transduction du signal au sein de ces cellules et donc la croissance tumorale</a:t>
            </a:r>
            <a:r>
              <a:rPr lang="fr-FR" sz="1200" i="1" dirty="0" smtClean="0"/>
              <a:t>.</a:t>
            </a:r>
            <a:endParaRPr lang="fr-FR" sz="1200" dirty="0" smtClean="0"/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inhibiteurs de tyrosine kinase sont des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molécules spécifiques des récepteurs de facteurs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croissance épidermiques. Ils peuvent être administrés oralement.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plupart de ces inhibiteurs agissent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occupant le site de liaison à l’ATP de la tyrosine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kinase, privant cette enzyme de sa source de phosphate et empêchant la phosphorylation des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facteurs de croissance. Leur mécanisme d’action sera détaillé par la suite.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distingue les inhibiteurs des récepteurs de type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 (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Iressa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 et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Tarceva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®) et de type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PDGFR (STI 571 = Imatinib = Glivec</a:t>
            </a:r>
            <a:endParaRPr lang="fr-FR" sz="1200" i="1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2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fr-FR" sz="1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01BD-6DFA-4F1B-BBE0-B02B3654708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Les récepteurs de Tyrosine-kinase sont des protéines transmembranaires  (18 familles chez les vertébrés)</a:t>
            </a:r>
          </a:p>
          <a:p>
            <a:pPr>
              <a:buFontTx/>
              <a:buChar char="-"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La surexpression de certains d'entre eux a une valeur pronostique de certains cancers</a:t>
            </a:r>
          </a:p>
          <a:p>
            <a:pPr>
              <a:buFont typeface="Wingdings 3" pitchFamily="18" charset="2"/>
              <a:buNone/>
              <a:defRPr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  <a:defRPr/>
            </a:pPr>
            <a:r>
              <a:rPr lang="fr-FR" sz="1200" i="1" dirty="0" smtClean="0">
                <a:latin typeface="Comic Sans MS" pitchFamily="66" charset="0"/>
              </a:rPr>
              <a:t>En inhibant l'activité de ces récepteurs spécifiques aux cellules tumorales, on bloque la transduction du signal au sein de ces cellules et donc la croissance tumorale</a:t>
            </a:r>
            <a:r>
              <a:rPr lang="fr-FR" sz="1200" i="1" dirty="0" smtClean="0"/>
              <a:t>.</a:t>
            </a:r>
            <a:endParaRPr lang="fr-FR" sz="1200" dirty="0" smtClean="0"/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inhibiteurs de tyrosine kinase sont des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molécules spécifiques des récepteurs de facteurs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croissance épidermiques. Ils peuvent être administrés oralement.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plupart de ces inhibiteurs agissent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occupant le site de liaison à l’ATP de la tyrosine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kinase, privant cette enzyme de sa source de phosphate et empêchant la phosphorylation des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facteurs de croissance. Leur mécanisme d’action sera détaillé par la suite.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distingue les inhibiteurs des récepteurs de type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 (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Iressa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 et 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Tarceva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®) et de type</a:t>
            </a:r>
          </a:p>
          <a:p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PDGFR (STI 571 = Imatinib = Glivec</a:t>
            </a:r>
            <a:endParaRPr lang="fr-FR" sz="1200" i="1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2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fr-FR" sz="1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01BD-6DFA-4F1B-BBE0-B02B3654708C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L’</a:t>
            </a:r>
            <a:r>
              <a:rPr lang="fr-FR" sz="1200" dirty="0" err="1" smtClean="0"/>
              <a:t>Avastin</a:t>
            </a:r>
            <a:r>
              <a:rPr lang="fr-FR" sz="1200" dirty="0" smtClean="0"/>
              <a:t>  empêche le facteur endothélial de croissance vasculaire VEGF de se fixer sur les cellules endothéliales.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Herceptine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un traitement utilisé pour le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métastatique du sein, dans le cas d’une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surexpression de HER2 (ce qui correspond à un quart des patientes). L’</a:t>
            </a:r>
            <a:r>
              <a:rPr lang="fr-F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Herceptine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un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puissant médiateur de la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cytotoxicité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cellulaire anticorps dépendante (ADCC= "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Antibodydependent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mediated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cytotoxicity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: Réaction cytotoxique dans laquelle des cellules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tueuses porteuses de récepteurs du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cellules NK et macrophages, reconnaissent les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cellulescibles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recouvertes d'anticorps spécifiques).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est destiné au cancer du sein métastatique car les métastases habituelles sur ce genre de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du sein sont les métastases pulmonaires et hépatiques sur lesquelles l’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Herceptine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toujours efficace. Par contre, face à métastase cérébrale (qui marque une phase très avancée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maladie et une rémission presque improbable), ce médicament devient inefficace car il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 passe pas la barrière hémato-céphalique.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Herceptine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un traitement donné lors d’une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inefficacité de la chimiothérapie. Il est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utilisé à un stade avancé de la maladie, et montre statistiquement une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réponse chez 50% et</a:t>
            </a:r>
          </a:p>
          <a:p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rétablissement chez 30% des patientes traitées. Cette réponse est en général de longue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durée chez les patientes qui ne répondaient plus à des chimiothérapies classiques (deux à trois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 pour les plus longues).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01BD-6DFA-4F1B-BBE0-B02B3654708C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701BD-6DFA-4F1B-BBE0-B02B3654708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496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327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Manque de spécificité= Peuvent interagir avec toutes les cellules notamment les Cellules à multiplication rapide dont les cellules cancéreuses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F3FB-4909-4B41-B56F-97B202EB409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59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601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292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Dpd:dihydropyrimidine</a:t>
            </a:r>
            <a:r>
              <a:rPr lang="fr-FR" dirty="0" smtClean="0"/>
              <a:t> </a:t>
            </a:r>
            <a:r>
              <a:rPr lang="fr-FR" dirty="0" err="1" smtClean="0"/>
              <a:t>déhydrogénase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095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- le </a:t>
            </a:r>
            <a:r>
              <a:rPr lang="fr-FR" b="1" dirty="0" err="1" smtClean="0"/>
              <a:t>dTMP</a:t>
            </a:r>
            <a:r>
              <a:rPr lang="fr-FR" b="1" dirty="0" smtClean="0"/>
              <a:t>: (</a:t>
            </a:r>
            <a:r>
              <a:rPr lang="fr-FR" b="1" dirty="0" err="1" smtClean="0"/>
              <a:t>desoxy</a:t>
            </a:r>
            <a:r>
              <a:rPr lang="fr-FR" b="1" dirty="0" smtClean="0"/>
              <a:t>-</a:t>
            </a:r>
            <a:r>
              <a:rPr lang="fr-FR" b="1" dirty="0" err="1" smtClean="0"/>
              <a:t>thymidine</a:t>
            </a:r>
            <a:r>
              <a:rPr lang="fr-FR" b="1" dirty="0" smtClean="0"/>
              <a:t>-mono-phosphate) </a:t>
            </a:r>
            <a:r>
              <a:rPr lang="fr-FR" dirty="0" smtClean="0"/>
              <a:t>est l’un </a:t>
            </a:r>
            <a:r>
              <a:rPr lang="fr-FR" b="1" dirty="0" smtClean="0"/>
              <a:t>des nucléotides constitutifs de l'ADN</a:t>
            </a:r>
            <a:r>
              <a:rPr lang="fr-FR" dirty="0" smtClean="0"/>
              <a:t>. </a:t>
            </a:r>
          </a:p>
          <a:p>
            <a:r>
              <a:rPr lang="fr-FR" b="1" dirty="0" smtClean="0"/>
              <a:t>- Le </a:t>
            </a:r>
            <a:r>
              <a:rPr lang="fr-FR" b="1" dirty="0" err="1" smtClean="0"/>
              <a:t>dUMP</a:t>
            </a:r>
            <a:r>
              <a:rPr lang="fr-FR" b="1" dirty="0" smtClean="0"/>
              <a:t>: (La </a:t>
            </a:r>
            <a:r>
              <a:rPr lang="fr-FR" b="1" dirty="0" err="1" smtClean="0"/>
              <a:t>désoxyuridine</a:t>
            </a:r>
            <a:r>
              <a:rPr lang="fr-FR" b="1" dirty="0" smtClean="0"/>
              <a:t> </a:t>
            </a:r>
            <a:r>
              <a:rPr lang="fr-FR" b="1" dirty="0" err="1" smtClean="0"/>
              <a:t>monophosphate</a:t>
            </a:r>
            <a:r>
              <a:rPr lang="fr-FR" b="1" dirty="0" smtClean="0"/>
              <a:t>)</a:t>
            </a:r>
            <a:r>
              <a:rPr lang="fr-FR" dirty="0" smtClean="0"/>
              <a:t>, est un </a:t>
            </a:r>
            <a:r>
              <a:rPr lang="fr-FR" dirty="0" err="1" smtClean="0"/>
              <a:t>désoxyribonucléotide</a:t>
            </a:r>
            <a:r>
              <a:rPr lang="fr-FR" dirty="0" smtClean="0"/>
              <a:t> homologue de l'UMP, dont elle diffère par le remplacement du groupe hydroxyle –OH par un atome d'hydrogène en position 2' du résidu ribose de la molécule.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09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BB870-687C-447D-A38A-7AF5D7A0894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09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1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78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107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3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2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20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4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0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1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376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92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8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467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14141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1675" y="28971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73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652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7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7475" y="1600200"/>
            <a:ext cx="3767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013" y="1600200"/>
            <a:ext cx="3768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62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6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07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16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9665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12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02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30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274638"/>
            <a:ext cx="1920875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7475" y="274638"/>
            <a:ext cx="5614988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43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475" y="274638"/>
            <a:ext cx="768826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7475" y="1600200"/>
            <a:ext cx="3767138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013" y="1600200"/>
            <a:ext cx="3768725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73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475" y="274638"/>
            <a:ext cx="768826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87475" y="1600200"/>
            <a:ext cx="3767138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7013" y="1600200"/>
            <a:ext cx="3768725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7013" y="3938588"/>
            <a:ext cx="3768725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47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75"/>
            <a:ext cx="9144000" cy="7016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270000"/>
            <a:ext cx="8305800" cy="5257800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85777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4061-22DE-450B-959E-9A9BE7B3D09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67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E3D-F556-4101-B7C2-A16325677C2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643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DA1-03BE-4262-8E68-DC404D6D7D7B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5254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F0E-C7FA-407E-BDB9-D41CA738D72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25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12E9-F3EB-4B07-90A7-811091B9AFCF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4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E1C31-0669-4769-BAB9-9A14D70B045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7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683-7F14-43FD-8FB3-0943804FAAEF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09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EDF20A-4900-401D-B183-99A22362611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84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186D-CD94-422D-9DD4-FD1299315D0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326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3A5D-7E58-4AB0-849C-A2304462561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008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EBDB-20F2-4636-AA83-20B5D507C947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65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4061-22DE-450B-959E-9A9BE7B3D09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40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E3D-F556-4101-B7C2-A16325677C2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4736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DA1-03BE-4262-8E68-DC404D6D7D7B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4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F0E-C7FA-407E-BDB9-D41CA738D72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905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12E9-F3EB-4B07-90A7-811091B9AFCF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301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CE1C31-0669-4769-BAB9-9A14D70B045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43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4683-7F14-43FD-8FB3-0943804FAAEF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51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EDF20A-4900-401D-B183-99A22362611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185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186D-CD94-422D-9DD4-FD1299315D0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712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3A5D-7E58-4AB0-849C-A2304462561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947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1EBDB-20F2-4636-AA83-20B5D507C947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‹N°›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042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524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842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820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7B81-6578-47F5-949C-85E6534FBB18}" type="datetimeFigureOut">
              <a:rPr lang="fr-FR" smtClean="0"/>
              <a:pPr/>
              <a:t>01/01/2020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EDDC-E7A4-4638-8670-21C5510182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59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7B81-6578-47F5-949C-85E6534FBB1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01/01/2020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EDDC-E7A4-4638-8670-21C55101825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10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7475" y="274638"/>
            <a:ext cx="7688263" cy="11430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475" y="1600200"/>
            <a:ext cx="7688263" cy="45259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F2BCCD86-438B-41A3-AC5C-EC3CD7F76FF2}" type="datetimeFigureOut">
              <a:rPr lang="fr-FR" smtClean="0">
                <a:solidFill>
                  <a:srgbClr val="000000"/>
                </a:solidFill>
              </a:rPr>
              <a:pPr/>
              <a:t>01/01/2020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AC1E07C0-64B1-417E-B1FC-79EDD0465C17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95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3E799A-AE3F-4376-A6B7-46C875C61709}" type="slidenum">
              <a:rPr lang="en-US" smtClean="0">
                <a:solidFill>
                  <a:srgbClr val="D4D2D0">
                    <a:shade val="50000"/>
                  </a:srgb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37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3E799A-AE3F-4376-A6B7-46C875C61709}" type="slidenum">
              <a:rPr lang="en-US" smtClean="0">
                <a:solidFill>
                  <a:srgbClr val="D4D2D0">
                    <a:shade val="50000"/>
                  </a:srgb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D4D2D0">
                  <a:shade val="50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19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229600" cy="1143008"/>
          </a:xfrm>
        </p:spPr>
        <p:txBody>
          <a:bodyPr>
            <a:normAutofit/>
          </a:bodyPr>
          <a:lstStyle/>
          <a:p>
            <a:r>
              <a:rPr lang="fr-FR" dirty="0" smtClean="0"/>
              <a:t>Pharmacologie spéciale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28794" y="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Université de Jijel</a:t>
            </a:r>
          </a:p>
          <a:p>
            <a:pPr algn="ctr"/>
            <a:r>
              <a:rPr lang="fr-FR" sz="2000" b="1" dirty="0" smtClean="0"/>
              <a:t>Faculté des sciences de la nature et de la vie </a:t>
            </a:r>
          </a:p>
          <a:p>
            <a:pPr algn="ctr"/>
            <a:r>
              <a:rPr lang="fr-FR" sz="2000" b="1" dirty="0" smtClean="0"/>
              <a:t>Département de biologie moléculaire et cellulaire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3400" y="3200400"/>
            <a:ext cx="8610600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165" marR="5080" lvl="0" indent="-546100" algn="ctr">
              <a:lnSpc>
                <a:spcPct val="120000"/>
              </a:lnSpc>
              <a:spcBef>
                <a:spcPts val="100"/>
              </a:spcBef>
            </a:pPr>
            <a:r>
              <a:rPr lang="fr-FR" sz="5400" b="1" spc="-5" dirty="0" smtClean="0">
                <a:latin typeface="Garamond"/>
                <a:cs typeface="Garamond"/>
              </a:rPr>
              <a:t>Pharmacologie </a:t>
            </a:r>
            <a:r>
              <a:rPr lang="fr-FR" sz="5400" b="1" spc="-5" dirty="0" smtClean="0">
                <a:latin typeface="Garamond"/>
                <a:cs typeface="Garamond"/>
              </a:rPr>
              <a:t>anticancéreuse</a:t>
            </a:r>
            <a:endParaRPr lang="fr-FR" sz="5400" dirty="0">
              <a:latin typeface="Garamond"/>
              <a:cs typeface="Garamond"/>
            </a:endParaRPr>
          </a:p>
          <a:p>
            <a:pPr algn="ctr"/>
            <a:endParaRPr lang="fr-FR" sz="3200" b="1" dirty="0"/>
          </a:p>
        </p:txBody>
      </p:sp>
      <p:pic>
        <p:nvPicPr>
          <p:cNvPr id="22529" name="Picture 1" descr="C:\Users\onecs\Desktop\LSP\visuel_Episode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429264"/>
            <a:ext cx="7543800" cy="12001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anticancéreux cytotoxiques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823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Buts  de la  chimiothérapie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9942351"/>
              </p:ext>
            </p:extLst>
          </p:nvPr>
        </p:nvGraphicFramePr>
        <p:xfrm>
          <a:off x="304800" y="16002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04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65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Mécanismes </a:t>
            </a:r>
            <a:r>
              <a:rPr lang="fr-FR" sz="3600" b="1" dirty="0">
                <a:solidFill>
                  <a:srgbClr val="C00000"/>
                </a:solidFill>
              </a:rPr>
              <a:t>d’action des </a:t>
            </a:r>
            <a:r>
              <a:rPr lang="fr-FR" sz="3600" b="1" dirty="0" smtClean="0">
                <a:solidFill>
                  <a:srgbClr val="C00000"/>
                </a:solidFill>
              </a:rPr>
              <a:t>cytotoxiques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anticancereux interca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33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9C8C-3612-4682-9308-43ED1018BA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39952" y="489674"/>
            <a:ext cx="4896544" cy="1342956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" pitchFamily="18" charset="0"/>
                <a:ea typeface="Arial" pitchFamily="34" charset="0"/>
                <a:cs typeface="Times" pitchFamily="18" charset="0"/>
              </a:rPr>
              <a:t>Anti-métabolites 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" pitchFamily="18" charset="0"/>
                <a:ea typeface="Arial" pitchFamily="34" charset="0"/>
                <a:cs typeface="Times" pitchFamily="18" charset="0"/>
              </a:rPr>
              <a:t>Inhibiteurs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" pitchFamily="18" charset="0"/>
                <a:ea typeface="Arial" pitchFamily="34" charset="0"/>
                <a:cs typeface="Times" pitchFamily="18" charset="0"/>
              </a:rPr>
              <a:t>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" pitchFamily="18" charset="0"/>
                <a:ea typeface="Arial" pitchFamily="34" charset="0"/>
                <a:cs typeface="Times" pitchFamily="18" charset="0"/>
              </a:rPr>
              <a:t>enzymatique (topo-isomérases I)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9952" y="2291388"/>
            <a:ext cx="4896544" cy="1569660"/>
          </a:xfrm>
          <a:prstGeom prst="rect">
            <a:avLst/>
          </a:prstGeom>
          <a:solidFill>
            <a:srgbClr val="CAEA64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Réactions chimiques (</a:t>
            </a:r>
            <a:r>
              <a:rPr lang="fr-FR" sz="2400" dirty="0" err="1" smtClean="0"/>
              <a:t>alkylants</a:t>
            </a:r>
            <a:r>
              <a:rPr lang="fr-FR" sz="2400" dirty="0"/>
              <a:t>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Modifications </a:t>
            </a:r>
            <a:r>
              <a:rPr lang="fr-FR" sz="2400" dirty="0"/>
              <a:t>de </a:t>
            </a:r>
            <a:r>
              <a:rPr lang="fr-FR" sz="2400" dirty="0" smtClean="0"/>
              <a:t>structure (agents intercalants</a:t>
            </a:r>
            <a:r>
              <a:rPr lang="fr-FR" sz="2400" dirty="0"/>
              <a:t>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Coupures </a:t>
            </a:r>
            <a:r>
              <a:rPr lang="fr-FR" sz="2400" dirty="0"/>
              <a:t>(agents </a:t>
            </a:r>
            <a:r>
              <a:rPr lang="fr-FR" sz="2400" dirty="0" err="1"/>
              <a:t>scindants</a:t>
            </a:r>
            <a:r>
              <a:rPr lang="fr-FR" sz="24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3861048"/>
            <a:ext cx="453650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F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9926" y="5212357"/>
            <a:ext cx="491657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Poisons </a:t>
            </a:r>
            <a:r>
              <a:rPr lang="fr-FR" sz="2400" dirty="0"/>
              <a:t>du fuseau </a:t>
            </a:r>
            <a:r>
              <a:rPr lang="fr-FR" sz="2400" dirty="0" smtClean="0"/>
              <a:t>(Antimitotiques)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2008" y="2060848"/>
            <a:ext cx="9036496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d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5131058"/>
            <a:ext cx="9108504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FFFF"/>
                </a:solidFill>
              </a:rPr>
              <a:t> F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72008" y="107921"/>
            <a:ext cx="9071992" cy="206210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Mécanismes d’action des </a:t>
            </a:r>
            <a:r>
              <a:rPr lang="fr-FR" sz="3200" b="1" dirty="0" smtClean="0">
                <a:solidFill>
                  <a:srgbClr val="7030A0"/>
                </a:solidFill>
              </a:rPr>
              <a:t>cytotoxiques</a:t>
            </a:r>
          </a:p>
          <a:p>
            <a:pPr algn="ctr"/>
            <a:endParaRPr lang="fr-FR" sz="3200" b="1" dirty="0">
              <a:solidFill>
                <a:srgbClr val="7030A0"/>
              </a:solidFill>
            </a:endParaRPr>
          </a:p>
          <a:p>
            <a:pPr algn="ctr"/>
            <a:endParaRPr lang="fr-FR" sz="3200" b="1" dirty="0" smtClean="0">
              <a:solidFill>
                <a:srgbClr val="7030A0"/>
              </a:solidFill>
            </a:endParaRPr>
          </a:p>
          <a:p>
            <a:pPr algn="ctr"/>
            <a:endParaRPr lang="fr-FR" sz="32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4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4"/>
          <p:cNvSpPr/>
          <p:nvPr/>
        </p:nvSpPr>
        <p:spPr>
          <a:xfrm>
            <a:off x="179512" y="2214554"/>
            <a:ext cx="2414598" cy="857256"/>
          </a:xfrm>
          <a:prstGeom prst="roundRect">
            <a:avLst>
              <a:gd name="adj" fmla="val 50000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alkylants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6261858" y="4011334"/>
            <a:ext cx="2414598" cy="785818"/>
          </a:xfrm>
          <a:prstGeom prst="roundRect">
            <a:avLst>
              <a:gd name="adj" fmla="val 49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scindants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 bwMode="auto">
          <a:xfrm>
            <a:off x="3275856" y="3000372"/>
            <a:ext cx="2428892" cy="857255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Intercalants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11" name="Rectangle 10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29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4"/>
          <p:cNvSpPr/>
          <p:nvPr/>
        </p:nvSpPr>
        <p:spPr>
          <a:xfrm>
            <a:off x="0" y="764704"/>
            <a:ext cx="4427984" cy="688136"/>
          </a:xfrm>
          <a:prstGeom prst="roundRect">
            <a:avLst>
              <a:gd name="adj" fmla="val 50000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1. Alkylants et apparentés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1866304"/>
            <a:ext cx="9108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/>
              <a:t>Inhibition de la transcription et la réplication des régions </a:t>
            </a:r>
            <a:r>
              <a:rPr lang="fr-FR" sz="2400" b="1" dirty="0" smtClean="0"/>
              <a:t>d’ADN atteintes </a:t>
            </a:r>
            <a:r>
              <a:rPr lang="fr-FR" sz="2400" b="1" dirty="0"/>
              <a:t>en créant des ponts entre 2 chaînes d’ADN</a:t>
            </a:r>
            <a:r>
              <a:rPr lang="fr-FR" sz="2400" b="1" dirty="0" smtClean="0"/>
              <a:t>.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Remplacement d’un </a:t>
            </a:r>
            <a:r>
              <a:rPr lang="fr-FR" sz="2400" b="1" dirty="0">
                <a:solidFill>
                  <a:srgbClr val="FF0000"/>
                </a:solidFill>
              </a:rPr>
              <a:t>proton par un radical alkyl (alcoyl</a:t>
            </a:r>
            <a:r>
              <a:rPr lang="fr-FR" sz="2400" b="1" dirty="0" smtClean="0">
                <a:solidFill>
                  <a:srgbClr val="FF0000"/>
                </a:solidFill>
              </a:rPr>
              <a:t>)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Cassure</a:t>
            </a:r>
          </a:p>
          <a:p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Dégradation</a:t>
            </a:r>
          </a:p>
          <a:p>
            <a:r>
              <a:rPr lang="fr-FR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Mort cellulaire  </a:t>
            </a:r>
            <a:r>
              <a:rPr lang="fr-FR" sz="2400" b="1" dirty="0" smtClean="0">
                <a:solidFill>
                  <a:srgbClr val="FF0000"/>
                </a:solidFill>
              </a:rPr>
              <a:t> 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43796"/>
            <a:ext cx="6372199" cy="29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10" name="Rectangle 9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06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201371"/>
              </p:ext>
            </p:extLst>
          </p:nvPr>
        </p:nvGraphicFramePr>
        <p:xfrm>
          <a:off x="179512" y="1909044"/>
          <a:ext cx="8856984" cy="4328268"/>
        </p:xfrm>
        <a:graphic>
          <a:graphicData uri="http://schemas.openxmlformats.org/drawingml/2006/table">
            <a:tbl>
              <a:tblPr/>
              <a:tblGrid>
                <a:gridCol w="3744416"/>
                <a:gridCol w="5112568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LES MOUTARDES d’AZOTE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CHLORAMBUCIL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CYCLOPHOSPHAMIDE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ETHYLENES-IMINES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 THIOTEPA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LES NITROSO-UREE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LOMUSTINE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CARMUSTINE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ORGANOPLATINES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CISPLATINE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AUTRES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MITOMYCINE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+mn-cs"/>
                        </a:rPr>
                        <a:t>PIPOBROMAN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à coins arrondis 4"/>
          <p:cNvSpPr/>
          <p:nvPr/>
        </p:nvSpPr>
        <p:spPr>
          <a:xfrm>
            <a:off x="0" y="764704"/>
            <a:ext cx="4427984" cy="688136"/>
          </a:xfrm>
          <a:prstGeom prst="roundRect">
            <a:avLst>
              <a:gd name="adj" fmla="val 50000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1. Alkylants et apparentés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11" name="Rectangle 10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16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496" y="1958637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Molécules </a:t>
            </a:r>
            <a:r>
              <a:rPr lang="fr-FR" sz="2400" dirty="0"/>
              <a:t>de structure chimique plane s’intercalent entre deux brins d’ADN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inhibiteurs </a:t>
            </a:r>
            <a:r>
              <a:rPr lang="fr-FR" sz="2400" dirty="0"/>
              <a:t>de la </a:t>
            </a:r>
            <a:r>
              <a:rPr lang="fr-FR" sz="2400" b="1" dirty="0" smtClean="0">
                <a:solidFill>
                  <a:srgbClr val="FF0000"/>
                </a:solidFill>
              </a:rPr>
              <a:t>topo-isomérase-II</a:t>
            </a:r>
            <a:r>
              <a:rPr lang="fr-FR" sz="2400" dirty="0" smtClean="0"/>
              <a:t> </a:t>
            </a:r>
            <a:r>
              <a:rPr lang="fr-FR" sz="2400" dirty="0"/>
              <a:t>et entrainent des cassures mono et </a:t>
            </a:r>
            <a:r>
              <a:rPr lang="fr-FR" sz="2400" dirty="0" smtClean="0"/>
              <a:t>bi-caténaires.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génération </a:t>
            </a:r>
            <a:r>
              <a:rPr lang="fr-FR" sz="2400" dirty="0"/>
              <a:t>de radicaux libres qui vont altérer chimiquement l’ADN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altèrent </a:t>
            </a:r>
            <a:r>
              <a:rPr lang="fr-FR" sz="2400" dirty="0"/>
              <a:t>la réplication et la transcription de l’ADN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6" name="Rectangle 5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Espace réservé du contenu 8"/>
          <p:cNvSpPr txBox="1">
            <a:spLocks/>
          </p:cNvSpPr>
          <p:nvPr/>
        </p:nvSpPr>
        <p:spPr bwMode="auto">
          <a:xfrm>
            <a:off x="-1" y="764704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2. Les </a:t>
            </a:r>
            <a:r>
              <a:rPr lang="fr-FR"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ntercalants</a:t>
            </a:r>
          </a:p>
        </p:txBody>
      </p:sp>
    </p:spTree>
    <p:extLst>
      <p:ext uri="{BB962C8B-B14F-4D97-AF65-F5344CB8AC3E}">
        <p14:creationId xmlns:p14="http://schemas.microsoft.com/office/powerpoint/2010/main" xmlns="" val="30821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Écran 1                                                        00000039Systeme                        B469CEB1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8"/>
          <p:cNvSpPr txBox="1">
            <a:spLocks/>
          </p:cNvSpPr>
          <p:nvPr/>
        </p:nvSpPr>
        <p:spPr bwMode="auto">
          <a:xfrm>
            <a:off x="-1" y="764704"/>
            <a:ext cx="3635897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2. Les </a:t>
            </a:r>
            <a:r>
              <a:rPr lang="fr-FR"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ntercalants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14" name="Rectangle 13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12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8"/>
          <p:cNvSpPr txBox="1">
            <a:spLocks/>
          </p:cNvSpPr>
          <p:nvPr/>
        </p:nvSpPr>
        <p:spPr bwMode="auto">
          <a:xfrm>
            <a:off x="-1" y="692696"/>
            <a:ext cx="3563889" cy="531440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2. Les </a:t>
            </a:r>
            <a:r>
              <a:rPr lang="fr-FR" sz="2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fr-FR" sz="2800" b="1" dirty="0" smtClean="0">
                <a:solidFill>
                  <a:srgbClr val="FFFFFF"/>
                </a:solidFill>
                <a:latin typeface="Arial"/>
                <a:cs typeface="Arial"/>
              </a:rPr>
              <a:t>ntercalants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9" name="Rectangle 8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220072" cy="2852936"/>
          </a:xfrm>
          <a:prstGeom prst="rect">
            <a:avLst/>
          </a:prstGeom>
          <a:solidFill>
            <a:srgbClr val="312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E61853"/>
                </a:solidFill>
                <a:latin typeface="Eurostile" pitchFamily="34" charset="0"/>
              </a:rPr>
              <a:t>MEDICAMENTS   ANTICANCERUX</a:t>
            </a:r>
            <a:endParaRPr lang="fr-FR" sz="4800" b="1" dirty="0">
              <a:solidFill>
                <a:srgbClr val="E61853"/>
              </a:solidFill>
              <a:latin typeface="Eurostile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ache.boston.com/universal/site_graphics/blogs/bigpicture/ccancer_09_26/cancer06_318f90cff8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71671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DELKADER\Pictures\cancer-chim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DELKADER\Pictures\canc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69979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19872" y="2852936"/>
            <a:ext cx="3024336" cy="2838422"/>
          </a:xfrm>
          <a:prstGeom prst="rect">
            <a:avLst/>
          </a:prstGeom>
          <a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5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Écran 4                                                        00000039Systeme                        B469CEB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8448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6512" y="5356954"/>
            <a:ext cx="9180512" cy="16004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La </a:t>
            </a:r>
            <a:r>
              <a:rPr lang="fr-FR" sz="2000" b="1" dirty="0" err="1" smtClean="0"/>
              <a:t>Bléomycine</a:t>
            </a:r>
            <a:r>
              <a:rPr lang="fr-FR" sz="2000" b="1" dirty="0" smtClean="0"/>
              <a:t> </a:t>
            </a:r>
            <a:r>
              <a:rPr lang="fr-FR" sz="2000" b="1" dirty="0"/>
              <a:t>(Antibiotique) </a:t>
            </a:r>
            <a:r>
              <a:rPr lang="fr-FR" sz="2000" dirty="0"/>
              <a:t>en présence </a:t>
            </a:r>
            <a:r>
              <a:rPr lang="fr-FR" sz="2000" dirty="0" smtClean="0"/>
              <a:t>d’</a:t>
            </a:r>
            <a:r>
              <a:rPr lang="fr-FR" sz="2000" b="1" dirty="0" smtClean="0"/>
              <a:t>O</a:t>
            </a:r>
            <a:r>
              <a:rPr lang="fr-FR" b="1" dirty="0" smtClean="0"/>
              <a:t>2</a:t>
            </a:r>
            <a:r>
              <a:rPr lang="fr-FR" sz="2000" dirty="0" smtClean="0"/>
              <a:t>, </a:t>
            </a:r>
            <a:r>
              <a:rPr lang="fr-FR" sz="2000" dirty="0"/>
              <a:t>de </a:t>
            </a:r>
            <a:r>
              <a:rPr lang="fr-FR" sz="2000" b="1" dirty="0"/>
              <a:t>fer</a:t>
            </a:r>
            <a:r>
              <a:rPr lang="fr-FR" sz="2000" dirty="0"/>
              <a:t> et </a:t>
            </a:r>
            <a:r>
              <a:rPr lang="fr-FR" sz="2000" b="1" dirty="0"/>
              <a:t>d’agent réducteur</a:t>
            </a:r>
            <a:r>
              <a:rPr lang="fr-FR" sz="2000" dirty="0"/>
              <a:t> (type fonction SH) provoque la formation de </a:t>
            </a:r>
            <a:r>
              <a:rPr lang="fr-FR" sz="2000" b="1" dirty="0"/>
              <a:t>radicaux libres </a:t>
            </a:r>
            <a:r>
              <a:rPr lang="fr-FR" sz="2000" dirty="0"/>
              <a:t>qui </a:t>
            </a:r>
            <a:r>
              <a:rPr lang="fr-FR" sz="2000" dirty="0" smtClean="0"/>
              <a:t>induisent </a:t>
            </a:r>
            <a:r>
              <a:rPr lang="fr-FR" sz="2000" dirty="0"/>
              <a:t>de multiples cassures de l’ADN (altération). </a:t>
            </a:r>
            <a:endParaRPr lang="fr-FR" sz="2000" dirty="0" smtClean="0"/>
          </a:p>
          <a:p>
            <a:pPr algn="just"/>
            <a:r>
              <a:rPr lang="fr-FR" sz="2000" dirty="0" smtClean="0"/>
              <a:t>Il </a:t>
            </a:r>
            <a:r>
              <a:rPr lang="fr-FR" sz="2000" dirty="0"/>
              <a:t>y a inhibition de la synthèse et de la transcription de l’ADN.</a:t>
            </a:r>
          </a:p>
          <a:p>
            <a:endParaRPr lang="fr-FR" dirty="0"/>
          </a:p>
        </p:txBody>
      </p:sp>
      <p:sp>
        <p:nvSpPr>
          <p:cNvPr id="9" name="Rectangle à coins arrondis 5"/>
          <p:cNvSpPr/>
          <p:nvPr/>
        </p:nvSpPr>
        <p:spPr>
          <a:xfrm>
            <a:off x="18970" y="553240"/>
            <a:ext cx="3904958" cy="715520"/>
          </a:xfrm>
          <a:prstGeom prst="roundRect">
            <a:avLst>
              <a:gd name="adj" fmla="val 49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Agents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scindants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836712"/>
            <a:chOff x="3149500" y="1354376"/>
            <a:chExt cx="5703430" cy="1286628"/>
          </a:xfrm>
        </p:grpSpPr>
        <p:sp>
          <p:nvSpPr>
            <p:cNvPr id="11" name="Rectangle 10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000" dirty="0" smtClean="0">
                  <a:solidFill>
                    <a:srgbClr val="FFFF00"/>
                  </a:solidFill>
                  <a:latin typeface="Comic Sans MS" pitchFamily="66" charset="0"/>
                </a:rPr>
                <a:t>I. Les </a:t>
              </a:r>
              <a:r>
                <a:rPr lang="fr-FR" sz="3000" dirty="0">
                  <a:solidFill>
                    <a:srgbClr val="FFFF00"/>
                  </a:solidFill>
                  <a:latin typeface="Comic Sans MS" pitchFamily="66" charset="0"/>
                </a:rPr>
                <a:t>agents réagissant directement avec l’ADN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1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u="sng" dirty="0" smtClean="0">
                  <a:solidFill>
                    <a:srgbClr val="FFFF00"/>
                  </a:solidFill>
                  <a:latin typeface="Comic Sans MS" pitchFamily="66" charset="0"/>
                </a:rPr>
                <a:t>indirectement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4704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u="sng" dirty="0" smtClean="0"/>
              <a:t>A</a:t>
            </a:r>
            <a:r>
              <a:rPr lang="fr-FR" sz="2400" b="1" u="sng" dirty="0"/>
              <a:t>/ inhibiteurs de la topo-isomérase I : 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/>
              <a:t>B</a:t>
            </a:r>
            <a:r>
              <a:rPr lang="fr-FR" sz="2400" b="1" u="sng" dirty="0"/>
              <a:t>/ Les </a:t>
            </a:r>
            <a:r>
              <a:rPr lang="fr-FR" sz="2400" b="1" u="sng" dirty="0" smtClean="0"/>
              <a:t>antimétabolites: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1</a:t>
            </a:r>
            <a:r>
              <a:rPr lang="fr-FR" sz="2400" dirty="0"/>
              <a:t>. </a:t>
            </a:r>
            <a:r>
              <a:rPr lang="fr-FR" sz="2400" dirty="0" err="1"/>
              <a:t>Antifoliques</a:t>
            </a:r>
            <a:r>
              <a:rPr lang="fr-FR" sz="2400" dirty="0"/>
              <a:t>: (méthotrexate et </a:t>
            </a:r>
            <a:r>
              <a:rPr lang="fr-FR" sz="2400" dirty="0" err="1"/>
              <a:t>raltitrexed</a:t>
            </a:r>
            <a:r>
              <a:rPr lang="fr-FR" sz="2400" dirty="0"/>
              <a:t>).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2</a:t>
            </a:r>
            <a:r>
              <a:rPr lang="fr-FR" sz="2400" dirty="0"/>
              <a:t>. </a:t>
            </a:r>
            <a:r>
              <a:rPr lang="fr-FR" sz="2400" dirty="0" err="1"/>
              <a:t>Antipyrimidines</a:t>
            </a:r>
            <a:r>
              <a:rPr lang="fr-FR" sz="2400" dirty="0"/>
              <a:t>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3</a:t>
            </a:r>
            <a:r>
              <a:rPr lang="fr-FR" sz="2400" dirty="0"/>
              <a:t>. </a:t>
            </a:r>
            <a:r>
              <a:rPr lang="fr-FR" sz="2400" dirty="0" err="1" smtClean="0"/>
              <a:t>Antipuriques</a:t>
            </a:r>
            <a:r>
              <a:rPr lang="fr-FR" sz="2400" dirty="0" smtClean="0"/>
              <a:t>: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b="1" u="sng" dirty="0" smtClean="0"/>
              <a:t>agents </a:t>
            </a:r>
            <a:r>
              <a:rPr lang="fr-FR" sz="2400" b="1" u="sng" dirty="0" err="1" smtClean="0"/>
              <a:t>tubulo</a:t>
            </a:r>
            <a:r>
              <a:rPr lang="fr-FR" sz="2400" b="1" u="sng" dirty="0" smtClean="0"/>
              <a:t>-affine : (Poison du fuseau) antimitotiques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1012672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amont : </a:t>
            </a:r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 bwMode="auto">
          <a:xfrm>
            <a:off x="-5" y="4941168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aval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16479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470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800" b="1" u="sng" dirty="0" smtClean="0">
                <a:solidFill>
                  <a:srgbClr val="7030A0"/>
                </a:solidFill>
              </a:rPr>
              <a:t>A</a:t>
            </a:r>
            <a:r>
              <a:rPr lang="fr-FR" sz="2800" b="1" u="sng" dirty="0">
                <a:solidFill>
                  <a:srgbClr val="7030A0"/>
                </a:solidFill>
              </a:rPr>
              <a:t>/ inhibiteurs de la topo-isomérase I :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692696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amont :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924944"/>
            <a:ext cx="90364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800" dirty="0" smtClean="0"/>
              <a:t>L'inhibition </a:t>
            </a:r>
            <a:r>
              <a:rPr lang="fr-FR" sz="2800" dirty="0"/>
              <a:t>de l'enzyme par formation d’un complexe ternaire ADN-enzyme-inhibiteur bloque la progression de la réplication.</a:t>
            </a:r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88224" y="11967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 err="1">
                <a:solidFill>
                  <a:srgbClr val="C00000"/>
                </a:solidFill>
              </a:rPr>
              <a:t>Irinotécan</a:t>
            </a:r>
            <a:r>
              <a:rPr lang="fr-FR" sz="3200" b="1" dirty="0">
                <a:solidFill>
                  <a:srgbClr val="C00000"/>
                </a:solidFill>
              </a:rPr>
              <a:t>         </a:t>
            </a:r>
            <a:r>
              <a:rPr lang="fr-FR" sz="3200" b="1" dirty="0" err="1" smtClean="0">
                <a:solidFill>
                  <a:srgbClr val="C00000"/>
                </a:solidFill>
              </a:rPr>
              <a:t>Topotécan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endParaRPr lang="fr-F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u="sng" dirty="0" smtClean="0">
                  <a:solidFill>
                    <a:srgbClr val="FFFF00"/>
                  </a:solidFill>
                  <a:latin typeface="Comic Sans MS" pitchFamily="66" charset="0"/>
                </a:rPr>
                <a:t>indirectement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76470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800" b="1" u="sng" dirty="0">
                <a:solidFill>
                  <a:srgbClr val="7030A0"/>
                </a:solidFill>
              </a:rPr>
              <a:t>B/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692696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0" y="1916832"/>
            <a:ext cx="92561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- Inhibition </a:t>
            </a:r>
            <a:r>
              <a:rPr lang="fr-FR" sz="2000" dirty="0"/>
              <a:t>d’une ou de plusieurs étapes de synthèse d’acide </a:t>
            </a:r>
            <a:r>
              <a:rPr lang="fr-FR" sz="2000" dirty="0" smtClean="0"/>
              <a:t>nucléique.</a:t>
            </a:r>
            <a:endParaRPr lang="fr-FR" sz="2000" dirty="0"/>
          </a:p>
          <a:p>
            <a:r>
              <a:rPr lang="fr-FR" sz="2000" dirty="0" smtClean="0"/>
              <a:t>- Analogie structurale avec </a:t>
            </a:r>
            <a:r>
              <a:rPr lang="fr-FR" sz="2000" dirty="0"/>
              <a:t>les bases pyrimidiques ou puriques ou l'acide folique.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05125"/>
            <a:ext cx="9144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5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u="sng" dirty="0" smtClean="0">
                  <a:solidFill>
                    <a:srgbClr val="FFFF00"/>
                  </a:solidFill>
                  <a:latin typeface="Comic Sans MS" pitchFamily="66" charset="0"/>
                </a:rPr>
                <a:t>indirectement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496" y="69066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724640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16" name="Rectangle à coins arrondis 4"/>
          <p:cNvSpPr/>
          <p:nvPr/>
        </p:nvSpPr>
        <p:spPr>
          <a:xfrm>
            <a:off x="6360800" y="3166662"/>
            <a:ext cx="2414598" cy="720080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lang="fr-F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folates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à coins arrondis 5"/>
          <p:cNvSpPr/>
          <p:nvPr/>
        </p:nvSpPr>
        <p:spPr>
          <a:xfrm>
            <a:off x="35496" y="1916832"/>
            <a:ext cx="2448272" cy="926414"/>
          </a:xfrm>
          <a:prstGeom prst="roundRect">
            <a:avLst>
              <a:gd name="adj" fmla="val 49167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Anti-pyrimidiques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Espace réservé du contenu 8"/>
          <p:cNvSpPr>
            <a:spLocks noGrp="1"/>
          </p:cNvSpPr>
          <p:nvPr>
            <p:ph idx="1"/>
          </p:nvPr>
        </p:nvSpPr>
        <p:spPr bwMode="auto">
          <a:xfrm>
            <a:off x="3059832" y="2564905"/>
            <a:ext cx="2651186" cy="792088"/>
          </a:xfrm>
          <a:prstGeom prst="roundRect">
            <a:avLst>
              <a:gd name="adj" fmla="val 44167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Anti-puriques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à coins arrondis 9"/>
          <p:cNvSpPr/>
          <p:nvPr/>
        </p:nvSpPr>
        <p:spPr>
          <a:xfrm>
            <a:off x="6405874" y="4174774"/>
            <a:ext cx="2414598" cy="1414466"/>
          </a:xfrm>
          <a:prstGeom prst="roundRect">
            <a:avLst/>
          </a:prstGeom>
          <a:solidFill>
            <a:srgbClr val="E61853"/>
          </a:solidFill>
          <a:ln w="25400" cap="flat" cmpd="sng" algn="ctr">
            <a:solidFill>
              <a:srgbClr val="0BA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MTX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Raltitrexed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ctangle à coins arrondis 10"/>
          <p:cNvSpPr/>
          <p:nvPr/>
        </p:nvSpPr>
        <p:spPr>
          <a:xfrm>
            <a:off x="35496" y="3140968"/>
            <a:ext cx="2448272" cy="1872208"/>
          </a:xfrm>
          <a:prstGeom prst="roundRect">
            <a:avLst/>
          </a:prstGeom>
          <a:solidFill>
            <a:srgbClr val="E61853"/>
          </a:solidFill>
          <a:ln w="25400" cap="flat" cmpd="sng" algn="ctr">
            <a:solidFill>
              <a:srgbClr val="0BA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- 5-FU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Cytarabine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kern="0" dirty="0" smtClean="0">
                <a:solidFill>
                  <a:srgbClr val="FFFFFF"/>
                </a:solidFill>
                <a:latin typeface="Arial"/>
                <a:cs typeface="Arial"/>
              </a:rPr>
              <a:t>- Gemcitabine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ctangle à coins arrondis 11"/>
          <p:cNvSpPr/>
          <p:nvPr/>
        </p:nvSpPr>
        <p:spPr>
          <a:xfrm>
            <a:off x="3203848" y="3609484"/>
            <a:ext cx="2520280" cy="2339796"/>
          </a:xfrm>
          <a:prstGeom prst="roundRect">
            <a:avLst/>
          </a:prstGeom>
          <a:solidFill>
            <a:srgbClr val="E61853"/>
          </a:solidFill>
          <a:ln w="25400" cap="flat" cmpd="sng" algn="ctr">
            <a:solidFill>
              <a:srgbClr val="0BA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Thioguanine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kumimoji="0" lang="fr-FR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Pentostatine</a:t>
            </a:r>
            <a:endParaRPr kumimoji="0" lang="fr-FR" sz="2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Cladribine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Fludarabine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0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build="p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496" y="69066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692696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pic>
        <p:nvPicPr>
          <p:cNvPr id="14" name="Picture 3" descr="Écran 1                                                        00000039Systeme                        B469CEB1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772816"/>
            <a:ext cx="9108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à coins arrondis 5"/>
          <p:cNvSpPr/>
          <p:nvPr/>
        </p:nvSpPr>
        <p:spPr>
          <a:xfrm>
            <a:off x="35495" y="1412776"/>
            <a:ext cx="3528390" cy="504056"/>
          </a:xfrm>
          <a:prstGeom prst="roundRect">
            <a:avLst>
              <a:gd name="adj" fmla="val 49167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Anti-pyrimidiques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ctangle à coins arrondis 10"/>
          <p:cNvSpPr/>
          <p:nvPr/>
        </p:nvSpPr>
        <p:spPr>
          <a:xfrm>
            <a:off x="0" y="5445224"/>
            <a:ext cx="9144000" cy="1440160"/>
          </a:xfrm>
          <a:prstGeom prst="roundRect">
            <a:avLst/>
          </a:prstGeom>
          <a:solidFill>
            <a:srgbClr val="E61853"/>
          </a:solidFill>
          <a:ln w="25400" cap="flat" cmpd="sng" algn="ctr">
            <a:solidFill>
              <a:srgbClr val="0BA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fr-FR" sz="2400" b="1" u="sng" kern="0" dirty="0">
                <a:solidFill>
                  <a:srgbClr val="FFFFFF"/>
                </a:solidFill>
              </a:rPr>
              <a:t>- </a:t>
            </a:r>
            <a:r>
              <a:rPr lang="fr-FR" sz="2200" b="1" u="sng" kern="0" dirty="0" smtClean="0">
                <a:solidFill>
                  <a:srgbClr val="FFFFFF"/>
                </a:solidFill>
              </a:rPr>
              <a:t>5-Fluorouracil </a:t>
            </a:r>
            <a:r>
              <a:rPr lang="fr-FR" sz="2200" b="1" u="sng" kern="0" dirty="0">
                <a:solidFill>
                  <a:srgbClr val="FFFFFF"/>
                </a:solidFill>
              </a:rPr>
              <a:t>(5-FU) :</a:t>
            </a:r>
            <a:r>
              <a:rPr lang="fr-FR" sz="2200" b="1" kern="0" dirty="0">
                <a:solidFill>
                  <a:srgbClr val="FFFFFF"/>
                </a:solidFill>
              </a:rPr>
              <a:t> Inhibition de la </a:t>
            </a:r>
            <a:r>
              <a:rPr lang="fr-FR" sz="2200" b="1" kern="0" dirty="0" err="1">
                <a:solidFill>
                  <a:srgbClr val="FFFFFF"/>
                </a:solidFill>
              </a:rPr>
              <a:t>thymidylate</a:t>
            </a:r>
            <a:r>
              <a:rPr lang="fr-FR" sz="2200" b="1" kern="0" dirty="0">
                <a:solidFill>
                  <a:srgbClr val="FFFFFF"/>
                </a:solidFill>
              </a:rPr>
              <a:t> synthétase</a:t>
            </a:r>
          </a:p>
          <a:p>
            <a:pPr lvl="0" algn="just"/>
            <a:r>
              <a:rPr lang="fr-FR" sz="2200" b="1" u="sng" kern="0" dirty="0">
                <a:solidFill>
                  <a:srgbClr val="FFFFFF"/>
                </a:solidFill>
              </a:rPr>
              <a:t>- Cytarabine : </a:t>
            </a:r>
            <a:r>
              <a:rPr lang="fr-FR" sz="2200" b="1" kern="0" dirty="0">
                <a:solidFill>
                  <a:srgbClr val="FFFFFF"/>
                </a:solidFill>
              </a:rPr>
              <a:t>perturbation de la structure dimensionnelle et fonctionnement  du DNA.</a:t>
            </a:r>
          </a:p>
          <a:p>
            <a:pPr lvl="0" algn="just"/>
            <a:r>
              <a:rPr lang="fr-FR" sz="2200" b="1" u="sng" kern="0" dirty="0">
                <a:solidFill>
                  <a:srgbClr val="FFFFFF"/>
                </a:solidFill>
              </a:rPr>
              <a:t>- Gemcitabine : </a:t>
            </a:r>
            <a:r>
              <a:rPr lang="fr-FR" sz="2200" b="1" kern="0" dirty="0">
                <a:solidFill>
                  <a:srgbClr val="FFFFFF"/>
                </a:solidFill>
              </a:rPr>
              <a:t>inhibition de la synthèse </a:t>
            </a:r>
            <a:r>
              <a:rPr lang="fr-FR" sz="2200" b="1" kern="0" dirty="0" smtClean="0">
                <a:solidFill>
                  <a:srgbClr val="FFFFFF"/>
                </a:solidFill>
              </a:rPr>
              <a:t>et  réparation </a:t>
            </a:r>
            <a:r>
              <a:rPr lang="fr-FR" sz="2200" b="1" kern="0" dirty="0">
                <a:solidFill>
                  <a:srgbClr val="FFFFFF"/>
                </a:solidFill>
              </a:rPr>
              <a:t>de l’ADN</a:t>
            </a:r>
          </a:p>
        </p:txBody>
      </p:sp>
    </p:spTree>
    <p:extLst>
      <p:ext uri="{BB962C8B-B14F-4D97-AF65-F5344CB8AC3E}">
        <p14:creationId xmlns:p14="http://schemas.microsoft.com/office/powerpoint/2010/main" xmlns="" val="9690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90685"/>
            <a:ext cx="8784976" cy="40626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u="sng" dirty="0" smtClean="0"/>
              <a:t>5-FU</a:t>
            </a:r>
            <a:endParaRPr lang="fr-FR" sz="2800" b="1" u="sng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Anticancéreux </a:t>
            </a:r>
            <a:r>
              <a:rPr lang="fr-FR" sz="2400" dirty="0"/>
              <a:t>le + prescrit au monde</a:t>
            </a:r>
            <a:r>
              <a:rPr lang="fr-F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Molécule </a:t>
            </a:r>
            <a:r>
              <a:rPr lang="fr-FR" sz="2400" dirty="0"/>
              <a:t>de référence dans le cancer </a:t>
            </a:r>
            <a:r>
              <a:rPr lang="fr-FR" sz="2400" dirty="0" err="1" smtClean="0"/>
              <a:t>colo-rectal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smtClean="0"/>
              <a:t>-  Taux </a:t>
            </a:r>
            <a:r>
              <a:rPr lang="fr-FR" sz="2400" dirty="0"/>
              <a:t>de réponse = 20 %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-   Forme </a:t>
            </a:r>
            <a:r>
              <a:rPr lang="fr-FR" sz="2400" dirty="0"/>
              <a:t>orale: pour meilleure qualité de vie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Bon </a:t>
            </a:r>
            <a:r>
              <a:rPr lang="fr-FR" sz="2400" dirty="0"/>
              <a:t>passage de la BHE. T1/2 très brève 11 min. </a:t>
            </a:r>
            <a:endParaRPr lang="fr-FR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Toxicité digestive</a:t>
            </a:r>
            <a:endParaRPr lang="fr-FR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6" name="Rectangle 5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496" y="69066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724640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10" name="Rectangle à coins arrondis 5"/>
          <p:cNvSpPr/>
          <p:nvPr/>
        </p:nvSpPr>
        <p:spPr>
          <a:xfrm>
            <a:off x="35495" y="1628800"/>
            <a:ext cx="3528390" cy="504056"/>
          </a:xfrm>
          <a:prstGeom prst="roundRect">
            <a:avLst>
              <a:gd name="adj" fmla="val 49167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Anti-pyrimidiques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6" name="Rectangle 5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496" y="69066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724640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10" name="Rectangle à coins arrondis 5"/>
          <p:cNvSpPr/>
          <p:nvPr/>
        </p:nvSpPr>
        <p:spPr>
          <a:xfrm>
            <a:off x="35495" y="1556792"/>
            <a:ext cx="3528390" cy="504056"/>
          </a:xfrm>
          <a:prstGeom prst="roundRect">
            <a:avLst>
              <a:gd name="adj" fmla="val 49167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dirty="0" smtClean="0">
                <a:solidFill>
                  <a:srgbClr val="FFFF00"/>
                </a:solidFill>
                <a:latin typeface="Arial"/>
                <a:cs typeface="Arial"/>
              </a:rPr>
              <a:t>2.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Anti-puriques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492310"/>
            <a:ext cx="90370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                     </a:t>
            </a:r>
            <a:r>
              <a:rPr lang="fr-FR" sz="2400" b="1" dirty="0" smtClean="0"/>
              <a:t>6-mercaptopurine</a:t>
            </a:r>
            <a:r>
              <a:rPr lang="fr-FR" sz="2400" b="1" dirty="0"/>
              <a:t>		</a:t>
            </a:r>
            <a:r>
              <a:rPr lang="fr-FR" sz="2400" b="1" dirty="0" smtClean="0"/>
              <a:t>   1965</a:t>
            </a:r>
            <a:endParaRPr lang="fr-FR" sz="2400" b="1" dirty="0"/>
          </a:p>
          <a:p>
            <a:r>
              <a:rPr lang="fr-FR" sz="2400" b="1" dirty="0"/>
              <a:t>		</a:t>
            </a:r>
            <a:r>
              <a:rPr lang="fr-FR" sz="2400" b="1" dirty="0" err="1"/>
              <a:t>fludarabine</a:t>
            </a:r>
            <a:r>
              <a:rPr lang="fr-FR" sz="2400" b="1" dirty="0"/>
              <a:t>		</a:t>
            </a:r>
            <a:r>
              <a:rPr lang="fr-FR" sz="2400" b="1" dirty="0" smtClean="0"/>
              <a:t>              1994</a:t>
            </a:r>
            <a:endParaRPr lang="fr-FR" sz="2400" b="1" dirty="0"/>
          </a:p>
          <a:p>
            <a:r>
              <a:rPr lang="fr-FR" sz="2400" b="1" dirty="0"/>
              <a:t>		</a:t>
            </a:r>
            <a:r>
              <a:rPr lang="fr-FR" sz="2400" b="1" dirty="0" err="1" smtClean="0"/>
              <a:t>cladribine</a:t>
            </a:r>
            <a:r>
              <a:rPr lang="fr-FR" sz="2400" b="1" dirty="0" smtClean="0"/>
              <a:t>                              1994</a:t>
            </a:r>
            <a:endParaRPr lang="fr-FR" sz="2400" b="1" dirty="0"/>
          </a:p>
          <a:p>
            <a:r>
              <a:rPr lang="fr-FR" sz="2400" b="1" dirty="0"/>
              <a:t>		</a:t>
            </a:r>
            <a:r>
              <a:rPr lang="fr-FR" sz="2400" b="1" dirty="0" err="1"/>
              <a:t>pentostatine</a:t>
            </a:r>
            <a:r>
              <a:rPr lang="fr-FR" sz="2400" b="1" dirty="0"/>
              <a:t>		</a:t>
            </a:r>
            <a:r>
              <a:rPr lang="fr-FR" sz="2400" b="1" dirty="0" smtClean="0"/>
              <a:t>               1993</a:t>
            </a:r>
            <a:endParaRPr lang="fr-FR" b="1" dirty="0"/>
          </a:p>
          <a:p>
            <a:r>
              <a:rPr lang="fr-FR" dirty="0"/>
              <a:t>	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sz="2400" dirty="0" err="1" smtClean="0"/>
              <a:t>Prodrogues</a:t>
            </a:r>
            <a:r>
              <a:rPr lang="fr-FR" sz="2400" dirty="0" smtClean="0"/>
              <a:t> </a:t>
            </a:r>
            <a:r>
              <a:rPr lang="fr-FR" sz="2400" dirty="0"/>
              <a:t>(sauf </a:t>
            </a:r>
            <a:r>
              <a:rPr lang="fr-FR" sz="2400" dirty="0" err="1"/>
              <a:t>pentostatine</a:t>
            </a:r>
            <a:r>
              <a:rPr lang="fr-FR" sz="2400" dirty="0"/>
              <a:t>), après métabolisation intra </a:t>
            </a:r>
            <a:r>
              <a:rPr lang="fr-FR" sz="2400" dirty="0" smtClean="0"/>
              <a:t>cellulaire</a:t>
            </a:r>
          </a:p>
          <a:p>
            <a:endParaRPr lang="fr-FR" sz="2400" dirty="0"/>
          </a:p>
          <a:p>
            <a:r>
              <a:rPr lang="fr-FR" sz="2400" dirty="0" smtClean="0"/>
              <a:t>-  Incorporation </a:t>
            </a:r>
            <a:r>
              <a:rPr lang="fr-FR" sz="2400" dirty="0"/>
              <a:t>dans </a:t>
            </a:r>
            <a:r>
              <a:rPr lang="fr-FR" sz="2400" dirty="0" smtClean="0"/>
              <a:t>l'ADN (fausses bases puriques)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96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6" name="Rectangle 5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496" y="620688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724640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" y="2060848"/>
            <a:ext cx="91440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1544017"/>
            <a:ext cx="4680520" cy="461665"/>
          </a:xfrm>
          <a:prstGeom prst="rect">
            <a:avLst/>
          </a:prstGeom>
          <a:solidFill>
            <a:srgbClr val="E61853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Méthotrexate et </a:t>
            </a:r>
            <a:r>
              <a:rPr lang="fr-FR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Raltitrexed</a:t>
            </a:r>
            <a:endParaRPr lang="fr-FR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à coins arrondis 4"/>
          <p:cNvSpPr/>
          <p:nvPr/>
        </p:nvSpPr>
        <p:spPr>
          <a:xfrm>
            <a:off x="35496" y="1484784"/>
            <a:ext cx="2880320" cy="576064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Anti-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folates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6" name="Rectangle 5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496" y="620688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</a:t>
            </a:r>
            <a:r>
              <a:rPr lang="fr-FR" sz="2800" b="1" u="sng" dirty="0" smtClean="0">
                <a:solidFill>
                  <a:srgbClr val="7030A0"/>
                </a:solidFill>
              </a:rPr>
              <a:t>B</a:t>
            </a:r>
            <a:r>
              <a:rPr lang="fr-FR" sz="2800" b="1" u="sng" dirty="0">
                <a:solidFill>
                  <a:srgbClr val="7030A0"/>
                </a:solidFill>
              </a:rPr>
              <a:t>/ Les antimétabolites: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 bwMode="auto">
          <a:xfrm>
            <a:off x="-4" y="724640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amont </a:t>
            </a:r>
            <a:r>
              <a:rPr lang="fr-FR" sz="2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1544017"/>
            <a:ext cx="4968552" cy="461665"/>
          </a:xfrm>
          <a:prstGeom prst="rect">
            <a:avLst/>
          </a:prstGeom>
          <a:solidFill>
            <a:srgbClr val="E61853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Méthotrexate (MTX) : Chef de file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à coins arrondis 4"/>
          <p:cNvSpPr/>
          <p:nvPr/>
        </p:nvSpPr>
        <p:spPr>
          <a:xfrm>
            <a:off x="35496" y="1484784"/>
            <a:ext cx="2880320" cy="576064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Anti-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folates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74838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Pharmacocinétique</a:t>
            </a:r>
            <a:r>
              <a:rPr lang="fr-FR" sz="3200" b="1" dirty="0" smtClean="0">
                <a:solidFill>
                  <a:srgbClr val="7030A0"/>
                </a:solidFill>
              </a:rPr>
              <a:t>:</a:t>
            </a:r>
          </a:p>
          <a:p>
            <a:endParaRPr lang="fr-FR" sz="32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- Métabolisme hépatique + </a:t>
            </a:r>
            <a:r>
              <a:rPr lang="fr-FR" sz="2400" dirty="0"/>
              <a:t>tumoral. Métabolites actifs!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- Elimination urinaire (</a:t>
            </a:r>
            <a:r>
              <a:rPr lang="fr-FR" sz="2400" b="1" dirty="0" smtClean="0"/>
              <a:t>t</a:t>
            </a:r>
            <a:r>
              <a:rPr lang="fr-FR" b="1" dirty="0" smtClean="0"/>
              <a:t>1/2</a:t>
            </a:r>
            <a:r>
              <a:rPr lang="fr-FR" sz="2400" b="1" dirty="0" smtClean="0"/>
              <a:t>=10h)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- Faible </a:t>
            </a:r>
            <a:r>
              <a:rPr lang="fr-FR" sz="2400" dirty="0"/>
              <a:t>liaison protéique (60%).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- Faux </a:t>
            </a:r>
            <a:r>
              <a:rPr lang="fr-FR" sz="2400" dirty="0"/>
              <a:t>substrat inhibant compétitivement la </a:t>
            </a:r>
            <a:r>
              <a:rPr lang="fr-FR" sz="2400" dirty="0" smtClean="0"/>
              <a:t>DHFR.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- Existe </a:t>
            </a:r>
            <a:r>
              <a:rPr lang="fr-FR" sz="2400" dirty="0"/>
              <a:t>sous forme orale.</a:t>
            </a:r>
          </a:p>
        </p:txBody>
      </p:sp>
    </p:spTree>
    <p:extLst>
      <p:ext uri="{BB962C8B-B14F-4D97-AF65-F5344CB8AC3E}">
        <p14:creationId xmlns:p14="http://schemas.microsoft.com/office/powerpoint/2010/main" xmlns="" val="15439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47664" y="44624"/>
            <a:ext cx="5904656" cy="584775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100000">
                <a:srgbClr val="CC00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FF00"/>
                </a:solidFill>
                <a:latin typeface="Copperplate Gothic Light" pitchFamily="34" charset="0"/>
                <a:cs typeface="Times New Roman" pitchFamily="18" charset="0"/>
              </a:rPr>
              <a:t>Définition du cancer</a:t>
            </a:r>
            <a:endParaRPr lang="fr-FR" sz="2800" b="1" dirty="0">
              <a:solidFill>
                <a:srgbClr val="FFFF00"/>
              </a:solidFill>
              <a:latin typeface="Copperplate Gothic Light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80728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/>
              <a:t>une maladie liée à la prolifération et la </a:t>
            </a:r>
            <a:r>
              <a:rPr lang="fr-FR" sz="2800" dirty="0" smtClean="0"/>
              <a:t>diffusion incontrôlée </a:t>
            </a:r>
            <a:r>
              <a:rPr lang="fr-FR" sz="2800" dirty="0"/>
              <a:t>de cellules de l’organisme devenues </a:t>
            </a:r>
            <a:r>
              <a:rPr lang="fr-FR" sz="2800" dirty="0" smtClean="0"/>
              <a:t>anormales.</a:t>
            </a:r>
            <a:endParaRPr lang="fr-FR" sz="2800" dirty="0"/>
          </a:p>
        </p:txBody>
      </p:sp>
      <p:pic>
        <p:nvPicPr>
          <p:cNvPr id="6" name="Picture 2" descr="http://www.presse.ulg.ac.be/communiques/crce/Untitled-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56" y="2780928"/>
            <a:ext cx="8172400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39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2008" y="4586352"/>
            <a:ext cx="4067944" cy="1938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Calibri" pitchFamily="34" charset="0"/>
                <a:ea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ls se fixent à la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tubuline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et bloquent sa polymérisation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microtubules</a:t>
            </a:r>
            <a:r>
              <a:rPr lang="fr-FR" sz="2400" dirty="0"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La mitose est bloquée en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métaphase.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9727" y="3990543"/>
            <a:ext cx="3868737" cy="22467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Ils se fixent aux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microtubules</a:t>
            </a:r>
            <a:r>
              <a:rPr lang="fr-FR" sz="2400" dirty="0"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et empêchent leur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dépolymérisation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Les cellules sont bloquées en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métaphase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7" y="1340768"/>
            <a:ext cx="2686050" cy="2376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Alcaloïdes de la pervenche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Vinblastine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Vincristine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Vindésine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Vinorelbine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1775" y="1628800"/>
            <a:ext cx="2788617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Taxanes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Docétaxel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paclitaxel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9" name="Rectangle 8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II. Les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agents réagissant </a:t>
              </a:r>
              <a:r>
                <a:rPr lang="fr-FR" sz="2800" dirty="0" smtClean="0">
                  <a:solidFill>
                    <a:srgbClr val="FFFF00"/>
                  </a:solidFill>
                  <a:latin typeface="Comic Sans MS" pitchFamily="66" charset="0"/>
                </a:rPr>
                <a:t>indirectement </a:t>
              </a: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avec l’ADN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Espace réservé du contenu 8"/>
          <p:cNvSpPr txBox="1">
            <a:spLocks/>
          </p:cNvSpPr>
          <p:nvPr/>
        </p:nvSpPr>
        <p:spPr bwMode="auto">
          <a:xfrm>
            <a:off x="-3" y="724640"/>
            <a:ext cx="1907707" cy="544120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>
                <a:solidFill>
                  <a:srgbClr val="FFFFFF"/>
                </a:solidFill>
              </a:rPr>
              <a:t>En </a:t>
            </a:r>
            <a:r>
              <a:rPr lang="fr-FR" sz="2800" b="1" dirty="0" smtClean="0">
                <a:solidFill>
                  <a:srgbClr val="FFFFFF"/>
                </a:solidFill>
              </a:rPr>
              <a:t>aval 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3728" y="745540"/>
            <a:ext cx="6784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« Poisons </a:t>
            </a:r>
            <a:r>
              <a:rPr lang="fr-FR" sz="2800" b="1" dirty="0">
                <a:solidFill>
                  <a:srgbClr val="FF0000"/>
                </a:solidFill>
              </a:rPr>
              <a:t>du </a:t>
            </a:r>
            <a:r>
              <a:rPr lang="fr-FR" sz="2800" b="1" dirty="0" smtClean="0">
                <a:solidFill>
                  <a:srgbClr val="FF0000"/>
                </a:solidFill>
              </a:rPr>
              <a:t>fuseau « antimitotiques »  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38031" y="3068960"/>
            <a:ext cx="936104" cy="864096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>
            <a:off x="1627306" y="3724731"/>
            <a:ext cx="936104" cy="864096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4" descr="23.jpg                                                         00000053Zip 100                        AB89E6C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09" y="2132856"/>
            <a:ext cx="9144003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10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grpSp>
        <p:nvGrpSpPr>
          <p:cNvPr id="906" name="Group 34"/>
          <p:cNvGrpSpPr>
            <a:grpSpLocks/>
          </p:cNvGrpSpPr>
          <p:nvPr/>
        </p:nvGrpSpPr>
        <p:grpSpPr bwMode="auto">
          <a:xfrm>
            <a:off x="40922" y="1628775"/>
            <a:ext cx="9211732" cy="4625973"/>
            <a:chOff x="29" y="1026"/>
            <a:chExt cx="6528" cy="2914"/>
          </a:xfrm>
        </p:grpSpPr>
        <p:sp>
          <p:nvSpPr>
            <p:cNvPr id="907" name="Rectangle 35"/>
            <p:cNvSpPr>
              <a:spLocks noChangeArrowheads="1"/>
            </p:cNvSpPr>
            <p:nvPr/>
          </p:nvSpPr>
          <p:spPr bwMode="auto">
            <a:xfrm>
              <a:off x="3393" y="1026"/>
              <a:ext cx="11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Alopécie</a:t>
              </a: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908" name="Rectangle 36"/>
            <p:cNvSpPr>
              <a:spLocks noChangeArrowheads="1"/>
            </p:cNvSpPr>
            <p:nvPr/>
          </p:nvSpPr>
          <p:spPr bwMode="auto">
            <a:xfrm>
              <a:off x="4313" y="1298"/>
              <a:ext cx="1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Fatigue</a:t>
              </a:r>
            </a:p>
          </p:txBody>
        </p:sp>
        <p:sp>
          <p:nvSpPr>
            <p:cNvPr id="909" name="Rectangle 37"/>
            <p:cNvSpPr>
              <a:spLocks noChangeArrowheads="1"/>
            </p:cNvSpPr>
            <p:nvPr/>
          </p:nvSpPr>
          <p:spPr bwMode="auto">
            <a:xfrm>
              <a:off x="1046" y="1344"/>
              <a:ext cx="10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Mucosite</a:t>
              </a:r>
              <a:endPara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Rectangle 38"/>
            <p:cNvSpPr>
              <a:spLocks noChangeArrowheads="1"/>
            </p:cNvSpPr>
            <p:nvPr/>
          </p:nvSpPr>
          <p:spPr bwMode="auto">
            <a:xfrm>
              <a:off x="988" y="2961"/>
              <a:ext cx="17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911" name="Rectangle 39"/>
            <p:cNvSpPr>
              <a:spLocks noChangeArrowheads="1"/>
            </p:cNvSpPr>
            <p:nvPr/>
          </p:nvSpPr>
          <p:spPr bwMode="auto">
            <a:xfrm>
              <a:off x="4261" y="3294"/>
              <a:ext cx="15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Suppression </a:t>
              </a:r>
            </a:p>
          </p:txBody>
        </p:sp>
        <p:sp>
          <p:nvSpPr>
            <p:cNvPr id="912" name="Rectangle 40"/>
            <p:cNvSpPr>
              <a:spLocks noChangeArrowheads="1"/>
            </p:cNvSpPr>
            <p:nvPr/>
          </p:nvSpPr>
          <p:spPr bwMode="auto">
            <a:xfrm>
              <a:off x="4107" y="3496"/>
              <a:ext cx="2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de la </a:t>
              </a: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moelle</a:t>
              </a: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osseuse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Rectangle 41"/>
            <p:cNvSpPr>
              <a:spLocks noChangeArrowheads="1"/>
            </p:cNvSpPr>
            <p:nvPr/>
          </p:nvSpPr>
          <p:spPr bwMode="auto">
            <a:xfrm>
              <a:off x="4313" y="1797"/>
              <a:ext cx="1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Nausée</a:t>
              </a:r>
              <a:r>
                <a:rPr lang="en-CA" sz="2400" b="1" kern="0" dirty="0">
                  <a:solidFill>
                    <a:srgbClr val="FFFFFF"/>
                  </a:solidFill>
                </a:rPr>
                <a:t> </a:t>
              </a:r>
              <a:r>
                <a:rPr kumimoji="0" lang="en-CA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et 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Rectangle 42"/>
            <p:cNvSpPr>
              <a:spLocks noChangeArrowheads="1"/>
            </p:cNvSpPr>
            <p:nvPr/>
          </p:nvSpPr>
          <p:spPr bwMode="auto">
            <a:xfrm>
              <a:off x="4315" y="2005"/>
              <a:ext cx="15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vomissement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Freeform 43"/>
            <p:cNvSpPr>
              <a:spLocks/>
            </p:cNvSpPr>
            <p:nvPr/>
          </p:nvSpPr>
          <p:spPr bwMode="auto">
            <a:xfrm>
              <a:off x="3361" y="2560"/>
              <a:ext cx="19" cy="24"/>
            </a:xfrm>
            <a:custGeom>
              <a:avLst/>
              <a:gdLst>
                <a:gd name="T0" fmla="*/ 2 w 19"/>
                <a:gd name="T1" fmla="*/ 0 h 24"/>
                <a:gd name="T2" fmla="*/ 0 w 19"/>
                <a:gd name="T3" fmla="*/ 2 h 24"/>
                <a:gd name="T4" fmla="*/ 0 w 19"/>
                <a:gd name="T5" fmla="*/ 4 h 24"/>
                <a:gd name="T6" fmla="*/ 0 w 19"/>
                <a:gd name="T7" fmla="*/ 6 h 24"/>
                <a:gd name="T8" fmla="*/ 0 w 19"/>
                <a:gd name="T9" fmla="*/ 8 h 24"/>
                <a:gd name="T10" fmla="*/ 0 w 19"/>
                <a:gd name="T11" fmla="*/ 10 h 24"/>
                <a:gd name="T12" fmla="*/ 0 w 19"/>
                <a:gd name="T13" fmla="*/ 12 h 24"/>
                <a:gd name="T14" fmla="*/ 0 w 19"/>
                <a:gd name="T15" fmla="*/ 13 h 24"/>
                <a:gd name="T16" fmla="*/ 2 w 19"/>
                <a:gd name="T17" fmla="*/ 15 h 24"/>
                <a:gd name="T18" fmla="*/ 2 w 19"/>
                <a:gd name="T19" fmla="*/ 17 h 24"/>
                <a:gd name="T20" fmla="*/ 4 w 19"/>
                <a:gd name="T21" fmla="*/ 17 h 24"/>
                <a:gd name="T22" fmla="*/ 4 w 19"/>
                <a:gd name="T23" fmla="*/ 19 h 24"/>
                <a:gd name="T24" fmla="*/ 6 w 19"/>
                <a:gd name="T25" fmla="*/ 19 h 24"/>
                <a:gd name="T26" fmla="*/ 8 w 19"/>
                <a:gd name="T27" fmla="*/ 19 h 24"/>
                <a:gd name="T28" fmla="*/ 8 w 19"/>
                <a:gd name="T29" fmla="*/ 21 h 24"/>
                <a:gd name="T30" fmla="*/ 10 w 19"/>
                <a:gd name="T31" fmla="*/ 21 h 24"/>
                <a:gd name="T32" fmla="*/ 12 w 19"/>
                <a:gd name="T33" fmla="*/ 21 h 24"/>
                <a:gd name="T34" fmla="*/ 12 w 19"/>
                <a:gd name="T35" fmla="*/ 23 h 24"/>
                <a:gd name="T36" fmla="*/ 14 w 19"/>
                <a:gd name="T37" fmla="*/ 23 h 24"/>
                <a:gd name="T38" fmla="*/ 16 w 19"/>
                <a:gd name="T39" fmla="*/ 23 h 24"/>
                <a:gd name="T40" fmla="*/ 18 w 19"/>
                <a:gd name="T41" fmla="*/ 15 h 24"/>
                <a:gd name="T42" fmla="*/ 16 w 19"/>
                <a:gd name="T43" fmla="*/ 15 h 24"/>
                <a:gd name="T44" fmla="*/ 14 w 19"/>
                <a:gd name="T45" fmla="*/ 13 h 24"/>
                <a:gd name="T46" fmla="*/ 12 w 19"/>
                <a:gd name="T47" fmla="*/ 13 h 24"/>
                <a:gd name="T48" fmla="*/ 10 w 19"/>
                <a:gd name="T49" fmla="*/ 13 h 24"/>
                <a:gd name="T50" fmla="*/ 10 w 19"/>
                <a:gd name="T51" fmla="*/ 12 h 24"/>
                <a:gd name="T52" fmla="*/ 8 w 19"/>
                <a:gd name="T53" fmla="*/ 12 h 24"/>
                <a:gd name="T54" fmla="*/ 8 w 19"/>
                <a:gd name="T55" fmla="*/ 10 h 24"/>
                <a:gd name="T56" fmla="*/ 8 w 19"/>
                <a:gd name="T57" fmla="*/ 8 h 24"/>
                <a:gd name="T58" fmla="*/ 8 w 19"/>
                <a:gd name="T59" fmla="*/ 6 h 24"/>
                <a:gd name="T60" fmla="*/ 10 w 19"/>
                <a:gd name="T61" fmla="*/ 4 h 24"/>
                <a:gd name="T62" fmla="*/ 2 w 19"/>
                <a:gd name="T63" fmla="*/ 0 h 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24"/>
                <a:gd name="T98" fmla="*/ 19 w 19"/>
                <a:gd name="T99" fmla="*/ 24 h 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2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Freeform 44"/>
            <p:cNvSpPr>
              <a:spLocks/>
            </p:cNvSpPr>
            <p:nvPr/>
          </p:nvSpPr>
          <p:spPr bwMode="auto">
            <a:xfrm>
              <a:off x="3363" y="2529"/>
              <a:ext cx="49" cy="36"/>
            </a:xfrm>
            <a:custGeom>
              <a:avLst/>
              <a:gdLst>
                <a:gd name="T0" fmla="*/ 48 w 49"/>
                <a:gd name="T1" fmla="*/ 0 h 36"/>
                <a:gd name="T2" fmla="*/ 46 w 49"/>
                <a:gd name="T3" fmla="*/ 0 h 36"/>
                <a:gd name="T4" fmla="*/ 44 w 49"/>
                <a:gd name="T5" fmla="*/ 0 h 36"/>
                <a:gd name="T6" fmla="*/ 42 w 49"/>
                <a:gd name="T7" fmla="*/ 0 h 36"/>
                <a:gd name="T8" fmla="*/ 41 w 49"/>
                <a:gd name="T9" fmla="*/ 0 h 36"/>
                <a:gd name="T10" fmla="*/ 39 w 49"/>
                <a:gd name="T11" fmla="*/ 2 h 36"/>
                <a:gd name="T12" fmla="*/ 37 w 49"/>
                <a:gd name="T13" fmla="*/ 2 h 36"/>
                <a:gd name="T14" fmla="*/ 35 w 49"/>
                <a:gd name="T15" fmla="*/ 2 h 36"/>
                <a:gd name="T16" fmla="*/ 33 w 49"/>
                <a:gd name="T17" fmla="*/ 4 h 36"/>
                <a:gd name="T18" fmla="*/ 31 w 49"/>
                <a:gd name="T19" fmla="*/ 4 h 36"/>
                <a:gd name="T20" fmla="*/ 29 w 49"/>
                <a:gd name="T21" fmla="*/ 6 h 36"/>
                <a:gd name="T22" fmla="*/ 27 w 49"/>
                <a:gd name="T23" fmla="*/ 6 h 36"/>
                <a:gd name="T24" fmla="*/ 25 w 49"/>
                <a:gd name="T25" fmla="*/ 6 h 36"/>
                <a:gd name="T26" fmla="*/ 23 w 49"/>
                <a:gd name="T27" fmla="*/ 8 h 36"/>
                <a:gd name="T28" fmla="*/ 21 w 49"/>
                <a:gd name="T29" fmla="*/ 10 h 36"/>
                <a:gd name="T30" fmla="*/ 19 w 49"/>
                <a:gd name="T31" fmla="*/ 10 h 36"/>
                <a:gd name="T32" fmla="*/ 19 w 49"/>
                <a:gd name="T33" fmla="*/ 12 h 36"/>
                <a:gd name="T34" fmla="*/ 18 w 49"/>
                <a:gd name="T35" fmla="*/ 12 h 36"/>
                <a:gd name="T36" fmla="*/ 16 w 49"/>
                <a:gd name="T37" fmla="*/ 14 h 36"/>
                <a:gd name="T38" fmla="*/ 14 w 49"/>
                <a:gd name="T39" fmla="*/ 16 h 36"/>
                <a:gd name="T40" fmla="*/ 12 w 49"/>
                <a:gd name="T41" fmla="*/ 16 h 36"/>
                <a:gd name="T42" fmla="*/ 10 w 49"/>
                <a:gd name="T43" fmla="*/ 18 h 36"/>
                <a:gd name="T44" fmla="*/ 10 w 49"/>
                <a:gd name="T45" fmla="*/ 20 h 36"/>
                <a:gd name="T46" fmla="*/ 8 w 49"/>
                <a:gd name="T47" fmla="*/ 21 h 36"/>
                <a:gd name="T48" fmla="*/ 6 w 49"/>
                <a:gd name="T49" fmla="*/ 21 h 36"/>
                <a:gd name="T50" fmla="*/ 6 w 49"/>
                <a:gd name="T51" fmla="*/ 23 h 36"/>
                <a:gd name="T52" fmla="*/ 4 w 49"/>
                <a:gd name="T53" fmla="*/ 25 h 36"/>
                <a:gd name="T54" fmla="*/ 2 w 49"/>
                <a:gd name="T55" fmla="*/ 27 h 36"/>
                <a:gd name="T56" fmla="*/ 2 w 49"/>
                <a:gd name="T57" fmla="*/ 29 h 36"/>
                <a:gd name="T58" fmla="*/ 0 w 49"/>
                <a:gd name="T59" fmla="*/ 29 h 36"/>
                <a:gd name="T60" fmla="*/ 0 w 49"/>
                <a:gd name="T61" fmla="*/ 31 h 36"/>
                <a:gd name="T62" fmla="*/ 8 w 49"/>
                <a:gd name="T63" fmla="*/ 35 h 36"/>
                <a:gd name="T64" fmla="*/ 8 w 49"/>
                <a:gd name="T65" fmla="*/ 33 h 36"/>
                <a:gd name="T66" fmla="*/ 10 w 49"/>
                <a:gd name="T67" fmla="*/ 31 h 36"/>
                <a:gd name="T68" fmla="*/ 10 w 49"/>
                <a:gd name="T69" fmla="*/ 29 h 36"/>
                <a:gd name="T70" fmla="*/ 12 w 49"/>
                <a:gd name="T71" fmla="*/ 29 h 36"/>
                <a:gd name="T72" fmla="*/ 12 w 49"/>
                <a:gd name="T73" fmla="*/ 27 h 36"/>
                <a:gd name="T74" fmla="*/ 14 w 49"/>
                <a:gd name="T75" fmla="*/ 25 h 36"/>
                <a:gd name="T76" fmla="*/ 16 w 49"/>
                <a:gd name="T77" fmla="*/ 25 h 36"/>
                <a:gd name="T78" fmla="*/ 16 w 49"/>
                <a:gd name="T79" fmla="*/ 23 h 36"/>
                <a:gd name="T80" fmla="*/ 18 w 49"/>
                <a:gd name="T81" fmla="*/ 23 h 36"/>
                <a:gd name="T82" fmla="*/ 19 w 49"/>
                <a:gd name="T83" fmla="*/ 21 h 36"/>
                <a:gd name="T84" fmla="*/ 19 w 49"/>
                <a:gd name="T85" fmla="*/ 20 h 36"/>
                <a:gd name="T86" fmla="*/ 21 w 49"/>
                <a:gd name="T87" fmla="*/ 20 h 36"/>
                <a:gd name="T88" fmla="*/ 23 w 49"/>
                <a:gd name="T89" fmla="*/ 18 h 36"/>
                <a:gd name="T90" fmla="*/ 25 w 49"/>
                <a:gd name="T91" fmla="*/ 18 h 36"/>
                <a:gd name="T92" fmla="*/ 27 w 49"/>
                <a:gd name="T93" fmla="*/ 16 h 36"/>
                <a:gd name="T94" fmla="*/ 29 w 49"/>
                <a:gd name="T95" fmla="*/ 14 h 36"/>
                <a:gd name="T96" fmla="*/ 31 w 49"/>
                <a:gd name="T97" fmla="*/ 14 h 36"/>
                <a:gd name="T98" fmla="*/ 33 w 49"/>
                <a:gd name="T99" fmla="*/ 12 h 36"/>
                <a:gd name="T100" fmla="*/ 35 w 49"/>
                <a:gd name="T101" fmla="*/ 12 h 36"/>
                <a:gd name="T102" fmla="*/ 37 w 49"/>
                <a:gd name="T103" fmla="*/ 10 h 36"/>
                <a:gd name="T104" fmla="*/ 39 w 49"/>
                <a:gd name="T105" fmla="*/ 10 h 36"/>
                <a:gd name="T106" fmla="*/ 41 w 49"/>
                <a:gd name="T107" fmla="*/ 10 h 36"/>
                <a:gd name="T108" fmla="*/ 42 w 49"/>
                <a:gd name="T109" fmla="*/ 8 h 36"/>
                <a:gd name="T110" fmla="*/ 44 w 49"/>
                <a:gd name="T111" fmla="*/ 8 h 36"/>
                <a:gd name="T112" fmla="*/ 46 w 49"/>
                <a:gd name="T113" fmla="*/ 8 h 36"/>
                <a:gd name="T114" fmla="*/ 48 w 49"/>
                <a:gd name="T115" fmla="*/ 0 h 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36"/>
                <a:gd name="T176" fmla="*/ 49 w 49"/>
                <a:gd name="T177" fmla="*/ 36 h 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36">
                  <a:moveTo>
                    <a:pt x="48" y="0"/>
                  </a:move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Freeform 45"/>
            <p:cNvSpPr>
              <a:spLocks/>
            </p:cNvSpPr>
            <p:nvPr/>
          </p:nvSpPr>
          <p:spPr bwMode="auto">
            <a:xfrm>
              <a:off x="3409" y="2529"/>
              <a:ext cx="17" cy="32"/>
            </a:xfrm>
            <a:custGeom>
              <a:avLst/>
              <a:gdLst>
                <a:gd name="T0" fmla="*/ 14 w 17"/>
                <a:gd name="T1" fmla="*/ 27 h 32"/>
                <a:gd name="T2" fmla="*/ 12 w 17"/>
                <a:gd name="T3" fmla="*/ 31 h 32"/>
                <a:gd name="T4" fmla="*/ 14 w 17"/>
                <a:gd name="T5" fmla="*/ 31 h 32"/>
                <a:gd name="T6" fmla="*/ 14 w 17"/>
                <a:gd name="T7" fmla="*/ 29 h 32"/>
                <a:gd name="T8" fmla="*/ 16 w 17"/>
                <a:gd name="T9" fmla="*/ 27 h 32"/>
                <a:gd name="T10" fmla="*/ 16 w 17"/>
                <a:gd name="T11" fmla="*/ 25 h 32"/>
                <a:gd name="T12" fmla="*/ 16 w 17"/>
                <a:gd name="T13" fmla="*/ 23 h 32"/>
                <a:gd name="T14" fmla="*/ 16 w 17"/>
                <a:gd name="T15" fmla="*/ 21 h 32"/>
                <a:gd name="T16" fmla="*/ 16 w 17"/>
                <a:gd name="T17" fmla="*/ 20 h 32"/>
                <a:gd name="T18" fmla="*/ 16 w 17"/>
                <a:gd name="T19" fmla="*/ 18 h 32"/>
                <a:gd name="T20" fmla="*/ 16 w 17"/>
                <a:gd name="T21" fmla="*/ 16 h 32"/>
                <a:gd name="T22" fmla="*/ 16 w 17"/>
                <a:gd name="T23" fmla="*/ 14 h 32"/>
                <a:gd name="T24" fmla="*/ 16 w 17"/>
                <a:gd name="T25" fmla="*/ 12 h 32"/>
                <a:gd name="T26" fmla="*/ 14 w 17"/>
                <a:gd name="T27" fmla="*/ 12 h 32"/>
                <a:gd name="T28" fmla="*/ 14 w 17"/>
                <a:gd name="T29" fmla="*/ 10 h 32"/>
                <a:gd name="T30" fmla="*/ 12 w 17"/>
                <a:gd name="T31" fmla="*/ 8 h 32"/>
                <a:gd name="T32" fmla="*/ 12 w 17"/>
                <a:gd name="T33" fmla="*/ 6 h 32"/>
                <a:gd name="T34" fmla="*/ 10 w 17"/>
                <a:gd name="T35" fmla="*/ 6 h 32"/>
                <a:gd name="T36" fmla="*/ 10 w 17"/>
                <a:gd name="T37" fmla="*/ 4 h 32"/>
                <a:gd name="T38" fmla="*/ 8 w 17"/>
                <a:gd name="T39" fmla="*/ 4 h 32"/>
                <a:gd name="T40" fmla="*/ 6 w 17"/>
                <a:gd name="T41" fmla="*/ 2 h 32"/>
                <a:gd name="T42" fmla="*/ 4 w 17"/>
                <a:gd name="T43" fmla="*/ 2 h 32"/>
                <a:gd name="T44" fmla="*/ 2 w 17"/>
                <a:gd name="T45" fmla="*/ 0 h 32"/>
                <a:gd name="T46" fmla="*/ 0 w 17"/>
                <a:gd name="T47" fmla="*/ 8 h 32"/>
                <a:gd name="T48" fmla="*/ 2 w 17"/>
                <a:gd name="T49" fmla="*/ 10 h 32"/>
                <a:gd name="T50" fmla="*/ 4 w 17"/>
                <a:gd name="T51" fmla="*/ 10 h 32"/>
                <a:gd name="T52" fmla="*/ 4 w 17"/>
                <a:gd name="T53" fmla="*/ 12 h 32"/>
                <a:gd name="T54" fmla="*/ 6 w 17"/>
                <a:gd name="T55" fmla="*/ 12 h 32"/>
                <a:gd name="T56" fmla="*/ 6 w 17"/>
                <a:gd name="T57" fmla="*/ 14 h 32"/>
                <a:gd name="T58" fmla="*/ 8 w 17"/>
                <a:gd name="T59" fmla="*/ 16 h 32"/>
                <a:gd name="T60" fmla="*/ 8 w 17"/>
                <a:gd name="T61" fmla="*/ 18 h 32"/>
                <a:gd name="T62" fmla="*/ 8 w 17"/>
                <a:gd name="T63" fmla="*/ 20 h 32"/>
                <a:gd name="T64" fmla="*/ 8 w 17"/>
                <a:gd name="T65" fmla="*/ 21 h 32"/>
                <a:gd name="T66" fmla="*/ 8 w 17"/>
                <a:gd name="T67" fmla="*/ 23 h 32"/>
                <a:gd name="T68" fmla="*/ 8 w 17"/>
                <a:gd name="T69" fmla="*/ 25 h 32"/>
                <a:gd name="T70" fmla="*/ 6 w 17"/>
                <a:gd name="T71" fmla="*/ 29 h 32"/>
                <a:gd name="T72" fmla="*/ 14 w 17"/>
                <a:gd name="T73" fmla="*/ 27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"/>
                <a:gd name="T112" fmla="*/ 0 h 32"/>
                <a:gd name="T113" fmla="*/ 17 w 17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" h="32">
                  <a:moveTo>
                    <a:pt x="14" y="27"/>
                  </a:move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6" y="29"/>
                  </a:lnTo>
                  <a:lnTo>
                    <a:pt x="14" y="2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Freeform 46"/>
            <p:cNvSpPr>
              <a:spLocks/>
            </p:cNvSpPr>
            <p:nvPr/>
          </p:nvSpPr>
          <p:spPr bwMode="auto">
            <a:xfrm>
              <a:off x="3415" y="2556"/>
              <a:ext cx="34" cy="30"/>
            </a:xfrm>
            <a:custGeom>
              <a:avLst/>
              <a:gdLst>
                <a:gd name="T0" fmla="*/ 33 w 34"/>
                <a:gd name="T1" fmla="*/ 21 h 30"/>
                <a:gd name="T2" fmla="*/ 31 w 34"/>
                <a:gd name="T3" fmla="*/ 21 h 30"/>
                <a:gd name="T4" fmla="*/ 29 w 34"/>
                <a:gd name="T5" fmla="*/ 19 h 30"/>
                <a:gd name="T6" fmla="*/ 27 w 34"/>
                <a:gd name="T7" fmla="*/ 19 h 30"/>
                <a:gd name="T8" fmla="*/ 25 w 34"/>
                <a:gd name="T9" fmla="*/ 17 h 30"/>
                <a:gd name="T10" fmla="*/ 23 w 34"/>
                <a:gd name="T11" fmla="*/ 17 h 30"/>
                <a:gd name="T12" fmla="*/ 21 w 34"/>
                <a:gd name="T13" fmla="*/ 16 h 30"/>
                <a:gd name="T14" fmla="*/ 19 w 34"/>
                <a:gd name="T15" fmla="*/ 16 h 30"/>
                <a:gd name="T16" fmla="*/ 19 w 34"/>
                <a:gd name="T17" fmla="*/ 14 h 30"/>
                <a:gd name="T18" fmla="*/ 17 w 34"/>
                <a:gd name="T19" fmla="*/ 14 h 30"/>
                <a:gd name="T20" fmla="*/ 17 w 34"/>
                <a:gd name="T21" fmla="*/ 12 h 30"/>
                <a:gd name="T22" fmla="*/ 15 w 34"/>
                <a:gd name="T23" fmla="*/ 12 h 30"/>
                <a:gd name="T24" fmla="*/ 15 w 34"/>
                <a:gd name="T25" fmla="*/ 10 h 30"/>
                <a:gd name="T26" fmla="*/ 13 w 34"/>
                <a:gd name="T27" fmla="*/ 10 h 30"/>
                <a:gd name="T28" fmla="*/ 13 w 34"/>
                <a:gd name="T29" fmla="*/ 8 h 30"/>
                <a:gd name="T30" fmla="*/ 11 w 34"/>
                <a:gd name="T31" fmla="*/ 8 h 30"/>
                <a:gd name="T32" fmla="*/ 11 w 34"/>
                <a:gd name="T33" fmla="*/ 6 h 30"/>
                <a:gd name="T34" fmla="*/ 10 w 34"/>
                <a:gd name="T35" fmla="*/ 6 h 30"/>
                <a:gd name="T36" fmla="*/ 10 w 34"/>
                <a:gd name="T37" fmla="*/ 4 h 30"/>
                <a:gd name="T38" fmla="*/ 10 w 34"/>
                <a:gd name="T39" fmla="*/ 2 h 30"/>
                <a:gd name="T40" fmla="*/ 8 w 34"/>
                <a:gd name="T41" fmla="*/ 2 h 30"/>
                <a:gd name="T42" fmla="*/ 8 w 34"/>
                <a:gd name="T43" fmla="*/ 0 h 30"/>
                <a:gd name="T44" fmla="*/ 0 w 34"/>
                <a:gd name="T45" fmla="*/ 2 h 30"/>
                <a:gd name="T46" fmla="*/ 0 w 34"/>
                <a:gd name="T47" fmla="*/ 4 h 30"/>
                <a:gd name="T48" fmla="*/ 2 w 34"/>
                <a:gd name="T49" fmla="*/ 6 h 30"/>
                <a:gd name="T50" fmla="*/ 2 w 34"/>
                <a:gd name="T51" fmla="*/ 8 h 30"/>
                <a:gd name="T52" fmla="*/ 4 w 34"/>
                <a:gd name="T53" fmla="*/ 8 h 30"/>
                <a:gd name="T54" fmla="*/ 4 w 34"/>
                <a:gd name="T55" fmla="*/ 10 h 30"/>
                <a:gd name="T56" fmla="*/ 6 w 34"/>
                <a:gd name="T57" fmla="*/ 12 h 30"/>
                <a:gd name="T58" fmla="*/ 6 w 34"/>
                <a:gd name="T59" fmla="*/ 14 h 30"/>
                <a:gd name="T60" fmla="*/ 8 w 34"/>
                <a:gd name="T61" fmla="*/ 14 h 30"/>
                <a:gd name="T62" fmla="*/ 8 w 34"/>
                <a:gd name="T63" fmla="*/ 16 h 30"/>
                <a:gd name="T64" fmla="*/ 10 w 34"/>
                <a:gd name="T65" fmla="*/ 16 h 30"/>
                <a:gd name="T66" fmla="*/ 10 w 34"/>
                <a:gd name="T67" fmla="*/ 17 h 30"/>
                <a:gd name="T68" fmla="*/ 11 w 34"/>
                <a:gd name="T69" fmla="*/ 17 h 30"/>
                <a:gd name="T70" fmla="*/ 11 w 34"/>
                <a:gd name="T71" fmla="*/ 19 h 30"/>
                <a:gd name="T72" fmla="*/ 13 w 34"/>
                <a:gd name="T73" fmla="*/ 21 h 30"/>
                <a:gd name="T74" fmla="*/ 15 w 34"/>
                <a:gd name="T75" fmla="*/ 21 h 30"/>
                <a:gd name="T76" fmla="*/ 17 w 34"/>
                <a:gd name="T77" fmla="*/ 23 h 30"/>
                <a:gd name="T78" fmla="*/ 19 w 34"/>
                <a:gd name="T79" fmla="*/ 25 h 30"/>
                <a:gd name="T80" fmla="*/ 21 w 34"/>
                <a:gd name="T81" fmla="*/ 25 h 30"/>
                <a:gd name="T82" fmla="*/ 23 w 34"/>
                <a:gd name="T83" fmla="*/ 27 h 30"/>
                <a:gd name="T84" fmla="*/ 25 w 34"/>
                <a:gd name="T85" fmla="*/ 27 h 30"/>
                <a:gd name="T86" fmla="*/ 27 w 34"/>
                <a:gd name="T87" fmla="*/ 27 h 30"/>
                <a:gd name="T88" fmla="*/ 29 w 34"/>
                <a:gd name="T89" fmla="*/ 29 h 30"/>
                <a:gd name="T90" fmla="*/ 31 w 34"/>
                <a:gd name="T91" fmla="*/ 29 h 30"/>
                <a:gd name="T92" fmla="*/ 33 w 34"/>
                <a:gd name="T93" fmla="*/ 21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"/>
                <a:gd name="T142" fmla="*/ 0 h 30"/>
                <a:gd name="T143" fmla="*/ 34 w 34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" h="30">
                  <a:moveTo>
                    <a:pt x="33" y="21"/>
                  </a:moveTo>
                  <a:lnTo>
                    <a:pt x="31" y="21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3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Freeform 47"/>
            <p:cNvSpPr>
              <a:spLocks/>
            </p:cNvSpPr>
            <p:nvPr/>
          </p:nvSpPr>
          <p:spPr bwMode="auto">
            <a:xfrm>
              <a:off x="3375" y="2550"/>
              <a:ext cx="31" cy="34"/>
            </a:xfrm>
            <a:custGeom>
              <a:avLst/>
              <a:gdLst>
                <a:gd name="T0" fmla="*/ 7 w 31"/>
                <a:gd name="T1" fmla="*/ 27 h 34"/>
                <a:gd name="T2" fmla="*/ 9 w 31"/>
                <a:gd name="T3" fmla="*/ 27 h 34"/>
                <a:gd name="T4" fmla="*/ 9 w 31"/>
                <a:gd name="T5" fmla="*/ 25 h 34"/>
                <a:gd name="T6" fmla="*/ 11 w 31"/>
                <a:gd name="T7" fmla="*/ 23 h 34"/>
                <a:gd name="T8" fmla="*/ 13 w 31"/>
                <a:gd name="T9" fmla="*/ 22 h 34"/>
                <a:gd name="T10" fmla="*/ 15 w 31"/>
                <a:gd name="T11" fmla="*/ 20 h 34"/>
                <a:gd name="T12" fmla="*/ 17 w 31"/>
                <a:gd name="T13" fmla="*/ 18 h 34"/>
                <a:gd name="T14" fmla="*/ 17 w 31"/>
                <a:gd name="T15" fmla="*/ 16 h 34"/>
                <a:gd name="T16" fmla="*/ 19 w 31"/>
                <a:gd name="T17" fmla="*/ 16 h 34"/>
                <a:gd name="T18" fmla="*/ 21 w 31"/>
                <a:gd name="T19" fmla="*/ 14 h 34"/>
                <a:gd name="T20" fmla="*/ 23 w 31"/>
                <a:gd name="T21" fmla="*/ 12 h 34"/>
                <a:gd name="T22" fmla="*/ 25 w 31"/>
                <a:gd name="T23" fmla="*/ 12 h 34"/>
                <a:gd name="T24" fmla="*/ 27 w 31"/>
                <a:gd name="T25" fmla="*/ 10 h 34"/>
                <a:gd name="T26" fmla="*/ 29 w 31"/>
                <a:gd name="T27" fmla="*/ 8 h 34"/>
                <a:gd name="T28" fmla="*/ 30 w 31"/>
                <a:gd name="T29" fmla="*/ 8 h 34"/>
                <a:gd name="T30" fmla="*/ 27 w 31"/>
                <a:gd name="T31" fmla="*/ 0 h 34"/>
                <a:gd name="T32" fmla="*/ 25 w 31"/>
                <a:gd name="T33" fmla="*/ 0 h 34"/>
                <a:gd name="T34" fmla="*/ 25 w 31"/>
                <a:gd name="T35" fmla="*/ 2 h 34"/>
                <a:gd name="T36" fmla="*/ 23 w 31"/>
                <a:gd name="T37" fmla="*/ 2 h 34"/>
                <a:gd name="T38" fmla="*/ 21 w 31"/>
                <a:gd name="T39" fmla="*/ 4 h 34"/>
                <a:gd name="T40" fmla="*/ 19 w 31"/>
                <a:gd name="T41" fmla="*/ 6 h 34"/>
                <a:gd name="T42" fmla="*/ 17 w 31"/>
                <a:gd name="T43" fmla="*/ 6 h 34"/>
                <a:gd name="T44" fmla="*/ 17 w 31"/>
                <a:gd name="T45" fmla="*/ 8 h 34"/>
                <a:gd name="T46" fmla="*/ 15 w 31"/>
                <a:gd name="T47" fmla="*/ 8 h 34"/>
                <a:gd name="T48" fmla="*/ 13 w 31"/>
                <a:gd name="T49" fmla="*/ 10 h 34"/>
                <a:gd name="T50" fmla="*/ 11 w 31"/>
                <a:gd name="T51" fmla="*/ 12 h 34"/>
                <a:gd name="T52" fmla="*/ 9 w 31"/>
                <a:gd name="T53" fmla="*/ 12 h 34"/>
                <a:gd name="T54" fmla="*/ 9 w 31"/>
                <a:gd name="T55" fmla="*/ 14 h 34"/>
                <a:gd name="T56" fmla="*/ 7 w 31"/>
                <a:gd name="T57" fmla="*/ 16 h 34"/>
                <a:gd name="T58" fmla="*/ 6 w 31"/>
                <a:gd name="T59" fmla="*/ 16 h 34"/>
                <a:gd name="T60" fmla="*/ 6 w 31"/>
                <a:gd name="T61" fmla="*/ 18 h 34"/>
                <a:gd name="T62" fmla="*/ 4 w 31"/>
                <a:gd name="T63" fmla="*/ 18 h 34"/>
                <a:gd name="T64" fmla="*/ 4 w 31"/>
                <a:gd name="T65" fmla="*/ 20 h 34"/>
                <a:gd name="T66" fmla="*/ 2 w 31"/>
                <a:gd name="T67" fmla="*/ 22 h 34"/>
                <a:gd name="T68" fmla="*/ 2 w 31"/>
                <a:gd name="T69" fmla="*/ 23 h 34"/>
                <a:gd name="T70" fmla="*/ 0 w 31"/>
                <a:gd name="T71" fmla="*/ 25 h 34"/>
                <a:gd name="T72" fmla="*/ 0 w 31"/>
                <a:gd name="T73" fmla="*/ 27 h 34"/>
                <a:gd name="T74" fmla="*/ 0 w 31"/>
                <a:gd name="T75" fmla="*/ 29 h 34"/>
                <a:gd name="T76" fmla="*/ 2 w 31"/>
                <a:gd name="T77" fmla="*/ 31 h 34"/>
                <a:gd name="T78" fmla="*/ 2 w 31"/>
                <a:gd name="T79" fmla="*/ 33 h 34"/>
                <a:gd name="T80" fmla="*/ 7 w 31"/>
                <a:gd name="T81" fmla="*/ 27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"/>
                <a:gd name="T124" fmla="*/ 0 h 34"/>
                <a:gd name="T125" fmla="*/ 31 w 31"/>
                <a:gd name="T126" fmla="*/ 34 h 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" h="34">
                  <a:moveTo>
                    <a:pt x="7" y="27"/>
                  </a:moveTo>
                  <a:lnTo>
                    <a:pt x="9" y="27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7" y="2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Freeform 48"/>
            <p:cNvSpPr>
              <a:spLocks/>
            </p:cNvSpPr>
            <p:nvPr/>
          </p:nvSpPr>
          <p:spPr bwMode="auto">
            <a:xfrm>
              <a:off x="3377" y="2577"/>
              <a:ext cx="39" cy="42"/>
            </a:xfrm>
            <a:custGeom>
              <a:avLst/>
              <a:gdLst>
                <a:gd name="T0" fmla="*/ 38 w 39"/>
                <a:gd name="T1" fmla="*/ 39 h 42"/>
                <a:gd name="T2" fmla="*/ 38 w 39"/>
                <a:gd name="T3" fmla="*/ 37 h 42"/>
                <a:gd name="T4" fmla="*/ 36 w 39"/>
                <a:gd name="T5" fmla="*/ 35 h 42"/>
                <a:gd name="T6" fmla="*/ 36 w 39"/>
                <a:gd name="T7" fmla="*/ 33 h 42"/>
                <a:gd name="T8" fmla="*/ 34 w 39"/>
                <a:gd name="T9" fmla="*/ 31 h 42"/>
                <a:gd name="T10" fmla="*/ 34 w 39"/>
                <a:gd name="T11" fmla="*/ 29 h 42"/>
                <a:gd name="T12" fmla="*/ 32 w 39"/>
                <a:gd name="T13" fmla="*/ 27 h 42"/>
                <a:gd name="T14" fmla="*/ 32 w 39"/>
                <a:gd name="T15" fmla="*/ 25 h 42"/>
                <a:gd name="T16" fmla="*/ 30 w 39"/>
                <a:gd name="T17" fmla="*/ 25 h 42"/>
                <a:gd name="T18" fmla="*/ 28 w 39"/>
                <a:gd name="T19" fmla="*/ 23 h 42"/>
                <a:gd name="T20" fmla="*/ 28 w 39"/>
                <a:gd name="T21" fmla="*/ 21 h 42"/>
                <a:gd name="T22" fmla="*/ 27 w 39"/>
                <a:gd name="T23" fmla="*/ 19 h 42"/>
                <a:gd name="T24" fmla="*/ 25 w 39"/>
                <a:gd name="T25" fmla="*/ 18 h 42"/>
                <a:gd name="T26" fmla="*/ 23 w 39"/>
                <a:gd name="T27" fmla="*/ 18 h 42"/>
                <a:gd name="T28" fmla="*/ 23 w 39"/>
                <a:gd name="T29" fmla="*/ 16 h 42"/>
                <a:gd name="T30" fmla="*/ 21 w 39"/>
                <a:gd name="T31" fmla="*/ 14 h 42"/>
                <a:gd name="T32" fmla="*/ 19 w 39"/>
                <a:gd name="T33" fmla="*/ 12 h 42"/>
                <a:gd name="T34" fmla="*/ 17 w 39"/>
                <a:gd name="T35" fmla="*/ 12 h 42"/>
                <a:gd name="T36" fmla="*/ 17 w 39"/>
                <a:gd name="T37" fmla="*/ 10 h 42"/>
                <a:gd name="T38" fmla="*/ 15 w 39"/>
                <a:gd name="T39" fmla="*/ 8 h 42"/>
                <a:gd name="T40" fmla="*/ 13 w 39"/>
                <a:gd name="T41" fmla="*/ 8 h 42"/>
                <a:gd name="T42" fmla="*/ 13 w 39"/>
                <a:gd name="T43" fmla="*/ 6 h 42"/>
                <a:gd name="T44" fmla="*/ 11 w 39"/>
                <a:gd name="T45" fmla="*/ 6 h 42"/>
                <a:gd name="T46" fmla="*/ 9 w 39"/>
                <a:gd name="T47" fmla="*/ 4 h 42"/>
                <a:gd name="T48" fmla="*/ 7 w 39"/>
                <a:gd name="T49" fmla="*/ 2 h 42"/>
                <a:gd name="T50" fmla="*/ 5 w 39"/>
                <a:gd name="T51" fmla="*/ 0 h 42"/>
                <a:gd name="T52" fmla="*/ 0 w 39"/>
                <a:gd name="T53" fmla="*/ 6 h 42"/>
                <a:gd name="T54" fmla="*/ 2 w 39"/>
                <a:gd name="T55" fmla="*/ 8 h 42"/>
                <a:gd name="T56" fmla="*/ 4 w 39"/>
                <a:gd name="T57" fmla="*/ 10 h 42"/>
                <a:gd name="T58" fmla="*/ 5 w 39"/>
                <a:gd name="T59" fmla="*/ 10 h 42"/>
                <a:gd name="T60" fmla="*/ 5 w 39"/>
                <a:gd name="T61" fmla="*/ 12 h 42"/>
                <a:gd name="T62" fmla="*/ 7 w 39"/>
                <a:gd name="T63" fmla="*/ 12 h 42"/>
                <a:gd name="T64" fmla="*/ 7 w 39"/>
                <a:gd name="T65" fmla="*/ 14 h 42"/>
                <a:gd name="T66" fmla="*/ 9 w 39"/>
                <a:gd name="T67" fmla="*/ 14 h 42"/>
                <a:gd name="T68" fmla="*/ 11 w 39"/>
                <a:gd name="T69" fmla="*/ 16 h 42"/>
                <a:gd name="T70" fmla="*/ 13 w 39"/>
                <a:gd name="T71" fmla="*/ 18 h 42"/>
                <a:gd name="T72" fmla="*/ 15 w 39"/>
                <a:gd name="T73" fmla="*/ 19 h 42"/>
                <a:gd name="T74" fmla="*/ 17 w 39"/>
                <a:gd name="T75" fmla="*/ 21 h 42"/>
                <a:gd name="T76" fmla="*/ 17 w 39"/>
                <a:gd name="T77" fmla="*/ 23 h 42"/>
                <a:gd name="T78" fmla="*/ 19 w 39"/>
                <a:gd name="T79" fmla="*/ 23 h 42"/>
                <a:gd name="T80" fmla="*/ 21 w 39"/>
                <a:gd name="T81" fmla="*/ 25 h 42"/>
                <a:gd name="T82" fmla="*/ 21 w 39"/>
                <a:gd name="T83" fmla="*/ 27 h 42"/>
                <a:gd name="T84" fmla="*/ 23 w 39"/>
                <a:gd name="T85" fmla="*/ 27 h 42"/>
                <a:gd name="T86" fmla="*/ 25 w 39"/>
                <a:gd name="T87" fmla="*/ 29 h 42"/>
                <a:gd name="T88" fmla="*/ 25 w 39"/>
                <a:gd name="T89" fmla="*/ 31 h 42"/>
                <a:gd name="T90" fmla="*/ 27 w 39"/>
                <a:gd name="T91" fmla="*/ 33 h 42"/>
                <a:gd name="T92" fmla="*/ 28 w 39"/>
                <a:gd name="T93" fmla="*/ 35 h 42"/>
                <a:gd name="T94" fmla="*/ 28 w 39"/>
                <a:gd name="T95" fmla="*/ 37 h 42"/>
                <a:gd name="T96" fmla="*/ 30 w 39"/>
                <a:gd name="T97" fmla="*/ 39 h 42"/>
                <a:gd name="T98" fmla="*/ 30 w 39"/>
                <a:gd name="T99" fmla="*/ 41 h 42"/>
                <a:gd name="T100" fmla="*/ 38 w 39"/>
                <a:gd name="T101" fmla="*/ 39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"/>
                <a:gd name="T154" fmla="*/ 0 h 42"/>
                <a:gd name="T155" fmla="*/ 39 w 39"/>
                <a:gd name="T156" fmla="*/ 42 h 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" h="42">
                  <a:moveTo>
                    <a:pt x="38" y="39"/>
                  </a:moveTo>
                  <a:lnTo>
                    <a:pt x="38" y="37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8" y="37"/>
                  </a:lnTo>
                  <a:lnTo>
                    <a:pt x="30" y="39"/>
                  </a:lnTo>
                  <a:lnTo>
                    <a:pt x="30" y="41"/>
                  </a:lnTo>
                  <a:lnTo>
                    <a:pt x="38" y="3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Freeform 49"/>
            <p:cNvSpPr>
              <a:spLocks/>
            </p:cNvSpPr>
            <p:nvPr/>
          </p:nvSpPr>
          <p:spPr bwMode="auto">
            <a:xfrm>
              <a:off x="3402" y="2616"/>
              <a:ext cx="17" cy="26"/>
            </a:xfrm>
            <a:custGeom>
              <a:avLst/>
              <a:gdLst>
                <a:gd name="T0" fmla="*/ 2 w 17"/>
                <a:gd name="T1" fmla="*/ 25 h 26"/>
                <a:gd name="T2" fmla="*/ 3 w 17"/>
                <a:gd name="T3" fmla="*/ 25 h 26"/>
                <a:gd name="T4" fmla="*/ 6 w 17"/>
                <a:gd name="T5" fmla="*/ 25 h 26"/>
                <a:gd name="T6" fmla="*/ 6 w 17"/>
                <a:gd name="T7" fmla="*/ 23 h 26"/>
                <a:gd name="T8" fmla="*/ 8 w 17"/>
                <a:gd name="T9" fmla="*/ 23 h 26"/>
                <a:gd name="T10" fmla="*/ 8 w 17"/>
                <a:gd name="T11" fmla="*/ 21 h 26"/>
                <a:gd name="T12" fmla="*/ 11 w 17"/>
                <a:gd name="T13" fmla="*/ 21 h 26"/>
                <a:gd name="T14" fmla="*/ 11 w 17"/>
                <a:gd name="T15" fmla="*/ 19 h 26"/>
                <a:gd name="T16" fmla="*/ 11 w 17"/>
                <a:gd name="T17" fmla="*/ 17 h 26"/>
                <a:gd name="T18" fmla="*/ 13 w 17"/>
                <a:gd name="T19" fmla="*/ 17 h 26"/>
                <a:gd name="T20" fmla="*/ 13 w 17"/>
                <a:gd name="T21" fmla="*/ 15 h 26"/>
                <a:gd name="T22" fmla="*/ 13 w 17"/>
                <a:gd name="T23" fmla="*/ 13 h 26"/>
                <a:gd name="T24" fmla="*/ 16 w 17"/>
                <a:gd name="T25" fmla="*/ 11 h 26"/>
                <a:gd name="T26" fmla="*/ 16 w 17"/>
                <a:gd name="T27" fmla="*/ 9 h 26"/>
                <a:gd name="T28" fmla="*/ 16 w 17"/>
                <a:gd name="T29" fmla="*/ 7 h 26"/>
                <a:gd name="T30" fmla="*/ 16 w 17"/>
                <a:gd name="T31" fmla="*/ 5 h 26"/>
                <a:gd name="T32" fmla="*/ 16 w 17"/>
                <a:gd name="T33" fmla="*/ 3 h 26"/>
                <a:gd name="T34" fmla="*/ 16 w 17"/>
                <a:gd name="T35" fmla="*/ 2 h 26"/>
                <a:gd name="T36" fmla="*/ 16 w 17"/>
                <a:gd name="T37" fmla="*/ 0 h 26"/>
                <a:gd name="T38" fmla="*/ 6 w 17"/>
                <a:gd name="T39" fmla="*/ 2 h 26"/>
                <a:gd name="T40" fmla="*/ 6 w 17"/>
                <a:gd name="T41" fmla="*/ 3 h 26"/>
                <a:gd name="T42" fmla="*/ 6 w 17"/>
                <a:gd name="T43" fmla="*/ 5 h 26"/>
                <a:gd name="T44" fmla="*/ 6 w 17"/>
                <a:gd name="T45" fmla="*/ 7 h 26"/>
                <a:gd name="T46" fmla="*/ 6 w 17"/>
                <a:gd name="T47" fmla="*/ 9 h 26"/>
                <a:gd name="T48" fmla="*/ 3 w 17"/>
                <a:gd name="T49" fmla="*/ 11 h 26"/>
                <a:gd name="T50" fmla="*/ 3 w 17"/>
                <a:gd name="T51" fmla="*/ 13 h 26"/>
                <a:gd name="T52" fmla="*/ 3 w 17"/>
                <a:gd name="T53" fmla="*/ 15 h 26"/>
                <a:gd name="T54" fmla="*/ 2 w 17"/>
                <a:gd name="T55" fmla="*/ 15 h 26"/>
                <a:gd name="T56" fmla="*/ 2 w 17"/>
                <a:gd name="T57" fmla="*/ 17 h 26"/>
                <a:gd name="T58" fmla="*/ 0 w 17"/>
                <a:gd name="T59" fmla="*/ 17 h 26"/>
                <a:gd name="T60" fmla="*/ 2 w 17"/>
                <a:gd name="T61" fmla="*/ 25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"/>
                <a:gd name="T94" fmla="*/ 0 h 26"/>
                <a:gd name="T95" fmla="*/ 17 w 17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" h="26">
                  <a:moveTo>
                    <a:pt x="2" y="25"/>
                  </a:moveTo>
                  <a:lnTo>
                    <a:pt x="3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Freeform 50"/>
            <p:cNvSpPr>
              <a:spLocks/>
            </p:cNvSpPr>
            <p:nvPr/>
          </p:nvSpPr>
          <p:spPr bwMode="auto">
            <a:xfrm>
              <a:off x="3396" y="2633"/>
              <a:ext cx="22" cy="41"/>
            </a:xfrm>
            <a:custGeom>
              <a:avLst/>
              <a:gdLst>
                <a:gd name="T0" fmla="*/ 21 w 22"/>
                <a:gd name="T1" fmla="*/ 38 h 41"/>
                <a:gd name="T2" fmla="*/ 19 w 22"/>
                <a:gd name="T3" fmla="*/ 32 h 41"/>
                <a:gd name="T4" fmla="*/ 17 w 22"/>
                <a:gd name="T5" fmla="*/ 32 h 41"/>
                <a:gd name="T6" fmla="*/ 15 w 22"/>
                <a:gd name="T7" fmla="*/ 30 h 41"/>
                <a:gd name="T8" fmla="*/ 13 w 22"/>
                <a:gd name="T9" fmla="*/ 29 h 41"/>
                <a:gd name="T10" fmla="*/ 13 w 22"/>
                <a:gd name="T11" fmla="*/ 27 h 41"/>
                <a:gd name="T12" fmla="*/ 11 w 22"/>
                <a:gd name="T13" fmla="*/ 27 h 41"/>
                <a:gd name="T14" fmla="*/ 11 w 22"/>
                <a:gd name="T15" fmla="*/ 25 h 41"/>
                <a:gd name="T16" fmla="*/ 9 w 22"/>
                <a:gd name="T17" fmla="*/ 25 h 41"/>
                <a:gd name="T18" fmla="*/ 9 w 22"/>
                <a:gd name="T19" fmla="*/ 23 h 41"/>
                <a:gd name="T20" fmla="*/ 9 w 22"/>
                <a:gd name="T21" fmla="*/ 21 h 41"/>
                <a:gd name="T22" fmla="*/ 9 w 22"/>
                <a:gd name="T23" fmla="*/ 19 h 41"/>
                <a:gd name="T24" fmla="*/ 8 w 22"/>
                <a:gd name="T25" fmla="*/ 19 h 41"/>
                <a:gd name="T26" fmla="*/ 8 w 22"/>
                <a:gd name="T27" fmla="*/ 17 h 41"/>
                <a:gd name="T28" fmla="*/ 8 w 22"/>
                <a:gd name="T29" fmla="*/ 15 h 41"/>
                <a:gd name="T30" fmla="*/ 8 w 22"/>
                <a:gd name="T31" fmla="*/ 13 h 41"/>
                <a:gd name="T32" fmla="*/ 8 w 22"/>
                <a:gd name="T33" fmla="*/ 11 h 41"/>
                <a:gd name="T34" fmla="*/ 8 w 22"/>
                <a:gd name="T35" fmla="*/ 9 h 41"/>
                <a:gd name="T36" fmla="*/ 8 w 22"/>
                <a:gd name="T37" fmla="*/ 8 h 41"/>
                <a:gd name="T38" fmla="*/ 6 w 22"/>
                <a:gd name="T39" fmla="*/ 0 h 41"/>
                <a:gd name="T40" fmla="*/ 4 w 22"/>
                <a:gd name="T41" fmla="*/ 2 h 41"/>
                <a:gd name="T42" fmla="*/ 2 w 22"/>
                <a:gd name="T43" fmla="*/ 4 h 41"/>
                <a:gd name="T44" fmla="*/ 0 w 22"/>
                <a:gd name="T45" fmla="*/ 6 h 41"/>
                <a:gd name="T46" fmla="*/ 0 w 22"/>
                <a:gd name="T47" fmla="*/ 8 h 41"/>
                <a:gd name="T48" fmla="*/ 0 w 22"/>
                <a:gd name="T49" fmla="*/ 9 h 41"/>
                <a:gd name="T50" fmla="*/ 0 w 22"/>
                <a:gd name="T51" fmla="*/ 11 h 41"/>
                <a:gd name="T52" fmla="*/ 0 w 22"/>
                <a:gd name="T53" fmla="*/ 13 h 41"/>
                <a:gd name="T54" fmla="*/ 0 w 22"/>
                <a:gd name="T55" fmla="*/ 15 h 41"/>
                <a:gd name="T56" fmla="*/ 0 w 22"/>
                <a:gd name="T57" fmla="*/ 17 h 41"/>
                <a:gd name="T58" fmla="*/ 0 w 22"/>
                <a:gd name="T59" fmla="*/ 19 h 41"/>
                <a:gd name="T60" fmla="*/ 0 w 22"/>
                <a:gd name="T61" fmla="*/ 21 h 41"/>
                <a:gd name="T62" fmla="*/ 2 w 22"/>
                <a:gd name="T63" fmla="*/ 21 h 41"/>
                <a:gd name="T64" fmla="*/ 2 w 22"/>
                <a:gd name="T65" fmla="*/ 23 h 41"/>
                <a:gd name="T66" fmla="*/ 2 w 22"/>
                <a:gd name="T67" fmla="*/ 25 h 41"/>
                <a:gd name="T68" fmla="*/ 2 w 22"/>
                <a:gd name="T69" fmla="*/ 27 h 41"/>
                <a:gd name="T70" fmla="*/ 4 w 22"/>
                <a:gd name="T71" fmla="*/ 27 h 41"/>
                <a:gd name="T72" fmla="*/ 4 w 22"/>
                <a:gd name="T73" fmla="*/ 29 h 41"/>
                <a:gd name="T74" fmla="*/ 6 w 22"/>
                <a:gd name="T75" fmla="*/ 30 h 41"/>
                <a:gd name="T76" fmla="*/ 6 w 22"/>
                <a:gd name="T77" fmla="*/ 32 h 41"/>
                <a:gd name="T78" fmla="*/ 8 w 22"/>
                <a:gd name="T79" fmla="*/ 32 h 41"/>
                <a:gd name="T80" fmla="*/ 8 w 22"/>
                <a:gd name="T81" fmla="*/ 34 h 41"/>
                <a:gd name="T82" fmla="*/ 9 w 22"/>
                <a:gd name="T83" fmla="*/ 36 h 41"/>
                <a:gd name="T84" fmla="*/ 11 w 22"/>
                <a:gd name="T85" fmla="*/ 36 h 41"/>
                <a:gd name="T86" fmla="*/ 13 w 22"/>
                <a:gd name="T87" fmla="*/ 38 h 41"/>
                <a:gd name="T88" fmla="*/ 13 w 22"/>
                <a:gd name="T89" fmla="*/ 40 h 41"/>
                <a:gd name="T90" fmla="*/ 15 w 22"/>
                <a:gd name="T91" fmla="*/ 40 h 41"/>
                <a:gd name="T92" fmla="*/ 13 w 22"/>
                <a:gd name="T93" fmla="*/ 36 h 41"/>
                <a:gd name="T94" fmla="*/ 21 w 22"/>
                <a:gd name="T95" fmla="*/ 38 h 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"/>
                <a:gd name="T145" fmla="*/ 0 h 41"/>
                <a:gd name="T146" fmla="*/ 22 w 22"/>
                <a:gd name="T147" fmla="*/ 41 h 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" h="41">
                  <a:moveTo>
                    <a:pt x="21" y="38"/>
                  </a:moveTo>
                  <a:lnTo>
                    <a:pt x="19" y="32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3" y="36"/>
                  </a:lnTo>
                  <a:lnTo>
                    <a:pt x="21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Freeform 51"/>
            <p:cNvSpPr>
              <a:spLocks/>
            </p:cNvSpPr>
            <p:nvPr/>
          </p:nvSpPr>
          <p:spPr bwMode="auto">
            <a:xfrm>
              <a:off x="3367" y="2669"/>
              <a:ext cx="51" cy="248"/>
            </a:xfrm>
            <a:custGeom>
              <a:avLst/>
              <a:gdLst>
                <a:gd name="T0" fmla="*/ 10 w 51"/>
                <a:gd name="T1" fmla="*/ 242 h 248"/>
                <a:gd name="T2" fmla="*/ 14 w 51"/>
                <a:gd name="T3" fmla="*/ 226 h 248"/>
                <a:gd name="T4" fmla="*/ 15 w 51"/>
                <a:gd name="T5" fmla="*/ 211 h 248"/>
                <a:gd name="T6" fmla="*/ 19 w 51"/>
                <a:gd name="T7" fmla="*/ 192 h 248"/>
                <a:gd name="T8" fmla="*/ 23 w 51"/>
                <a:gd name="T9" fmla="*/ 173 h 248"/>
                <a:gd name="T10" fmla="*/ 27 w 51"/>
                <a:gd name="T11" fmla="*/ 152 h 248"/>
                <a:gd name="T12" fmla="*/ 31 w 51"/>
                <a:gd name="T13" fmla="*/ 132 h 248"/>
                <a:gd name="T14" fmla="*/ 33 w 51"/>
                <a:gd name="T15" fmla="*/ 111 h 248"/>
                <a:gd name="T16" fmla="*/ 37 w 51"/>
                <a:gd name="T17" fmla="*/ 90 h 248"/>
                <a:gd name="T18" fmla="*/ 40 w 51"/>
                <a:gd name="T19" fmla="*/ 71 h 248"/>
                <a:gd name="T20" fmla="*/ 42 w 51"/>
                <a:gd name="T21" fmla="*/ 54 h 248"/>
                <a:gd name="T22" fmla="*/ 44 w 51"/>
                <a:gd name="T23" fmla="*/ 39 h 248"/>
                <a:gd name="T24" fmla="*/ 48 w 51"/>
                <a:gd name="T25" fmla="*/ 25 h 248"/>
                <a:gd name="T26" fmla="*/ 48 w 51"/>
                <a:gd name="T27" fmla="*/ 14 h 248"/>
                <a:gd name="T28" fmla="*/ 50 w 51"/>
                <a:gd name="T29" fmla="*/ 6 h 248"/>
                <a:gd name="T30" fmla="*/ 50 w 51"/>
                <a:gd name="T31" fmla="*/ 2 h 248"/>
                <a:gd name="T32" fmla="*/ 42 w 51"/>
                <a:gd name="T33" fmla="*/ 2 h 248"/>
                <a:gd name="T34" fmla="*/ 42 w 51"/>
                <a:gd name="T35" fmla="*/ 8 h 248"/>
                <a:gd name="T36" fmla="*/ 40 w 51"/>
                <a:gd name="T37" fmla="*/ 17 h 248"/>
                <a:gd name="T38" fmla="*/ 38 w 51"/>
                <a:gd name="T39" fmla="*/ 29 h 248"/>
                <a:gd name="T40" fmla="*/ 37 w 51"/>
                <a:gd name="T41" fmla="*/ 44 h 248"/>
                <a:gd name="T42" fmla="*/ 33 w 51"/>
                <a:gd name="T43" fmla="*/ 62 h 248"/>
                <a:gd name="T44" fmla="*/ 31 w 51"/>
                <a:gd name="T45" fmla="*/ 81 h 248"/>
                <a:gd name="T46" fmla="*/ 27 w 51"/>
                <a:gd name="T47" fmla="*/ 100 h 248"/>
                <a:gd name="T48" fmla="*/ 23 w 51"/>
                <a:gd name="T49" fmla="*/ 119 h 248"/>
                <a:gd name="T50" fmla="*/ 19 w 51"/>
                <a:gd name="T51" fmla="*/ 140 h 248"/>
                <a:gd name="T52" fmla="*/ 17 w 51"/>
                <a:gd name="T53" fmla="*/ 161 h 248"/>
                <a:gd name="T54" fmla="*/ 14 w 51"/>
                <a:gd name="T55" fmla="*/ 180 h 248"/>
                <a:gd name="T56" fmla="*/ 10 w 51"/>
                <a:gd name="T57" fmla="*/ 199 h 248"/>
                <a:gd name="T58" fmla="*/ 6 w 51"/>
                <a:gd name="T59" fmla="*/ 217 h 248"/>
                <a:gd name="T60" fmla="*/ 4 w 51"/>
                <a:gd name="T61" fmla="*/ 234 h 248"/>
                <a:gd name="T62" fmla="*/ 0 w 51"/>
                <a:gd name="T63" fmla="*/ 2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"/>
                <a:gd name="T97" fmla="*/ 0 h 248"/>
                <a:gd name="T98" fmla="*/ 51 w 51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" h="248">
                  <a:moveTo>
                    <a:pt x="8" y="247"/>
                  </a:moveTo>
                  <a:lnTo>
                    <a:pt x="10" y="242"/>
                  </a:lnTo>
                  <a:lnTo>
                    <a:pt x="12" y="234"/>
                  </a:lnTo>
                  <a:lnTo>
                    <a:pt x="14" y="226"/>
                  </a:lnTo>
                  <a:lnTo>
                    <a:pt x="15" y="219"/>
                  </a:lnTo>
                  <a:lnTo>
                    <a:pt x="15" y="211"/>
                  </a:lnTo>
                  <a:lnTo>
                    <a:pt x="17" y="201"/>
                  </a:lnTo>
                  <a:lnTo>
                    <a:pt x="19" y="192"/>
                  </a:lnTo>
                  <a:lnTo>
                    <a:pt x="21" y="182"/>
                  </a:lnTo>
                  <a:lnTo>
                    <a:pt x="23" y="173"/>
                  </a:lnTo>
                  <a:lnTo>
                    <a:pt x="25" y="163"/>
                  </a:lnTo>
                  <a:lnTo>
                    <a:pt x="27" y="152"/>
                  </a:lnTo>
                  <a:lnTo>
                    <a:pt x="29" y="142"/>
                  </a:lnTo>
                  <a:lnTo>
                    <a:pt x="31" y="132"/>
                  </a:lnTo>
                  <a:lnTo>
                    <a:pt x="31" y="121"/>
                  </a:lnTo>
                  <a:lnTo>
                    <a:pt x="33" y="111"/>
                  </a:lnTo>
                  <a:lnTo>
                    <a:pt x="35" y="100"/>
                  </a:lnTo>
                  <a:lnTo>
                    <a:pt x="37" y="90"/>
                  </a:lnTo>
                  <a:lnTo>
                    <a:pt x="38" y="81"/>
                  </a:lnTo>
                  <a:lnTo>
                    <a:pt x="40" y="71"/>
                  </a:lnTo>
                  <a:lnTo>
                    <a:pt x="40" y="63"/>
                  </a:lnTo>
                  <a:lnTo>
                    <a:pt x="42" y="54"/>
                  </a:lnTo>
                  <a:lnTo>
                    <a:pt x="44" y="46"/>
                  </a:lnTo>
                  <a:lnTo>
                    <a:pt x="44" y="39"/>
                  </a:lnTo>
                  <a:lnTo>
                    <a:pt x="46" y="31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8" y="14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38" y="23"/>
                  </a:lnTo>
                  <a:lnTo>
                    <a:pt x="38" y="29"/>
                  </a:lnTo>
                  <a:lnTo>
                    <a:pt x="37" y="37"/>
                  </a:lnTo>
                  <a:lnTo>
                    <a:pt x="37" y="44"/>
                  </a:lnTo>
                  <a:lnTo>
                    <a:pt x="35" y="52"/>
                  </a:lnTo>
                  <a:lnTo>
                    <a:pt x="33" y="62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29" y="90"/>
                  </a:lnTo>
                  <a:lnTo>
                    <a:pt x="27" y="100"/>
                  </a:lnTo>
                  <a:lnTo>
                    <a:pt x="25" y="109"/>
                  </a:lnTo>
                  <a:lnTo>
                    <a:pt x="23" y="119"/>
                  </a:lnTo>
                  <a:lnTo>
                    <a:pt x="21" y="130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7" y="161"/>
                  </a:lnTo>
                  <a:lnTo>
                    <a:pt x="15" y="171"/>
                  </a:lnTo>
                  <a:lnTo>
                    <a:pt x="14" y="180"/>
                  </a:lnTo>
                  <a:lnTo>
                    <a:pt x="12" y="190"/>
                  </a:lnTo>
                  <a:lnTo>
                    <a:pt x="10" y="199"/>
                  </a:lnTo>
                  <a:lnTo>
                    <a:pt x="8" y="209"/>
                  </a:lnTo>
                  <a:lnTo>
                    <a:pt x="6" y="217"/>
                  </a:lnTo>
                  <a:lnTo>
                    <a:pt x="6" y="226"/>
                  </a:lnTo>
                  <a:lnTo>
                    <a:pt x="4" y="234"/>
                  </a:lnTo>
                  <a:lnTo>
                    <a:pt x="2" y="240"/>
                  </a:lnTo>
                  <a:lnTo>
                    <a:pt x="0" y="247"/>
                  </a:lnTo>
                  <a:lnTo>
                    <a:pt x="8" y="24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Freeform 52"/>
            <p:cNvSpPr>
              <a:spLocks/>
            </p:cNvSpPr>
            <p:nvPr/>
          </p:nvSpPr>
          <p:spPr bwMode="auto">
            <a:xfrm>
              <a:off x="3296" y="2916"/>
              <a:ext cx="80" cy="216"/>
            </a:xfrm>
            <a:custGeom>
              <a:avLst/>
              <a:gdLst>
                <a:gd name="T0" fmla="*/ 4 w 80"/>
                <a:gd name="T1" fmla="*/ 213 h 216"/>
                <a:gd name="T2" fmla="*/ 10 w 80"/>
                <a:gd name="T3" fmla="*/ 209 h 216"/>
                <a:gd name="T4" fmla="*/ 18 w 80"/>
                <a:gd name="T5" fmla="*/ 201 h 216"/>
                <a:gd name="T6" fmla="*/ 23 w 80"/>
                <a:gd name="T7" fmla="*/ 194 h 216"/>
                <a:gd name="T8" fmla="*/ 27 w 80"/>
                <a:gd name="T9" fmla="*/ 182 h 216"/>
                <a:gd name="T10" fmla="*/ 33 w 80"/>
                <a:gd name="T11" fmla="*/ 169 h 216"/>
                <a:gd name="T12" fmla="*/ 39 w 80"/>
                <a:gd name="T13" fmla="*/ 156 h 216"/>
                <a:gd name="T14" fmla="*/ 44 w 80"/>
                <a:gd name="T15" fmla="*/ 140 h 216"/>
                <a:gd name="T16" fmla="*/ 48 w 80"/>
                <a:gd name="T17" fmla="*/ 125 h 216"/>
                <a:gd name="T18" fmla="*/ 54 w 80"/>
                <a:gd name="T19" fmla="*/ 110 h 216"/>
                <a:gd name="T20" fmla="*/ 58 w 80"/>
                <a:gd name="T21" fmla="*/ 92 h 216"/>
                <a:gd name="T22" fmla="*/ 64 w 80"/>
                <a:gd name="T23" fmla="*/ 75 h 216"/>
                <a:gd name="T24" fmla="*/ 67 w 80"/>
                <a:gd name="T25" fmla="*/ 60 h 216"/>
                <a:gd name="T26" fmla="*/ 71 w 80"/>
                <a:gd name="T27" fmla="*/ 42 h 216"/>
                <a:gd name="T28" fmla="*/ 73 w 80"/>
                <a:gd name="T29" fmla="*/ 27 h 216"/>
                <a:gd name="T30" fmla="*/ 77 w 80"/>
                <a:gd name="T31" fmla="*/ 14 h 216"/>
                <a:gd name="T32" fmla="*/ 79 w 80"/>
                <a:gd name="T33" fmla="*/ 0 h 216"/>
                <a:gd name="T34" fmla="*/ 71 w 80"/>
                <a:gd name="T35" fmla="*/ 6 h 216"/>
                <a:gd name="T36" fmla="*/ 67 w 80"/>
                <a:gd name="T37" fmla="*/ 20 h 216"/>
                <a:gd name="T38" fmla="*/ 64 w 80"/>
                <a:gd name="T39" fmla="*/ 33 h 216"/>
                <a:gd name="T40" fmla="*/ 62 w 80"/>
                <a:gd name="T41" fmla="*/ 50 h 216"/>
                <a:gd name="T42" fmla="*/ 58 w 80"/>
                <a:gd name="T43" fmla="*/ 65 h 216"/>
                <a:gd name="T44" fmla="*/ 52 w 80"/>
                <a:gd name="T45" fmla="*/ 83 h 216"/>
                <a:gd name="T46" fmla="*/ 48 w 80"/>
                <a:gd name="T47" fmla="*/ 98 h 216"/>
                <a:gd name="T48" fmla="*/ 44 w 80"/>
                <a:gd name="T49" fmla="*/ 115 h 216"/>
                <a:gd name="T50" fmla="*/ 39 w 80"/>
                <a:gd name="T51" fmla="*/ 131 h 216"/>
                <a:gd name="T52" fmla="*/ 33 w 80"/>
                <a:gd name="T53" fmla="*/ 146 h 216"/>
                <a:gd name="T54" fmla="*/ 29 w 80"/>
                <a:gd name="T55" fmla="*/ 159 h 216"/>
                <a:gd name="T56" fmla="*/ 23 w 80"/>
                <a:gd name="T57" fmla="*/ 173 h 216"/>
                <a:gd name="T58" fmla="*/ 18 w 80"/>
                <a:gd name="T59" fmla="*/ 184 h 216"/>
                <a:gd name="T60" fmla="*/ 14 w 80"/>
                <a:gd name="T61" fmla="*/ 194 h 216"/>
                <a:gd name="T62" fmla="*/ 8 w 80"/>
                <a:gd name="T63" fmla="*/ 201 h 216"/>
                <a:gd name="T64" fmla="*/ 2 w 80"/>
                <a:gd name="T65" fmla="*/ 205 h 216"/>
                <a:gd name="T66" fmla="*/ 2 w 80"/>
                <a:gd name="T67" fmla="*/ 205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216"/>
                <a:gd name="T104" fmla="*/ 80 w 80"/>
                <a:gd name="T105" fmla="*/ 216 h 2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216">
                  <a:moveTo>
                    <a:pt x="2" y="215"/>
                  </a:moveTo>
                  <a:lnTo>
                    <a:pt x="4" y="213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4" y="205"/>
                  </a:lnTo>
                  <a:lnTo>
                    <a:pt x="18" y="201"/>
                  </a:lnTo>
                  <a:lnTo>
                    <a:pt x="19" y="198"/>
                  </a:lnTo>
                  <a:lnTo>
                    <a:pt x="23" y="194"/>
                  </a:lnTo>
                  <a:lnTo>
                    <a:pt x="25" y="188"/>
                  </a:lnTo>
                  <a:lnTo>
                    <a:pt x="27" y="182"/>
                  </a:lnTo>
                  <a:lnTo>
                    <a:pt x="31" y="177"/>
                  </a:lnTo>
                  <a:lnTo>
                    <a:pt x="33" y="169"/>
                  </a:lnTo>
                  <a:lnTo>
                    <a:pt x="37" y="163"/>
                  </a:lnTo>
                  <a:lnTo>
                    <a:pt x="39" y="156"/>
                  </a:lnTo>
                  <a:lnTo>
                    <a:pt x="41" y="148"/>
                  </a:lnTo>
                  <a:lnTo>
                    <a:pt x="44" y="140"/>
                  </a:lnTo>
                  <a:lnTo>
                    <a:pt x="46" y="133"/>
                  </a:lnTo>
                  <a:lnTo>
                    <a:pt x="48" y="125"/>
                  </a:lnTo>
                  <a:lnTo>
                    <a:pt x="52" y="117"/>
                  </a:lnTo>
                  <a:lnTo>
                    <a:pt x="54" y="110"/>
                  </a:lnTo>
                  <a:lnTo>
                    <a:pt x="56" y="100"/>
                  </a:lnTo>
                  <a:lnTo>
                    <a:pt x="58" y="92"/>
                  </a:lnTo>
                  <a:lnTo>
                    <a:pt x="60" y="85"/>
                  </a:lnTo>
                  <a:lnTo>
                    <a:pt x="64" y="75"/>
                  </a:lnTo>
                  <a:lnTo>
                    <a:pt x="65" y="67"/>
                  </a:lnTo>
                  <a:lnTo>
                    <a:pt x="67" y="60"/>
                  </a:lnTo>
                  <a:lnTo>
                    <a:pt x="69" y="52"/>
                  </a:lnTo>
                  <a:lnTo>
                    <a:pt x="71" y="42"/>
                  </a:lnTo>
                  <a:lnTo>
                    <a:pt x="73" y="35"/>
                  </a:lnTo>
                  <a:lnTo>
                    <a:pt x="73" y="27"/>
                  </a:lnTo>
                  <a:lnTo>
                    <a:pt x="75" y="21"/>
                  </a:lnTo>
                  <a:lnTo>
                    <a:pt x="77" y="14"/>
                  </a:lnTo>
                  <a:lnTo>
                    <a:pt x="79" y="8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69" y="12"/>
                  </a:lnTo>
                  <a:lnTo>
                    <a:pt x="67" y="20"/>
                  </a:lnTo>
                  <a:lnTo>
                    <a:pt x="65" y="27"/>
                  </a:lnTo>
                  <a:lnTo>
                    <a:pt x="64" y="33"/>
                  </a:lnTo>
                  <a:lnTo>
                    <a:pt x="64" y="41"/>
                  </a:lnTo>
                  <a:lnTo>
                    <a:pt x="62" y="50"/>
                  </a:lnTo>
                  <a:lnTo>
                    <a:pt x="60" y="58"/>
                  </a:lnTo>
                  <a:lnTo>
                    <a:pt x="58" y="65"/>
                  </a:lnTo>
                  <a:lnTo>
                    <a:pt x="54" y="73"/>
                  </a:lnTo>
                  <a:lnTo>
                    <a:pt x="52" y="83"/>
                  </a:lnTo>
                  <a:lnTo>
                    <a:pt x="50" y="90"/>
                  </a:lnTo>
                  <a:lnTo>
                    <a:pt x="48" y="98"/>
                  </a:lnTo>
                  <a:lnTo>
                    <a:pt x="46" y="108"/>
                  </a:lnTo>
                  <a:lnTo>
                    <a:pt x="44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38"/>
                  </a:lnTo>
                  <a:lnTo>
                    <a:pt x="33" y="146"/>
                  </a:lnTo>
                  <a:lnTo>
                    <a:pt x="31" y="154"/>
                  </a:lnTo>
                  <a:lnTo>
                    <a:pt x="29" y="159"/>
                  </a:lnTo>
                  <a:lnTo>
                    <a:pt x="25" y="167"/>
                  </a:lnTo>
                  <a:lnTo>
                    <a:pt x="23" y="173"/>
                  </a:lnTo>
                  <a:lnTo>
                    <a:pt x="21" y="178"/>
                  </a:lnTo>
                  <a:lnTo>
                    <a:pt x="18" y="184"/>
                  </a:lnTo>
                  <a:lnTo>
                    <a:pt x="16" y="190"/>
                  </a:lnTo>
                  <a:lnTo>
                    <a:pt x="14" y="194"/>
                  </a:lnTo>
                  <a:lnTo>
                    <a:pt x="10" y="198"/>
                  </a:lnTo>
                  <a:lnTo>
                    <a:pt x="8" y="201"/>
                  </a:lnTo>
                  <a:lnTo>
                    <a:pt x="6" y="203"/>
                  </a:lnTo>
                  <a:lnTo>
                    <a:pt x="2" y="205"/>
                  </a:lnTo>
                  <a:lnTo>
                    <a:pt x="0" y="207"/>
                  </a:lnTo>
                  <a:lnTo>
                    <a:pt x="2" y="205"/>
                  </a:lnTo>
                  <a:lnTo>
                    <a:pt x="2" y="2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Freeform 53"/>
            <p:cNvSpPr>
              <a:spLocks/>
            </p:cNvSpPr>
            <p:nvPr/>
          </p:nvSpPr>
          <p:spPr bwMode="auto">
            <a:xfrm>
              <a:off x="3268" y="3121"/>
              <a:ext cx="31" cy="20"/>
            </a:xfrm>
            <a:custGeom>
              <a:avLst/>
              <a:gdLst>
                <a:gd name="T0" fmla="*/ 9 w 31"/>
                <a:gd name="T1" fmla="*/ 19 h 20"/>
                <a:gd name="T2" fmla="*/ 9 w 31"/>
                <a:gd name="T3" fmla="*/ 18 h 20"/>
                <a:gd name="T4" fmla="*/ 9 w 31"/>
                <a:gd name="T5" fmla="*/ 16 h 20"/>
                <a:gd name="T6" fmla="*/ 9 w 31"/>
                <a:gd name="T7" fmla="*/ 14 h 20"/>
                <a:gd name="T8" fmla="*/ 11 w 31"/>
                <a:gd name="T9" fmla="*/ 14 h 20"/>
                <a:gd name="T10" fmla="*/ 11 w 31"/>
                <a:gd name="T11" fmla="*/ 12 h 20"/>
                <a:gd name="T12" fmla="*/ 13 w 31"/>
                <a:gd name="T13" fmla="*/ 12 h 20"/>
                <a:gd name="T14" fmla="*/ 15 w 31"/>
                <a:gd name="T15" fmla="*/ 12 h 20"/>
                <a:gd name="T16" fmla="*/ 17 w 31"/>
                <a:gd name="T17" fmla="*/ 10 h 20"/>
                <a:gd name="T18" fmla="*/ 19 w 31"/>
                <a:gd name="T19" fmla="*/ 10 h 20"/>
                <a:gd name="T20" fmla="*/ 21 w 31"/>
                <a:gd name="T21" fmla="*/ 10 h 20"/>
                <a:gd name="T22" fmla="*/ 23 w 31"/>
                <a:gd name="T23" fmla="*/ 10 h 20"/>
                <a:gd name="T24" fmla="*/ 25 w 31"/>
                <a:gd name="T25" fmla="*/ 10 h 20"/>
                <a:gd name="T26" fmla="*/ 26 w 31"/>
                <a:gd name="T27" fmla="*/ 10 h 20"/>
                <a:gd name="T28" fmla="*/ 28 w 31"/>
                <a:gd name="T29" fmla="*/ 10 h 20"/>
                <a:gd name="T30" fmla="*/ 30 w 31"/>
                <a:gd name="T31" fmla="*/ 10 h 20"/>
                <a:gd name="T32" fmla="*/ 30 w 31"/>
                <a:gd name="T33" fmla="*/ 0 h 20"/>
                <a:gd name="T34" fmla="*/ 28 w 31"/>
                <a:gd name="T35" fmla="*/ 0 h 20"/>
                <a:gd name="T36" fmla="*/ 26 w 31"/>
                <a:gd name="T37" fmla="*/ 0 h 20"/>
                <a:gd name="T38" fmla="*/ 25 w 31"/>
                <a:gd name="T39" fmla="*/ 0 h 20"/>
                <a:gd name="T40" fmla="*/ 23 w 31"/>
                <a:gd name="T41" fmla="*/ 0 h 20"/>
                <a:gd name="T42" fmla="*/ 23 w 31"/>
                <a:gd name="T43" fmla="*/ 2 h 20"/>
                <a:gd name="T44" fmla="*/ 21 w 31"/>
                <a:gd name="T45" fmla="*/ 2 h 20"/>
                <a:gd name="T46" fmla="*/ 19 w 31"/>
                <a:gd name="T47" fmla="*/ 2 h 20"/>
                <a:gd name="T48" fmla="*/ 17 w 31"/>
                <a:gd name="T49" fmla="*/ 2 h 20"/>
                <a:gd name="T50" fmla="*/ 15 w 31"/>
                <a:gd name="T51" fmla="*/ 2 h 20"/>
                <a:gd name="T52" fmla="*/ 13 w 31"/>
                <a:gd name="T53" fmla="*/ 2 h 20"/>
                <a:gd name="T54" fmla="*/ 13 w 31"/>
                <a:gd name="T55" fmla="*/ 4 h 20"/>
                <a:gd name="T56" fmla="*/ 11 w 31"/>
                <a:gd name="T57" fmla="*/ 4 h 20"/>
                <a:gd name="T58" fmla="*/ 9 w 31"/>
                <a:gd name="T59" fmla="*/ 4 h 20"/>
                <a:gd name="T60" fmla="*/ 9 w 31"/>
                <a:gd name="T61" fmla="*/ 6 h 20"/>
                <a:gd name="T62" fmla="*/ 7 w 31"/>
                <a:gd name="T63" fmla="*/ 6 h 20"/>
                <a:gd name="T64" fmla="*/ 5 w 31"/>
                <a:gd name="T65" fmla="*/ 8 h 20"/>
                <a:gd name="T66" fmla="*/ 3 w 31"/>
                <a:gd name="T67" fmla="*/ 10 h 20"/>
                <a:gd name="T68" fmla="*/ 2 w 31"/>
                <a:gd name="T69" fmla="*/ 12 h 20"/>
                <a:gd name="T70" fmla="*/ 2 w 31"/>
                <a:gd name="T71" fmla="*/ 14 h 20"/>
                <a:gd name="T72" fmla="*/ 2 w 31"/>
                <a:gd name="T73" fmla="*/ 16 h 20"/>
                <a:gd name="T74" fmla="*/ 0 w 31"/>
                <a:gd name="T75" fmla="*/ 18 h 20"/>
                <a:gd name="T76" fmla="*/ 0 w 31"/>
                <a:gd name="T77" fmla="*/ 19 h 20"/>
                <a:gd name="T78" fmla="*/ 9 w 31"/>
                <a:gd name="T79" fmla="*/ 19 h 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"/>
                <a:gd name="T121" fmla="*/ 0 h 20"/>
                <a:gd name="T122" fmla="*/ 31 w 31"/>
                <a:gd name="T123" fmla="*/ 20 h 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" h="20">
                  <a:moveTo>
                    <a:pt x="9" y="19"/>
                  </a:moveTo>
                  <a:lnTo>
                    <a:pt x="9" y="18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9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Freeform 54"/>
            <p:cNvSpPr>
              <a:spLocks/>
            </p:cNvSpPr>
            <p:nvPr/>
          </p:nvSpPr>
          <p:spPr bwMode="auto">
            <a:xfrm>
              <a:off x="3264" y="3140"/>
              <a:ext cx="17" cy="30"/>
            </a:xfrm>
            <a:custGeom>
              <a:avLst/>
              <a:gdLst>
                <a:gd name="T0" fmla="*/ 8 w 17"/>
                <a:gd name="T1" fmla="*/ 25 h 30"/>
                <a:gd name="T2" fmla="*/ 8 w 17"/>
                <a:gd name="T3" fmla="*/ 23 h 30"/>
                <a:gd name="T4" fmla="*/ 8 w 17"/>
                <a:gd name="T5" fmla="*/ 22 h 30"/>
                <a:gd name="T6" fmla="*/ 8 w 17"/>
                <a:gd name="T7" fmla="*/ 20 h 30"/>
                <a:gd name="T8" fmla="*/ 11 w 17"/>
                <a:gd name="T9" fmla="*/ 20 h 30"/>
                <a:gd name="T10" fmla="*/ 11 w 17"/>
                <a:gd name="T11" fmla="*/ 18 h 30"/>
                <a:gd name="T12" fmla="*/ 11 w 17"/>
                <a:gd name="T13" fmla="*/ 16 h 30"/>
                <a:gd name="T14" fmla="*/ 11 w 17"/>
                <a:gd name="T15" fmla="*/ 14 h 30"/>
                <a:gd name="T16" fmla="*/ 13 w 17"/>
                <a:gd name="T17" fmla="*/ 14 h 30"/>
                <a:gd name="T18" fmla="*/ 13 w 17"/>
                <a:gd name="T19" fmla="*/ 12 h 30"/>
                <a:gd name="T20" fmla="*/ 13 w 17"/>
                <a:gd name="T21" fmla="*/ 10 h 30"/>
                <a:gd name="T22" fmla="*/ 13 w 17"/>
                <a:gd name="T23" fmla="*/ 8 h 30"/>
                <a:gd name="T24" fmla="*/ 13 w 17"/>
                <a:gd name="T25" fmla="*/ 6 h 30"/>
                <a:gd name="T26" fmla="*/ 13 w 17"/>
                <a:gd name="T27" fmla="*/ 4 h 30"/>
                <a:gd name="T28" fmla="*/ 16 w 17"/>
                <a:gd name="T29" fmla="*/ 2 h 30"/>
                <a:gd name="T30" fmla="*/ 16 w 17"/>
                <a:gd name="T31" fmla="*/ 0 h 30"/>
                <a:gd name="T32" fmla="*/ 4 w 17"/>
                <a:gd name="T33" fmla="*/ 0 h 30"/>
                <a:gd name="T34" fmla="*/ 4 w 17"/>
                <a:gd name="T35" fmla="*/ 2 h 30"/>
                <a:gd name="T36" fmla="*/ 4 w 17"/>
                <a:gd name="T37" fmla="*/ 4 h 30"/>
                <a:gd name="T38" fmla="*/ 4 w 17"/>
                <a:gd name="T39" fmla="*/ 6 h 30"/>
                <a:gd name="T40" fmla="*/ 4 w 17"/>
                <a:gd name="T41" fmla="*/ 8 h 30"/>
                <a:gd name="T42" fmla="*/ 4 w 17"/>
                <a:gd name="T43" fmla="*/ 10 h 30"/>
                <a:gd name="T44" fmla="*/ 2 w 17"/>
                <a:gd name="T45" fmla="*/ 12 h 30"/>
                <a:gd name="T46" fmla="*/ 2 w 17"/>
                <a:gd name="T47" fmla="*/ 14 h 30"/>
                <a:gd name="T48" fmla="*/ 2 w 17"/>
                <a:gd name="T49" fmla="*/ 16 h 30"/>
                <a:gd name="T50" fmla="*/ 0 w 17"/>
                <a:gd name="T51" fmla="*/ 18 h 30"/>
                <a:gd name="T52" fmla="*/ 0 w 17"/>
                <a:gd name="T53" fmla="*/ 20 h 30"/>
                <a:gd name="T54" fmla="*/ 0 w 17"/>
                <a:gd name="T55" fmla="*/ 22 h 30"/>
                <a:gd name="T56" fmla="*/ 0 w 17"/>
                <a:gd name="T57" fmla="*/ 23 h 30"/>
                <a:gd name="T58" fmla="*/ 0 w 17"/>
                <a:gd name="T59" fmla="*/ 25 h 30"/>
                <a:gd name="T60" fmla="*/ 0 w 17"/>
                <a:gd name="T61" fmla="*/ 27 h 30"/>
                <a:gd name="T62" fmla="*/ 0 w 17"/>
                <a:gd name="T63" fmla="*/ 29 h 30"/>
                <a:gd name="T64" fmla="*/ 2 w 17"/>
                <a:gd name="T65" fmla="*/ 29 h 30"/>
                <a:gd name="T66" fmla="*/ 8 w 17"/>
                <a:gd name="T67" fmla="*/ 25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30"/>
                <a:gd name="T104" fmla="*/ 17 w 17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30">
                  <a:moveTo>
                    <a:pt x="8" y="25"/>
                  </a:moveTo>
                  <a:lnTo>
                    <a:pt x="8" y="23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8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Freeform 55"/>
            <p:cNvSpPr>
              <a:spLocks/>
            </p:cNvSpPr>
            <p:nvPr/>
          </p:nvSpPr>
          <p:spPr bwMode="auto">
            <a:xfrm>
              <a:off x="3266" y="3165"/>
              <a:ext cx="17" cy="24"/>
            </a:xfrm>
            <a:custGeom>
              <a:avLst/>
              <a:gdLst>
                <a:gd name="T0" fmla="*/ 16 w 17"/>
                <a:gd name="T1" fmla="*/ 21 h 24"/>
                <a:gd name="T2" fmla="*/ 16 w 17"/>
                <a:gd name="T3" fmla="*/ 23 h 24"/>
                <a:gd name="T4" fmla="*/ 16 w 17"/>
                <a:gd name="T5" fmla="*/ 21 h 24"/>
                <a:gd name="T6" fmla="*/ 16 w 17"/>
                <a:gd name="T7" fmla="*/ 20 h 24"/>
                <a:gd name="T8" fmla="*/ 16 w 17"/>
                <a:gd name="T9" fmla="*/ 18 h 24"/>
                <a:gd name="T10" fmla="*/ 16 w 17"/>
                <a:gd name="T11" fmla="*/ 16 h 24"/>
                <a:gd name="T12" fmla="*/ 13 w 17"/>
                <a:gd name="T13" fmla="*/ 14 h 24"/>
                <a:gd name="T14" fmla="*/ 13 w 17"/>
                <a:gd name="T15" fmla="*/ 12 h 24"/>
                <a:gd name="T16" fmla="*/ 13 w 17"/>
                <a:gd name="T17" fmla="*/ 10 h 24"/>
                <a:gd name="T18" fmla="*/ 11 w 17"/>
                <a:gd name="T19" fmla="*/ 10 h 24"/>
                <a:gd name="T20" fmla="*/ 11 w 17"/>
                <a:gd name="T21" fmla="*/ 8 h 24"/>
                <a:gd name="T22" fmla="*/ 11 w 17"/>
                <a:gd name="T23" fmla="*/ 6 h 24"/>
                <a:gd name="T24" fmla="*/ 8 w 17"/>
                <a:gd name="T25" fmla="*/ 6 h 24"/>
                <a:gd name="T26" fmla="*/ 8 w 17"/>
                <a:gd name="T27" fmla="*/ 4 h 24"/>
                <a:gd name="T28" fmla="*/ 8 w 17"/>
                <a:gd name="T29" fmla="*/ 2 h 24"/>
                <a:gd name="T30" fmla="*/ 6 w 17"/>
                <a:gd name="T31" fmla="*/ 2 h 24"/>
                <a:gd name="T32" fmla="*/ 6 w 17"/>
                <a:gd name="T33" fmla="*/ 0 h 24"/>
                <a:gd name="T34" fmla="*/ 0 w 17"/>
                <a:gd name="T35" fmla="*/ 4 h 24"/>
                <a:gd name="T36" fmla="*/ 0 w 17"/>
                <a:gd name="T37" fmla="*/ 6 h 24"/>
                <a:gd name="T38" fmla="*/ 0 w 17"/>
                <a:gd name="T39" fmla="*/ 8 h 24"/>
                <a:gd name="T40" fmla="*/ 2 w 17"/>
                <a:gd name="T41" fmla="*/ 8 h 24"/>
                <a:gd name="T42" fmla="*/ 2 w 17"/>
                <a:gd name="T43" fmla="*/ 10 h 24"/>
                <a:gd name="T44" fmla="*/ 2 w 17"/>
                <a:gd name="T45" fmla="*/ 12 h 24"/>
                <a:gd name="T46" fmla="*/ 4 w 17"/>
                <a:gd name="T47" fmla="*/ 12 h 24"/>
                <a:gd name="T48" fmla="*/ 4 w 17"/>
                <a:gd name="T49" fmla="*/ 14 h 24"/>
                <a:gd name="T50" fmla="*/ 4 w 17"/>
                <a:gd name="T51" fmla="*/ 16 h 24"/>
                <a:gd name="T52" fmla="*/ 4 w 17"/>
                <a:gd name="T53" fmla="*/ 18 h 24"/>
                <a:gd name="T54" fmla="*/ 6 w 17"/>
                <a:gd name="T55" fmla="*/ 18 h 24"/>
                <a:gd name="T56" fmla="*/ 6 w 17"/>
                <a:gd name="T57" fmla="*/ 20 h 24"/>
                <a:gd name="T58" fmla="*/ 6 w 17"/>
                <a:gd name="T59" fmla="*/ 21 h 24"/>
                <a:gd name="T60" fmla="*/ 6 w 17"/>
                <a:gd name="T61" fmla="*/ 23 h 24"/>
                <a:gd name="T62" fmla="*/ 16 w 17"/>
                <a:gd name="T63" fmla="*/ 21 h 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24"/>
                <a:gd name="T98" fmla="*/ 17 w 17"/>
                <a:gd name="T99" fmla="*/ 24 h 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24">
                  <a:moveTo>
                    <a:pt x="16" y="21"/>
                  </a:move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16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Freeform 56"/>
            <p:cNvSpPr>
              <a:spLocks/>
            </p:cNvSpPr>
            <p:nvPr/>
          </p:nvSpPr>
          <p:spPr bwMode="auto">
            <a:xfrm>
              <a:off x="3271" y="3186"/>
              <a:ext cx="36" cy="32"/>
            </a:xfrm>
            <a:custGeom>
              <a:avLst/>
              <a:gdLst>
                <a:gd name="T0" fmla="*/ 31 w 36"/>
                <a:gd name="T1" fmla="*/ 20 h 32"/>
                <a:gd name="T2" fmla="*/ 29 w 36"/>
                <a:gd name="T3" fmla="*/ 22 h 32"/>
                <a:gd name="T4" fmla="*/ 27 w 36"/>
                <a:gd name="T5" fmla="*/ 22 h 32"/>
                <a:gd name="T6" fmla="*/ 25 w 36"/>
                <a:gd name="T7" fmla="*/ 22 h 32"/>
                <a:gd name="T8" fmla="*/ 23 w 36"/>
                <a:gd name="T9" fmla="*/ 22 h 32"/>
                <a:gd name="T10" fmla="*/ 22 w 36"/>
                <a:gd name="T11" fmla="*/ 22 h 32"/>
                <a:gd name="T12" fmla="*/ 20 w 36"/>
                <a:gd name="T13" fmla="*/ 22 h 32"/>
                <a:gd name="T14" fmla="*/ 18 w 36"/>
                <a:gd name="T15" fmla="*/ 22 h 32"/>
                <a:gd name="T16" fmla="*/ 16 w 36"/>
                <a:gd name="T17" fmla="*/ 22 h 32"/>
                <a:gd name="T18" fmla="*/ 16 w 36"/>
                <a:gd name="T19" fmla="*/ 20 h 32"/>
                <a:gd name="T20" fmla="*/ 14 w 36"/>
                <a:gd name="T21" fmla="*/ 20 h 32"/>
                <a:gd name="T22" fmla="*/ 14 w 36"/>
                <a:gd name="T23" fmla="*/ 18 h 32"/>
                <a:gd name="T24" fmla="*/ 14 w 36"/>
                <a:gd name="T25" fmla="*/ 16 h 32"/>
                <a:gd name="T26" fmla="*/ 12 w 36"/>
                <a:gd name="T27" fmla="*/ 16 h 32"/>
                <a:gd name="T28" fmla="*/ 12 w 36"/>
                <a:gd name="T29" fmla="*/ 14 h 32"/>
                <a:gd name="T30" fmla="*/ 12 w 36"/>
                <a:gd name="T31" fmla="*/ 12 h 32"/>
                <a:gd name="T32" fmla="*/ 10 w 36"/>
                <a:gd name="T33" fmla="*/ 10 h 32"/>
                <a:gd name="T34" fmla="*/ 10 w 36"/>
                <a:gd name="T35" fmla="*/ 8 h 32"/>
                <a:gd name="T36" fmla="*/ 10 w 36"/>
                <a:gd name="T37" fmla="*/ 6 h 32"/>
                <a:gd name="T38" fmla="*/ 10 w 36"/>
                <a:gd name="T39" fmla="*/ 4 h 32"/>
                <a:gd name="T40" fmla="*/ 10 w 36"/>
                <a:gd name="T41" fmla="*/ 2 h 32"/>
                <a:gd name="T42" fmla="*/ 8 w 36"/>
                <a:gd name="T43" fmla="*/ 2 h 32"/>
                <a:gd name="T44" fmla="*/ 8 w 36"/>
                <a:gd name="T45" fmla="*/ 0 h 32"/>
                <a:gd name="T46" fmla="*/ 0 w 36"/>
                <a:gd name="T47" fmla="*/ 2 h 32"/>
                <a:gd name="T48" fmla="*/ 0 w 36"/>
                <a:gd name="T49" fmla="*/ 4 h 32"/>
                <a:gd name="T50" fmla="*/ 2 w 36"/>
                <a:gd name="T51" fmla="*/ 6 h 32"/>
                <a:gd name="T52" fmla="*/ 2 w 36"/>
                <a:gd name="T53" fmla="*/ 8 h 32"/>
                <a:gd name="T54" fmla="*/ 2 w 36"/>
                <a:gd name="T55" fmla="*/ 10 h 32"/>
                <a:gd name="T56" fmla="*/ 2 w 36"/>
                <a:gd name="T57" fmla="*/ 12 h 32"/>
                <a:gd name="T58" fmla="*/ 4 w 36"/>
                <a:gd name="T59" fmla="*/ 14 h 32"/>
                <a:gd name="T60" fmla="*/ 4 w 36"/>
                <a:gd name="T61" fmla="*/ 16 h 32"/>
                <a:gd name="T62" fmla="*/ 4 w 36"/>
                <a:gd name="T63" fmla="*/ 18 h 32"/>
                <a:gd name="T64" fmla="*/ 6 w 36"/>
                <a:gd name="T65" fmla="*/ 20 h 32"/>
                <a:gd name="T66" fmla="*/ 6 w 36"/>
                <a:gd name="T67" fmla="*/ 22 h 32"/>
                <a:gd name="T68" fmla="*/ 8 w 36"/>
                <a:gd name="T69" fmla="*/ 23 h 32"/>
                <a:gd name="T70" fmla="*/ 10 w 36"/>
                <a:gd name="T71" fmla="*/ 25 h 32"/>
                <a:gd name="T72" fmla="*/ 12 w 36"/>
                <a:gd name="T73" fmla="*/ 27 h 32"/>
                <a:gd name="T74" fmla="*/ 14 w 36"/>
                <a:gd name="T75" fmla="*/ 27 h 32"/>
                <a:gd name="T76" fmla="*/ 14 w 36"/>
                <a:gd name="T77" fmla="*/ 29 h 32"/>
                <a:gd name="T78" fmla="*/ 16 w 36"/>
                <a:gd name="T79" fmla="*/ 29 h 32"/>
                <a:gd name="T80" fmla="*/ 18 w 36"/>
                <a:gd name="T81" fmla="*/ 29 h 32"/>
                <a:gd name="T82" fmla="*/ 20 w 36"/>
                <a:gd name="T83" fmla="*/ 31 h 32"/>
                <a:gd name="T84" fmla="*/ 22 w 36"/>
                <a:gd name="T85" fmla="*/ 31 h 32"/>
                <a:gd name="T86" fmla="*/ 23 w 36"/>
                <a:gd name="T87" fmla="*/ 31 h 32"/>
                <a:gd name="T88" fmla="*/ 25 w 36"/>
                <a:gd name="T89" fmla="*/ 31 h 32"/>
                <a:gd name="T90" fmla="*/ 27 w 36"/>
                <a:gd name="T91" fmla="*/ 29 h 32"/>
                <a:gd name="T92" fmla="*/ 29 w 36"/>
                <a:gd name="T93" fmla="*/ 29 h 32"/>
                <a:gd name="T94" fmla="*/ 33 w 36"/>
                <a:gd name="T95" fmla="*/ 29 h 32"/>
                <a:gd name="T96" fmla="*/ 35 w 36"/>
                <a:gd name="T97" fmla="*/ 27 h 32"/>
                <a:gd name="T98" fmla="*/ 31 w 36"/>
                <a:gd name="T99" fmla="*/ 20 h 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32"/>
                <a:gd name="T152" fmla="*/ 36 w 36"/>
                <a:gd name="T153" fmla="*/ 32 h 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32">
                  <a:moveTo>
                    <a:pt x="31" y="20"/>
                  </a:moveTo>
                  <a:lnTo>
                    <a:pt x="29" y="22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8" y="29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1" y="2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Freeform 57"/>
            <p:cNvSpPr>
              <a:spLocks/>
            </p:cNvSpPr>
            <p:nvPr/>
          </p:nvSpPr>
          <p:spPr bwMode="auto">
            <a:xfrm>
              <a:off x="3302" y="3198"/>
              <a:ext cx="17" cy="17"/>
            </a:xfrm>
            <a:custGeom>
              <a:avLst/>
              <a:gdLst>
                <a:gd name="T0" fmla="*/ 7 w 17"/>
                <a:gd name="T1" fmla="*/ 0 h 17"/>
                <a:gd name="T2" fmla="*/ 7 w 17"/>
                <a:gd name="T3" fmla="*/ 2 h 17"/>
                <a:gd name="T4" fmla="*/ 7 w 17"/>
                <a:gd name="T5" fmla="*/ 4 h 17"/>
                <a:gd name="T6" fmla="*/ 7 w 17"/>
                <a:gd name="T7" fmla="*/ 6 h 17"/>
                <a:gd name="T8" fmla="*/ 4 w 17"/>
                <a:gd name="T9" fmla="*/ 6 h 17"/>
                <a:gd name="T10" fmla="*/ 4 w 17"/>
                <a:gd name="T11" fmla="*/ 8 h 17"/>
                <a:gd name="T12" fmla="*/ 2 w 17"/>
                <a:gd name="T13" fmla="*/ 8 h 17"/>
                <a:gd name="T14" fmla="*/ 0 w 17"/>
                <a:gd name="T15" fmla="*/ 8 h 17"/>
                <a:gd name="T16" fmla="*/ 4 w 17"/>
                <a:gd name="T17" fmla="*/ 16 h 17"/>
                <a:gd name="T18" fmla="*/ 7 w 17"/>
                <a:gd name="T19" fmla="*/ 16 h 17"/>
                <a:gd name="T20" fmla="*/ 7 w 17"/>
                <a:gd name="T21" fmla="*/ 13 h 17"/>
                <a:gd name="T22" fmla="*/ 9 w 17"/>
                <a:gd name="T23" fmla="*/ 13 h 17"/>
                <a:gd name="T24" fmla="*/ 12 w 17"/>
                <a:gd name="T25" fmla="*/ 13 h 17"/>
                <a:gd name="T26" fmla="*/ 12 w 17"/>
                <a:gd name="T27" fmla="*/ 11 h 17"/>
                <a:gd name="T28" fmla="*/ 14 w 17"/>
                <a:gd name="T29" fmla="*/ 10 h 17"/>
                <a:gd name="T30" fmla="*/ 14 w 17"/>
                <a:gd name="T31" fmla="*/ 8 h 17"/>
                <a:gd name="T32" fmla="*/ 16 w 17"/>
                <a:gd name="T33" fmla="*/ 8 h 17"/>
                <a:gd name="T34" fmla="*/ 16 w 17"/>
                <a:gd name="T35" fmla="*/ 6 h 17"/>
                <a:gd name="T36" fmla="*/ 16 w 17"/>
                <a:gd name="T37" fmla="*/ 4 h 17"/>
                <a:gd name="T38" fmla="*/ 16 w 17"/>
                <a:gd name="T39" fmla="*/ 2 h 17"/>
                <a:gd name="T40" fmla="*/ 16 w 17"/>
                <a:gd name="T41" fmla="*/ 0 h 17"/>
                <a:gd name="T42" fmla="*/ 7 w 17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7" y="0"/>
                  </a:move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Freeform 58"/>
            <p:cNvSpPr>
              <a:spLocks/>
            </p:cNvSpPr>
            <p:nvPr/>
          </p:nvSpPr>
          <p:spPr bwMode="auto">
            <a:xfrm>
              <a:off x="3308" y="3175"/>
              <a:ext cx="17" cy="24"/>
            </a:xfrm>
            <a:custGeom>
              <a:avLst/>
              <a:gdLst>
                <a:gd name="T0" fmla="*/ 11 w 17"/>
                <a:gd name="T1" fmla="*/ 0 h 24"/>
                <a:gd name="T2" fmla="*/ 7 w 17"/>
                <a:gd name="T3" fmla="*/ 0 h 24"/>
                <a:gd name="T4" fmla="*/ 0 w 17"/>
                <a:gd name="T5" fmla="*/ 23 h 24"/>
                <a:gd name="T6" fmla="*/ 8 w 17"/>
                <a:gd name="T7" fmla="*/ 23 h 24"/>
                <a:gd name="T8" fmla="*/ 16 w 17"/>
                <a:gd name="T9" fmla="*/ 2 h 24"/>
                <a:gd name="T10" fmla="*/ 11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11" y="0"/>
                  </a:moveTo>
                  <a:lnTo>
                    <a:pt x="7" y="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16" y="2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Freeform 59"/>
            <p:cNvSpPr>
              <a:spLocks/>
            </p:cNvSpPr>
            <p:nvPr/>
          </p:nvSpPr>
          <p:spPr bwMode="auto">
            <a:xfrm>
              <a:off x="3417" y="2589"/>
              <a:ext cx="35" cy="47"/>
            </a:xfrm>
            <a:custGeom>
              <a:avLst/>
              <a:gdLst>
                <a:gd name="T0" fmla="*/ 29 w 35"/>
                <a:gd name="T1" fmla="*/ 0 h 47"/>
                <a:gd name="T2" fmla="*/ 27 w 35"/>
                <a:gd name="T3" fmla="*/ 2 h 47"/>
                <a:gd name="T4" fmla="*/ 25 w 35"/>
                <a:gd name="T5" fmla="*/ 4 h 47"/>
                <a:gd name="T6" fmla="*/ 23 w 35"/>
                <a:gd name="T7" fmla="*/ 6 h 47"/>
                <a:gd name="T8" fmla="*/ 21 w 35"/>
                <a:gd name="T9" fmla="*/ 7 h 47"/>
                <a:gd name="T10" fmla="*/ 19 w 35"/>
                <a:gd name="T11" fmla="*/ 9 h 47"/>
                <a:gd name="T12" fmla="*/ 17 w 35"/>
                <a:gd name="T13" fmla="*/ 11 h 47"/>
                <a:gd name="T14" fmla="*/ 15 w 35"/>
                <a:gd name="T15" fmla="*/ 13 h 47"/>
                <a:gd name="T16" fmla="*/ 13 w 35"/>
                <a:gd name="T17" fmla="*/ 15 h 47"/>
                <a:gd name="T18" fmla="*/ 13 w 35"/>
                <a:gd name="T19" fmla="*/ 17 h 47"/>
                <a:gd name="T20" fmla="*/ 11 w 35"/>
                <a:gd name="T21" fmla="*/ 19 h 47"/>
                <a:gd name="T22" fmla="*/ 9 w 35"/>
                <a:gd name="T23" fmla="*/ 21 h 47"/>
                <a:gd name="T24" fmla="*/ 8 w 35"/>
                <a:gd name="T25" fmla="*/ 23 h 47"/>
                <a:gd name="T26" fmla="*/ 8 w 35"/>
                <a:gd name="T27" fmla="*/ 25 h 47"/>
                <a:gd name="T28" fmla="*/ 6 w 35"/>
                <a:gd name="T29" fmla="*/ 27 h 47"/>
                <a:gd name="T30" fmla="*/ 6 w 35"/>
                <a:gd name="T31" fmla="*/ 29 h 47"/>
                <a:gd name="T32" fmla="*/ 4 w 35"/>
                <a:gd name="T33" fmla="*/ 30 h 47"/>
                <a:gd name="T34" fmla="*/ 4 w 35"/>
                <a:gd name="T35" fmla="*/ 32 h 47"/>
                <a:gd name="T36" fmla="*/ 2 w 35"/>
                <a:gd name="T37" fmla="*/ 34 h 47"/>
                <a:gd name="T38" fmla="*/ 2 w 35"/>
                <a:gd name="T39" fmla="*/ 36 h 47"/>
                <a:gd name="T40" fmla="*/ 2 w 35"/>
                <a:gd name="T41" fmla="*/ 38 h 47"/>
                <a:gd name="T42" fmla="*/ 0 w 35"/>
                <a:gd name="T43" fmla="*/ 38 h 47"/>
                <a:gd name="T44" fmla="*/ 0 w 35"/>
                <a:gd name="T45" fmla="*/ 40 h 47"/>
                <a:gd name="T46" fmla="*/ 0 w 35"/>
                <a:gd name="T47" fmla="*/ 42 h 47"/>
                <a:gd name="T48" fmla="*/ 8 w 35"/>
                <a:gd name="T49" fmla="*/ 46 h 47"/>
                <a:gd name="T50" fmla="*/ 8 w 35"/>
                <a:gd name="T51" fmla="*/ 44 h 47"/>
                <a:gd name="T52" fmla="*/ 8 w 35"/>
                <a:gd name="T53" fmla="*/ 42 h 47"/>
                <a:gd name="T54" fmla="*/ 8 w 35"/>
                <a:gd name="T55" fmla="*/ 40 h 47"/>
                <a:gd name="T56" fmla="*/ 9 w 35"/>
                <a:gd name="T57" fmla="*/ 40 h 47"/>
                <a:gd name="T58" fmla="*/ 9 w 35"/>
                <a:gd name="T59" fmla="*/ 38 h 47"/>
                <a:gd name="T60" fmla="*/ 9 w 35"/>
                <a:gd name="T61" fmla="*/ 36 h 47"/>
                <a:gd name="T62" fmla="*/ 11 w 35"/>
                <a:gd name="T63" fmla="*/ 34 h 47"/>
                <a:gd name="T64" fmla="*/ 13 w 35"/>
                <a:gd name="T65" fmla="*/ 32 h 47"/>
                <a:gd name="T66" fmla="*/ 13 w 35"/>
                <a:gd name="T67" fmla="*/ 30 h 47"/>
                <a:gd name="T68" fmla="*/ 13 w 35"/>
                <a:gd name="T69" fmla="*/ 29 h 47"/>
                <a:gd name="T70" fmla="*/ 15 w 35"/>
                <a:gd name="T71" fmla="*/ 29 h 47"/>
                <a:gd name="T72" fmla="*/ 15 w 35"/>
                <a:gd name="T73" fmla="*/ 27 h 47"/>
                <a:gd name="T74" fmla="*/ 17 w 35"/>
                <a:gd name="T75" fmla="*/ 25 h 47"/>
                <a:gd name="T76" fmla="*/ 19 w 35"/>
                <a:gd name="T77" fmla="*/ 23 h 47"/>
                <a:gd name="T78" fmla="*/ 19 w 35"/>
                <a:gd name="T79" fmla="*/ 21 h 47"/>
                <a:gd name="T80" fmla="*/ 21 w 35"/>
                <a:gd name="T81" fmla="*/ 19 h 47"/>
                <a:gd name="T82" fmla="*/ 23 w 35"/>
                <a:gd name="T83" fmla="*/ 17 h 47"/>
                <a:gd name="T84" fmla="*/ 23 w 35"/>
                <a:gd name="T85" fmla="*/ 15 h 47"/>
                <a:gd name="T86" fmla="*/ 25 w 35"/>
                <a:gd name="T87" fmla="*/ 13 h 47"/>
                <a:gd name="T88" fmla="*/ 27 w 35"/>
                <a:gd name="T89" fmla="*/ 11 h 47"/>
                <a:gd name="T90" fmla="*/ 29 w 35"/>
                <a:gd name="T91" fmla="*/ 9 h 47"/>
                <a:gd name="T92" fmla="*/ 31 w 35"/>
                <a:gd name="T93" fmla="*/ 9 h 47"/>
                <a:gd name="T94" fmla="*/ 32 w 35"/>
                <a:gd name="T95" fmla="*/ 7 h 47"/>
                <a:gd name="T96" fmla="*/ 32 w 35"/>
                <a:gd name="T97" fmla="*/ 6 h 47"/>
                <a:gd name="T98" fmla="*/ 34 w 35"/>
                <a:gd name="T99" fmla="*/ 6 h 47"/>
                <a:gd name="T100" fmla="*/ 29 w 35"/>
                <a:gd name="T101" fmla="*/ 0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"/>
                <a:gd name="T154" fmla="*/ 0 h 47"/>
                <a:gd name="T155" fmla="*/ 35 w 35"/>
                <a:gd name="T156" fmla="*/ 47 h 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" h="47">
                  <a:moveTo>
                    <a:pt x="29" y="0"/>
                  </a:moveTo>
                  <a:lnTo>
                    <a:pt x="27" y="2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2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Freeform 60"/>
            <p:cNvSpPr>
              <a:spLocks/>
            </p:cNvSpPr>
            <p:nvPr/>
          </p:nvSpPr>
          <p:spPr bwMode="auto">
            <a:xfrm>
              <a:off x="3446" y="2570"/>
              <a:ext cx="18" cy="26"/>
            </a:xfrm>
            <a:custGeom>
              <a:avLst/>
              <a:gdLst>
                <a:gd name="T0" fmla="*/ 9 w 18"/>
                <a:gd name="T1" fmla="*/ 0 h 26"/>
                <a:gd name="T2" fmla="*/ 9 w 18"/>
                <a:gd name="T3" fmla="*/ 2 h 26"/>
                <a:gd name="T4" fmla="*/ 9 w 18"/>
                <a:gd name="T5" fmla="*/ 3 h 26"/>
                <a:gd name="T6" fmla="*/ 7 w 18"/>
                <a:gd name="T7" fmla="*/ 3 h 26"/>
                <a:gd name="T8" fmla="*/ 7 w 18"/>
                <a:gd name="T9" fmla="*/ 5 h 26"/>
                <a:gd name="T10" fmla="*/ 7 w 18"/>
                <a:gd name="T11" fmla="*/ 7 h 26"/>
                <a:gd name="T12" fmla="*/ 5 w 18"/>
                <a:gd name="T13" fmla="*/ 9 h 26"/>
                <a:gd name="T14" fmla="*/ 5 w 18"/>
                <a:gd name="T15" fmla="*/ 11 h 26"/>
                <a:gd name="T16" fmla="*/ 3 w 18"/>
                <a:gd name="T17" fmla="*/ 11 h 26"/>
                <a:gd name="T18" fmla="*/ 3 w 18"/>
                <a:gd name="T19" fmla="*/ 13 h 26"/>
                <a:gd name="T20" fmla="*/ 2 w 18"/>
                <a:gd name="T21" fmla="*/ 15 h 26"/>
                <a:gd name="T22" fmla="*/ 2 w 18"/>
                <a:gd name="T23" fmla="*/ 17 h 26"/>
                <a:gd name="T24" fmla="*/ 0 w 18"/>
                <a:gd name="T25" fmla="*/ 17 h 26"/>
                <a:gd name="T26" fmla="*/ 0 w 18"/>
                <a:gd name="T27" fmla="*/ 19 h 26"/>
                <a:gd name="T28" fmla="*/ 5 w 18"/>
                <a:gd name="T29" fmla="*/ 25 h 26"/>
                <a:gd name="T30" fmla="*/ 5 w 18"/>
                <a:gd name="T31" fmla="*/ 23 h 26"/>
                <a:gd name="T32" fmla="*/ 7 w 18"/>
                <a:gd name="T33" fmla="*/ 23 h 26"/>
                <a:gd name="T34" fmla="*/ 7 w 18"/>
                <a:gd name="T35" fmla="*/ 21 h 26"/>
                <a:gd name="T36" fmla="*/ 9 w 18"/>
                <a:gd name="T37" fmla="*/ 19 h 26"/>
                <a:gd name="T38" fmla="*/ 9 w 18"/>
                <a:gd name="T39" fmla="*/ 17 h 26"/>
                <a:gd name="T40" fmla="*/ 11 w 18"/>
                <a:gd name="T41" fmla="*/ 17 h 26"/>
                <a:gd name="T42" fmla="*/ 11 w 18"/>
                <a:gd name="T43" fmla="*/ 15 h 26"/>
                <a:gd name="T44" fmla="*/ 13 w 18"/>
                <a:gd name="T45" fmla="*/ 15 h 26"/>
                <a:gd name="T46" fmla="*/ 13 w 18"/>
                <a:gd name="T47" fmla="*/ 13 h 26"/>
                <a:gd name="T48" fmla="*/ 13 w 18"/>
                <a:gd name="T49" fmla="*/ 11 h 26"/>
                <a:gd name="T50" fmla="*/ 15 w 18"/>
                <a:gd name="T51" fmla="*/ 9 h 26"/>
                <a:gd name="T52" fmla="*/ 15 w 18"/>
                <a:gd name="T53" fmla="*/ 7 h 26"/>
                <a:gd name="T54" fmla="*/ 17 w 18"/>
                <a:gd name="T55" fmla="*/ 5 h 26"/>
                <a:gd name="T56" fmla="*/ 17 w 18"/>
                <a:gd name="T57" fmla="*/ 3 h 26"/>
                <a:gd name="T58" fmla="*/ 17 w 18"/>
                <a:gd name="T59" fmla="*/ 2 h 26"/>
                <a:gd name="T60" fmla="*/ 17 w 18"/>
                <a:gd name="T61" fmla="*/ 0 h 26"/>
                <a:gd name="T62" fmla="*/ 9 w 18"/>
                <a:gd name="T63" fmla="*/ 0 h 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26"/>
                <a:gd name="T98" fmla="*/ 18 w 18"/>
                <a:gd name="T99" fmla="*/ 26 h 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26">
                  <a:moveTo>
                    <a:pt x="9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Freeform 61"/>
            <p:cNvSpPr>
              <a:spLocks/>
            </p:cNvSpPr>
            <p:nvPr/>
          </p:nvSpPr>
          <p:spPr bwMode="auto">
            <a:xfrm>
              <a:off x="3455" y="2560"/>
              <a:ext cx="30" cy="17"/>
            </a:xfrm>
            <a:custGeom>
              <a:avLst/>
              <a:gdLst>
                <a:gd name="T0" fmla="*/ 29 w 30"/>
                <a:gd name="T1" fmla="*/ 10 h 17"/>
                <a:gd name="T2" fmla="*/ 29 w 30"/>
                <a:gd name="T3" fmla="*/ 13 h 17"/>
                <a:gd name="T4" fmla="*/ 29 w 30"/>
                <a:gd name="T5" fmla="*/ 10 h 17"/>
                <a:gd name="T6" fmla="*/ 29 w 30"/>
                <a:gd name="T7" fmla="*/ 8 h 17"/>
                <a:gd name="T8" fmla="*/ 27 w 30"/>
                <a:gd name="T9" fmla="*/ 8 h 17"/>
                <a:gd name="T10" fmla="*/ 27 w 30"/>
                <a:gd name="T11" fmla="*/ 5 h 17"/>
                <a:gd name="T12" fmla="*/ 25 w 30"/>
                <a:gd name="T13" fmla="*/ 5 h 17"/>
                <a:gd name="T14" fmla="*/ 25 w 30"/>
                <a:gd name="T15" fmla="*/ 2 h 17"/>
                <a:gd name="T16" fmla="*/ 23 w 30"/>
                <a:gd name="T17" fmla="*/ 2 h 17"/>
                <a:gd name="T18" fmla="*/ 21 w 30"/>
                <a:gd name="T19" fmla="*/ 2 h 17"/>
                <a:gd name="T20" fmla="*/ 21 w 30"/>
                <a:gd name="T21" fmla="*/ 0 h 17"/>
                <a:gd name="T22" fmla="*/ 19 w 30"/>
                <a:gd name="T23" fmla="*/ 0 h 17"/>
                <a:gd name="T24" fmla="*/ 17 w 30"/>
                <a:gd name="T25" fmla="*/ 0 h 17"/>
                <a:gd name="T26" fmla="*/ 15 w 30"/>
                <a:gd name="T27" fmla="*/ 0 h 17"/>
                <a:gd name="T28" fmla="*/ 14 w 30"/>
                <a:gd name="T29" fmla="*/ 0 h 17"/>
                <a:gd name="T30" fmla="*/ 12 w 30"/>
                <a:gd name="T31" fmla="*/ 0 h 17"/>
                <a:gd name="T32" fmla="*/ 10 w 30"/>
                <a:gd name="T33" fmla="*/ 0 h 17"/>
                <a:gd name="T34" fmla="*/ 8 w 30"/>
                <a:gd name="T35" fmla="*/ 0 h 17"/>
                <a:gd name="T36" fmla="*/ 6 w 30"/>
                <a:gd name="T37" fmla="*/ 0 h 17"/>
                <a:gd name="T38" fmla="*/ 6 w 30"/>
                <a:gd name="T39" fmla="*/ 2 h 17"/>
                <a:gd name="T40" fmla="*/ 4 w 30"/>
                <a:gd name="T41" fmla="*/ 2 h 17"/>
                <a:gd name="T42" fmla="*/ 2 w 30"/>
                <a:gd name="T43" fmla="*/ 2 h 17"/>
                <a:gd name="T44" fmla="*/ 2 w 30"/>
                <a:gd name="T45" fmla="*/ 5 h 17"/>
                <a:gd name="T46" fmla="*/ 2 w 30"/>
                <a:gd name="T47" fmla="*/ 8 h 17"/>
                <a:gd name="T48" fmla="*/ 0 w 30"/>
                <a:gd name="T49" fmla="*/ 8 h 17"/>
                <a:gd name="T50" fmla="*/ 0 w 30"/>
                <a:gd name="T51" fmla="*/ 10 h 17"/>
                <a:gd name="T52" fmla="*/ 0 w 30"/>
                <a:gd name="T53" fmla="*/ 13 h 17"/>
                <a:gd name="T54" fmla="*/ 8 w 30"/>
                <a:gd name="T55" fmla="*/ 13 h 17"/>
                <a:gd name="T56" fmla="*/ 8 w 30"/>
                <a:gd name="T57" fmla="*/ 10 h 17"/>
                <a:gd name="T58" fmla="*/ 10 w 30"/>
                <a:gd name="T59" fmla="*/ 10 h 17"/>
                <a:gd name="T60" fmla="*/ 12 w 30"/>
                <a:gd name="T61" fmla="*/ 10 h 17"/>
                <a:gd name="T62" fmla="*/ 14 w 30"/>
                <a:gd name="T63" fmla="*/ 10 h 17"/>
                <a:gd name="T64" fmla="*/ 15 w 30"/>
                <a:gd name="T65" fmla="*/ 10 h 17"/>
                <a:gd name="T66" fmla="*/ 17 w 30"/>
                <a:gd name="T67" fmla="*/ 10 h 17"/>
                <a:gd name="T68" fmla="*/ 19 w 30"/>
                <a:gd name="T69" fmla="*/ 10 h 17"/>
                <a:gd name="T70" fmla="*/ 19 w 30"/>
                <a:gd name="T71" fmla="*/ 13 h 17"/>
                <a:gd name="T72" fmla="*/ 21 w 30"/>
                <a:gd name="T73" fmla="*/ 13 h 17"/>
                <a:gd name="T74" fmla="*/ 21 w 30"/>
                <a:gd name="T75" fmla="*/ 16 h 17"/>
                <a:gd name="T76" fmla="*/ 29 w 30"/>
                <a:gd name="T77" fmla="*/ 1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7"/>
                <a:gd name="T119" fmla="*/ 30 w 30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7">
                  <a:moveTo>
                    <a:pt x="29" y="10"/>
                  </a:moveTo>
                  <a:lnTo>
                    <a:pt x="29" y="13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9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Freeform 62"/>
            <p:cNvSpPr>
              <a:spLocks/>
            </p:cNvSpPr>
            <p:nvPr/>
          </p:nvSpPr>
          <p:spPr bwMode="auto">
            <a:xfrm>
              <a:off x="3476" y="2568"/>
              <a:ext cx="17" cy="24"/>
            </a:xfrm>
            <a:custGeom>
              <a:avLst/>
              <a:gdLst>
                <a:gd name="T0" fmla="*/ 16 w 17"/>
                <a:gd name="T1" fmla="*/ 17 h 24"/>
                <a:gd name="T2" fmla="*/ 16 w 17"/>
                <a:gd name="T3" fmla="*/ 15 h 24"/>
                <a:gd name="T4" fmla="*/ 13 w 17"/>
                <a:gd name="T5" fmla="*/ 13 h 24"/>
                <a:gd name="T6" fmla="*/ 13 w 17"/>
                <a:gd name="T7" fmla="*/ 11 h 24"/>
                <a:gd name="T8" fmla="*/ 13 w 17"/>
                <a:gd name="T9" fmla="*/ 9 h 24"/>
                <a:gd name="T10" fmla="*/ 11 w 17"/>
                <a:gd name="T11" fmla="*/ 9 h 24"/>
                <a:gd name="T12" fmla="*/ 11 w 17"/>
                <a:gd name="T13" fmla="*/ 7 h 24"/>
                <a:gd name="T14" fmla="*/ 11 w 17"/>
                <a:gd name="T15" fmla="*/ 5 h 24"/>
                <a:gd name="T16" fmla="*/ 9 w 17"/>
                <a:gd name="T17" fmla="*/ 4 h 24"/>
                <a:gd name="T18" fmla="*/ 9 w 17"/>
                <a:gd name="T19" fmla="*/ 2 h 24"/>
                <a:gd name="T20" fmla="*/ 9 w 17"/>
                <a:gd name="T21" fmla="*/ 0 h 24"/>
                <a:gd name="T22" fmla="*/ 0 w 17"/>
                <a:gd name="T23" fmla="*/ 4 h 24"/>
                <a:gd name="T24" fmla="*/ 0 w 17"/>
                <a:gd name="T25" fmla="*/ 5 h 24"/>
                <a:gd name="T26" fmla="*/ 0 w 17"/>
                <a:gd name="T27" fmla="*/ 7 h 24"/>
                <a:gd name="T28" fmla="*/ 2 w 17"/>
                <a:gd name="T29" fmla="*/ 7 h 24"/>
                <a:gd name="T30" fmla="*/ 2 w 17"/>
                <a:gd name="T31" fmla="*/ 9 h 24"/>
                <a:gd name="T32" fmla="*/ 2 w 17"/>
                <a:gd name="T33" fmla="*/ 11 h 24"/>
                <a:gd name="T34" fmla="*/ 2 w 17"/>
                <a:gd name="T35" fmla="*/ 13 h 24"/>
                <a:gd name="T36" fmla="*/ 4 w 17"/>
                <a:gd name="T37" fmla="*/ 13 h 24"/>
                <a:gd name="T38" fmla="*/ 4 w 17"/>
                <a:gd name="T39" fmla="*/ 15 h 24"/>
                <a:gd name="T40" fmla="*/ 4 w 17"/>
                <a:gd name="T41" fmla="*/ 17 h 24"/>
                <a:gd name="T42" fmla="*/ 6 w 17"/>
                <a:gd name="T43" fmla="*/ 17 h 24"/>
                <a:gd name="T44" fmla="*/ 6 w 17"/>
                <a:gd name="T45" fmla="*/ 19 h 24"/>
                <a:gd name="T46" fmla="*/ 6 w 17"/>
                <a:gd name="T47" fmla="*/ 21 h 24"/>
                <a:gd name="T48" fmla="*/ 9 w 17"/>
                <a:gd name="T49" fmla="*/ 21 h 24"/>
                <a:gd name="T50" fmla="*/ 9 w 17"/>
                <a:gd name="T51" fmla="*/ 23 h 24"/>
                <a:gd name="T52" fmla="*/ 11 w 17"/>
                <a:gd name="T53" fmla="*/ 23 h 24"/>
                <a:gd name="T54" fmla="*/ 16 w 17"/>
                <a:gd name="T55" fmla="*/ 17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"/>
                <a:gd name="T85" fmla="*/ 0 h 24"/>
                <a:gd name="T86" fmla="*/ 17 w 17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" h="24">
                  <a:moveTo>
                    <a:pt x="16" y="17"/>
                  </a:moveTo>
                  <a:lnTo>
                    <a:pt x="16" y="15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6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Freeform 63"/>
            <p:cNvSpPr>
              <a:spLocks/>
            </p:cNvSpPr>
            <p:nvPr/>
          </p:nvSpPr>
          <p:spPr bwMode="auto">
            <a:xfrm>
              <a:off x="3486" y="2585"/>
              <a:ext cx="17" cy="39"/>
            </a:xfrm>
            <a:custGeom>
              <a:avLst/>
              <a:gdLst>
                <a:gd name="T0" fmla="*/ 13 w 17"/>
                <a:gd name="T1" fmla="*/ 38 h 39"/>
                <a:gd name="T2" fmla="*/ 13 w 17"/>
                <a:gd name="T3" fmla="*/ 36 h 39"/>
                <a:gd name="T4" fmla="*/ 16 w 17"/>
                <a:gd name="T5" fmla="*/ 34 h 39"/>
                <a:gd name="T6" fmla="*/ 16 w 17"/>
                <a:gd name="T7" fmla="*/ 33 h 39"/>
                <a:gd name="T8" fmla="*/ 16 w 17"/>
                <a:gd name="T9" fmla="*/ 31 h 39"/>
                <a:gd name="T10" fmla="*/ 16 w 17"/>
                <a:gd name="T11" fmla="*/ 29 h 39"/>
                <a:gd name="T12" fmla="*/ 16 w 17"/>
                <a:gd name="T13" fmla="*/ 27 h 39"/>
                <a:gd name="T14" fmla="*/ 16 w 17"/>
                <a:gd name="T15" fmla="*/ 25 h 39"/>
                <a:gd name="T16" fmla="*/ 16 w 17"/>
                <a:gd name="T17" fmla="*/ 23 h 39"/>
                <a:gd name="T18" fmla="*/ 16 w 17"/>
                <a:gd name="T19" fmla="*/ 21 h 39"/>
                <a:gd name="T20" fmla="*/ 16 w 17"/>
                <a:gd name="T21" fmla="*/ 19 h 39"/>
                <a:gd name="T22" fmla="*/ 16 w 17"/>
                <a:gd name="T23" fmla="*/ 17 h 39"/>
                <a:gd name="T24" fmla="*/ 16 w 17"/>
                <a:gd name="T25" fmla="*/ 15 h 39"/>
                <a:gd name="T26" fmla="*/ 13 w 17"/>
                <a:gd name="T27" fmla="*/ 13 h 39"/>
                <a:gd name="T28" fmla="*/ 13 w 17"/>
                <a:gd name="T29" fmla="*/ 11 h 39"/>
                <a:gd name="T30" fmla="*/ 13 w 17"/>
                <a:gd name="T31" fmla="*/ 10 h 39"/>
                <a:gd name="T32" fmla="*/ 13 w 17"/>
                <a:gd name="T33" fmla="*/ 8 h 39"/>
                <a:gd name="T34" fmla="*/ 10 w 17"/>
                <a:gd name="T35" fmla="*/ 6 h 39"/>
                <a:gd name="T36" fmla="*/ 10 w 17"/>
                <a:gd name="T37" fmla="*/ 4 h 39"/>
                <a:gd name="T38" fmla="*/ 10 w 17"/>
                <a:gd name="T39" fmla="*/ 2 h 39"/>
                <a:gd name="T40" fmla="*/ 8 w 17"/>
                <a:gd name="T41" fmla="*/ 2 h 39"/>
                <a:gd name="T42" fmla="*/ 8 w 17"/>
                <a:gd name="T43" fmla="*/ 0 h 39"/>
                <a:gd name="T44" fmla="*/ 5 w 17"/>
                <a:gd name="T45" fmla="*/ 0 h 39"/>
                <a:gd name="T46" fmla="*/ 0 w 17"/>
                <a:gd name="T47" fmla="*/ 6 h 39"/>
                <a:gd name="T48" fmla="*/ 0 w 17"/>
                <a:gd name="T49" fmla="*/ 8 h 39"/>
                <a:gd name="T50" fmla="*/ 0 w 17"/>
                <a:gd name="T51" fmla="*/ 10 h 39"/>
                <a:gd name="T52" fmla="*/ 2 w 17"/>
                <a:gd name="T53" fmla="*/ 10 h 39"/>
                <a:gd name="T54" fmla="*/ 2 w 17"/>
                <a:gd name="T55" fmla="*/ 11 h 39"/>
                <a:gd name="T56" fmla="*/ 2 w 17"/>
                <a:gd name="T57" fmla="*/ 13 h 39"/>
                <a:gd name="T58" fmla="*/ 2 w 17"/>
                <a:gd name="T59" fmla="*/ 15 h 39"/>
                <a:gd name="T60" fmla="*/ 5 w 17"/>
                <a:gd name="T61" fmla="*/ 17 h 39"/>
                <a:gd name="T62" fmla="*/ 5 w 17"/>
                <a:gd name="T63" fmla="*/ 19 h 39"/>
                <a:gd name="T64" fmla="*/ 5 w 17"/>
                <a:gd name="T65" fmla="*/ 21 h 39"/>
                <a:gd name="T66" fmla="*/ 5 w 17"/>
                <a:gd name="T67" fmla="*/ 23 h 39"/>
                <a:gd name="T68" fmla="*/ 5 w 17"/>
                <a:gd name="T69" fmla="*/ 25 h 39"/>
                <a:gd name="T70" fmla="*/ 5 w 17"/>
                <a:gd name="T71" fmla="*/ 27 h 39"/>
                <a:gd name="T72" fmla="*/ 5 w 17"/>
                <a:gd name="T73" fmla="*/ 29 h 39"/>
                <a:gd name="T74" fmla="*/ 5 w 17"/>
                <a:gd name="T75" fmla="*/ 31 h 39"/>
                <a:gd name="T76" fmla="*/ 5 w 17"/>
                <a:gd name="T77" fmla="*/ 33 h 39"/>
                <a:gd name="T78" fmla="*/ 2 w 17"/>
                <a:gd name="T79" fmla="*/ 33 h 39"/>
                <a:gd name="T80" fmla="*/ 2 w 17"/>
                <a:gd name="T81" fmla="*/ 34 h 39"/>
                <a:gd name="T82" fmla="*/ 13 w 17"/>
                <a:gd name="T83" fmla="*/ 38 h 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"/>
                <a:gd name="T127" fmla="*/ 0 h 39"/>
                <a:gd name="T128" fmla="*/ 17 w 17"/>
                <a:gd name="T129" fmla="*/ 39 h 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" h="39">
                  <a:moveTo>
                    <a:pt x="13" y="38"/>
                  </a:moveTo>
                  <a:lnTo>
                    <a:pt x="13" y="36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3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Freeform 64"/>
            <p:cNvSpPr>
              <a:spLocks/>
            </p:cNvSpPr>
            <p:nvPr/>
          </p:nvSpPr>
          <p:spPr bwMode="auto">
            <a:xfrm>
              <a:off x="3469" y="2619"/>
              <a:ext cx="27" cy="32"/>
            </a:xfrm>
            <a:custGeom>
              <a:avLst/>
              <a:gdLst>
                <a:gd name="T0" fmla="*/ 7 w 27"/>
                <a:gd name="T1" fmla="*/ 31 h 32"/>
                <a:gd name="T2" fmla="*/ 7 w 27"/>
                <a:gd name="T3" fmla="*/ 29 h 32"/>
                <a:gd name="T4" fmla="*/ 7 w 27"/>
                <a:gd name="T5" fmla="*/ 27 h 32"/>
                <a:gd name="T6" fmla="*/ 9 w 27"/>
                <a:gd name="T7" fmla="*/ 27 h 32"/>
                <a:gd name="T8" fmla="*/ 9 w 27"/>
                <a:gd name="T9" fmla="*/ 25 h 32"/>
                <a:gd name="T10" fmla="*/ 11 w 27"/>
                <a:gd name="T11" fmla="*/ 25 h 32"/>
                <a:gd name="T12" fmla="*/ 11 w 27"/>
                <a:gd name="T13" fmla="*/ 23 h 32"/>
                <a:gd name="T14" fmla="*/ 13 w 27"/>
                <a:gd name="T15" fmla="*/ 22 h 32"/>
                <a:gd name="T16" fmla="*/ 15 w 27"/>
                <a:gd name="T17" fmla="*/ 20 h 32"/>
                <a:gd name="T18" fmla="*/ 15 w 27"/>
                <a:gd name="T19" fmla="*/ 18 h 32"/>
                <a:gd name="T20" fmla="*/ 17 w 27"/>
                <a:gd name="T21" fmla="*/ 18 h 32"/>
                <a:gd name="T22" fmla="*/ 17 w 27"/>
                <a:gd name="T23" fmla="*/ 16 h 32"/>
                <a:gd name="T24" fmla="*/ 19 w 27"/>
                <a:gd name="T25" fmla="*/ 16 h 32"/>
                <a:gd name="T26" fmla="*/ 19 w 27"/>
                <a:gd name="T27" fmla="*/ 14 h 32"/>
                <a:gd name="T28" fmla="*/ 21 w 27"/>
                <a:gd name="T29" fmla="*/ 14 h 32"/>
                <a:gd name="T30" fmla="*/ 21 w 27"/>
                <a:gd name="T31" fmla="*/ 12 h 32"/>
                <a:gd name="T32" fmla="*/ 23 w 27"/>
                <a:gd name="T33" fmla="*/ 12 h 32"/>
                <a:gd name="T34" fmla="*/ 23 w 27"/>
                <a:gd name="T35" fmla="*/ 10 h 32"/>
                <a:gd name="T36" fmla="*/ 24 w 27"/>
                <a:gd name="T37" fmla="*/ 8 h 32"/>
                <a:gd name="T38" fmla="*/ 24 w 27"/>
                <a:gd name="T39" fmla="*/ 6 h 32"/>
                <a:gd name="T40" fmla="*/ 26 w 27"/>
                <a:gd name="T41" fmla="*/ 4 h 32"/>
                <a:gd name="T42" fmla="*/ 19 w 27"/>
                <a:gd name="T43" fmla="*/ 0 h 32"/>
                <a:gd name="T44" fmla="*/ 19 w 27"/>
                <a:gd name="T45" fmla="*/ 2 h 32"/>
                <a:gd name="T46" fmla="*/ 17 w 27"/>
                <a:gd name="T47" fmla="*/ 2 h 32"/>
                <a:gd name="T48" fmla="*/ 17 w 27"/>
                <a:gd name="T49" fmla="*/ 4 h 32"/>
                <a:gd name="T50" fmla="*/ 17 w 27"/>
                <a:gd name="T51" fmla="*/ 6 h 32"/>
                <a:gd name="T52" fmla="*/ 15 w 27"/>
                <a:gd name="T53" fmla="*/ 6 h 32"/>
                <a:gd name="T54" fmla="*/ 15 w 27"/>
                <a:gd name="T55" fmla="*/ 8 h 32"/>
                <a:gd name="T56" fmla="*/ 13 w 27"/>
                <a:gd name="T57" fmla="*/ 8 h 32"/>
                <a:gd name="T58" fmla="*/ 13 w 27"/>
                <a:gd name="T59" fmla="*/ 10 h 32"/>
                <a:gd name="T60" fmla="*/ 11 w 27"/>
                <a:gd name="T61" fmla="*/ 10 h 32"/>
                <a:gd name="T62" fmla="*/ 11 w 27"/>
                <a:gd name="T63" fmla="*/ 12 h 32"/>
                <a:gd name="T64" fmla="*/ 9 w 27"/>
                <a:gd name="T65" fmla="*/ 14 h 32"/>
                <a:gd name="T66" fmla="*/ 7 w 27"/>
                <a:gd name="T67" fmla="*/ 16 h 32"/>
                <a:gd name="T68" fmla="*/ 5 w 27"/>
                <a:gd name="T69" fmla="*/ 18 h 32"/>
                <a:gd name="T70" fmla="*/ 3 w 27"/>
                <a:gd name="T71" fmla="*/ 20 h 32"/>
                <a:gd name="T72" fmla="*/ 3 w 27"/>
                <a:gd name="T73" fmla="*/ 22 h 32"/>
                <a:gd name="T74" fmla="*/ 1 w 27"/>
                <a:gd name="T75" fmla="*/ 23 h 32"/>
                <a:gd name="T76" fmla="*/ 1 w 27"/>
                <a:gd name="T77" fmla="*/ 25 h 32"/>
                <a:gd name="T78" fmla="*/ 0 w 27"/>
                <a:gd name="T79" fmla="*/ 25 h 32"/>
                <a:gd name="T80" fmla="*/ 0 w 27"/>
                <a:gd name="T81" fmla="*/ 27 h 32"/>
                <a:gd name="T82" fmla="*/ 7 w 27"/>
                <a:gd name="T83" fmla="*/ 31 h 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"/>
                <a:gd name="T127" fmla="*/ 0 h 32"/>
                <a:gd name="T128" fmla="*/ 27 w 27"/>
                <a:gd name="T129" fmla="*/ 32 h 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" h="32">
                  <a:moveTo>
                    <a:pt x="7" y="31"/>
                  </a:move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7" y="3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Freeform 65"/>
            <p:cNvSpPr>
              <a:spLocks/>
            </p:cNvSpPr>
            <p:nvPr/>
          </p:nvSpPr>
          <p:spPr bwMode="auto">
            <a:xfrm>
              <a:off x="3465" y="2646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3 w 17"/>
                <a:gd name="T3" fmla="*/ 13 h 17"/>
                <a:gd name="T4" fmla="*/ 13 w 17"/>
                <a:gd name="T5" fmla="*/ 10 h 17"/>
                <a:gd name="T6" fmla="*/ 13 w 17"/>
                <a:gd name="T7" fmla="*/ 8 h 17"/>
                <a:gd name="T8" fmla="*/ 16 w 17"/>
                <a:gd name="T9" fmla="*/ 8 h 17"/>
                <a:gd name="T10" fmla="*/ 16 w 17"/>
                <a:gd name="T11" fmla="*/ 5 h 17"/>
                <a:gd name="T12" fmla="*/ 5 w 17"/>
                <a:gd name="T13" fmla="*/ 0 h 17"/>
                <a:gd name="T14" fmla="*/ 5 w 17"/>
                <a:gd name="T15" fmla="*/ 2 h 17"/>
                <a:gd name="T16" fmla="*/ 2 w 17"/>
                <a:gd name="T17" fmla="*/ 5 h 17"/>
                <a:gd name="T18" fmla="*/ 2 w 17"/>
                <a:gd name="T19" fmla="*/ 8 h 17"/>
                <a:gd name="T20" fmla="*/ 2 w 17"/>
                <a:gd name="T21" fmla="*/ 10 h 17"/>
                <a:gd name="T22" fmla="*/ 2 w 17"/>
                <a:gd name="T23" fmla="*/ 13 h 17"/>
                <a:gd name="T24" fmla="*/ 0 w 17"/>
                <a:gd name="T25" fmla="*/ 13 h 17"/>
                <a:gd name="T26" fmla="*/ 0 w 17"/>
                <a:gd name="T27" fmla="*/ 16 h 17"/>
                <a:gd name="T28" fmla="*/ 0 w 17"/>
                <a:gd name="T29" fmla="*/ 13 h 17"/>
                <a:gd name="T30" fmla="*/ 13 w 17"/>
                <a:gd name="T31" fmla="*/ 1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6"/>
                  </a:move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3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Freeform 66"/>
            <p:cNvSpPr>
              <a:spLocks/>
            </p:cNvSpPr>
            <p:nvPr/>
          </p:nvSpPr>
          <p:spPr bwMode="auto">
            <a:xfrm>
              <a:off x="3409" y="2656"/>
              <a:ext cx="66" cy="261"/>
            </a:xfrm>
            <a:custGeom>
              <a:avLst/>
              <a:gdLst>
                <a:gd name="T0" fmla="*/ 12 w 66"/>
                <a:gd name="T1" fmla="*/ 247 h 261"/>
                <a:gd name="T2" fmla="*/ 16 w 66"/>
                <a:gd name="T3" fmla="*/ 222 h 261"/>
                <a:gd name="T4" fmla="*/ 21 w 66"/>
                <a:gd name="T5" fmla="*/ 197 h 261"/>
                <a:gd name="T6" fmla="*/ 25 w 66"/>
                <a:gd name="T7" fmla="*/ 172 h 261"/>
                <a:gd name="T8" fmla="*/ 31 w 66"/>
                <a:gd name="T9" fmla="*/ 149 h 261"/>
                <a:gd name="T10" fmla="*/ 35 w 66"/>
                <a:gd name="T11" fmla="*/ 128 h 261"/>
                <a:gd name="T12" fmla="*/ 40 w 66"/>
                <a:gd name="T13" fmla="*/ 107 h 261"/>
                <a:gd name="T14" fmla="*/ 44 w 66"/>
                <a:gd name="T15" fmla="*/ 88 h 261"/>
                <a:gd name="T16" fmla="*/ 48 w 66"/>
                <a:gd name="T17" fmla="*/ 71 h 261"/>
                <a:gd name="T18" fmla="*/ 52 w 66"/>
                <a:gd name="T19" fmla="*/ 53 h 261"/>
                <a:gd name="T20" fmla="*/ 56 w 66"/>
                <a:gd name="T21" fmla="*/ 40 h 261"/>
                <a:gd name="T22" fmla="*/ 58 w 66"/>
                <a:gd name="T23" fmla="*/ 29 h 261"/>
                <a:gd name="T24" fmla="*/ 60 w 66"/>
                <a:gd name="T25" fmla="*/ 17 h 261"/>
                <a:gd name="T26" fmla="*/ 61 w 66"/>
                <a:gd name="T27" fmla="*/ 9 h 261"/>
                <a:gd name="T28" fmla="*/ 63 w 66"/>
                <a:gd name="T29" fmla="*/ 6 h 261"/>
                <a:gd name="T30" fmla="*/ 63 w 66"/>
                <a:gd name="T31" fmla="*/ 2 h 261"/>
                <a:gd name="T32" fmla="*/ 56 w 66"/>
                <a:gd name="T33" fmla="*/ 0 h 261"/>
                <a:gd name="T34" fmla="*/ 56 w 66"/>
                <a:gd name="T35" fmla="*/ 4 h 261"/>
                <a:gd name="T36" fmla="*/ 54 w 66"/>
                <a:gd name="T37" fmla="*/ 7 h 261"/>
                <a:gd name="T38" fmla="*/ 52 w 66"/>
                <a:gd name="T39" fmla="*/ 15 h 261"/>
                <a:gd name="T40" fmla="*/ 50 w 66"/>
                <a:gd name="T41" fmla="*/ 27 h 261"/>
                <a:gd name="T42" fmla="*/ 48 w 66"/>
                <a:gd name="T43" fmla="*/ 38 h 261"/>
                <a:gd name="T44" fmla="*/ 44 w 66"/>
                <a:gd name="T45" fmla="*/ 52 h 261"/>
                <a:gd name="T46" fmla="*/ 40 w 66"/>
                <a:gd name="T47" fmla="*/ 69 h 261"/>
                <a:gd name="T48" fmla="*/ 37 w 66"/>
                <a:gd name="T49" fmla="*/ 86 h 261"/>
                <a:gd name="T50" fmla="*/ 33 w 66"/>
                <a:gd name="T51" fmla="*/ 105 h 261"/>
                <a:gd name="T52" fmla="*/ 27 w 66"/>
                <a:gd name="T53" fmla="*/ 126 h 261"/>
                <a:gd name="T54" fmla="*/ 23 w 66"/>
                <a:gd name="T55" fmla="*/ 147 h 261"/>
                <a:gd name="T56" fmla="*/ 17 w 66"/>
                <a:gd name="T57" fmla="*/ 170 h 261"/>
                <a:gd name="T58" fmla="*/ 14 w 66"/>
                <a:gd name="T59" fmla="*/ 195 h 261"/>
                <a:gd name="T60" fmla="*/ 8 w 66"/>
                <a:gd name="T61" fmla="*/ 220 h 261"/>
                <a:gd name="T62" fmla="*/ 4 w 66"/>
                <a:gd name="T63" fmla="*/ 247 h 261"/>
                <a:gd name="T64" fmla="*/ 8 w 66"/>
                <a:gd name="T65" fmla="*/ 26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261"/>
                <a:gd name="T101" fmla="*/ 66 w 66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261">
                  <a:moveTo>
                    <a:pt x="8" y="260"/>
                  </a:moveTo>
                  <a:lnTo>
                    <a:pt x="12" y="247"/>
                  </a:lnTo>
                  <a:lnTo>
                    <a:pt x="14" y="235"/>
                  </a:lnTo>
                  <a:lnTo>
                    <a:pt x="16" y="222"/>
                  </a:lnTo>
                  <a:lnTo>
                    <a:pt x="19" y="209"/>
                  </a:lnTo>
                  <a:lnTo>
                    <a:pt x="21" y="197"/>
                  </a:lnTo>
                  <a:lnTo>
                    <a:pt x="23" y="184"/>
                  </a:lnTo>
                  <a:lnTo>
                    <a:pt x="25" y="172"/>
                  </a:lnTo>
                  <a:lnTo>
                    <a:pt x="29" y="161"/>
                  </a:lnTo>
                  <a:lnTo>
                    <a:pt x="31" y="149"/>
                  </a:lnTo>
                  <a:lnTo>
                    <a:pt x="33" y="138"/>
                  </a:lnTo>
                  <a:lnTo>
                    <a:pt x="35" y="128"/>
                  </a:lnTo>
                  <a:lnTo>
                    <a:pt x="39" y="117"/>
                  </a:lnTo>
                  <a:lnTo>
                    <a:pt x="40" y="107"/>
                  </a:lnTo>
                  <a:lnTo>
                    <a:pt x="42" y="98"/>
                  </a:lnTo>
                  <a:lnTo>
                    <a:pt x="44" y="88"/>
                  </a:lnTo>
                  <a:lnTo>
                    <a:pt x="46" y="78"/>
                  </a:lnTo>
                  <a:lnTo>
                    <a:pt x="48" y="71"/>
                  </a:lnTo>
                  <a:lnTo>
                    <a:pt x="50" y="61"/>
                  </a:lnTo>
                  <a:lnTo>
                    <a:pt x="52" y="53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9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1" y="13"/>
                  </a:lnTo>
                  <a:lnTo>
                    <a:pt x="61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4" y="11"/>
                  </a:lnTo>
                  <a:lnTo>
                    <a:pt x="52" y="15"/>
                  </a:lnTo>
                  <a:lnTo>
                    <a:pt x="52" y="21"/>
                  </a:lnTo>
                  <a:lnTo>
                    <a:pt x="50" y="27"/>
                  </a:lnTo>
                  <a:lnTo>
                    <a:pt x="48" y="32"/>
                  </a:lnTo>
                  <a:lnTo>
                    <a:pt x="48" y="38"/>
                  </a:lnTo>
                  <a:lnTo>
                    <a:pt x="46" y="46"/>
                  </a:lnTo>
                  <a:lnTo>
                    <a:pt x="44" y="52"/>
                  </a:lnTo>
                  <a:lnTo>
                    <a:pt x="42" y="59"/>
                  </a:lnTo>
                  <a:lnTo>
                    <a:pt x="40" y="69"/>
                  </a:lnTo>
                  <a:lnTo>
                    <a:pt x="39" y="76"/>
                  </a:lnTo>
                  <a:lnTo>
                    <a:pt x="37" y="86"/>
                  </a:lnTo>
                  <a:lnTo>
                    <a:pt x="35" y="96"/>
                  </a:lnTo>
                  <a:lnTo>
                    <a:pt x="33" y="105"/>
                  </a:lnTo>
                  <a:lnTo>
                    <a:pt x="29" y="115"/>
                  </a:lnTo>
                  <a:lnTo>
                    <a:pt x="27" y="126"/>
                  </a:lnTo>
                  <a:lnTo>
                    <a:pt x="25" y="136"/>
                  </a:lnTo>
                  <a:lnTo>
                    <a:pt x="23" y="147"/>
                  </a:lnTo>
                  <a:lnTo>
                    <a:pt x="21" y="159"/>
                  </a:lnTo>
                  <a:lnTo>
                    <a:pt x="17" y="170"/>
                  </a:lnTo>
                  <a:lnTo>
                    <a:pt x="16" y="184"/>
                  </a:lnTo>
                  <a:lnTo>
                    <a:pt x="14" y="195"/>
                  </a:lnTo>
                  <a:lnTo>
                    <a:pt x="10" y="209"/>
                  </a:lnTo>
                  <a:lnTo>
                    <a:pt x="8" y="220"/>
                  </a:lnTo>
                  <a:lnTo>
                    <a:pt x="6" y="234"/>
                  </a:lnTo>
                  <a:lnTo>
                    <a:pt x="4" y="247"/>
                  </a:lnTo>
                  <a:lnTo>
                    <a:pt x="0" y="260"/>
                  </a:lnTo>
                  <a:lnTo>
                    <a:pt x="8" y="2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Freeform 67"/>
            <p:cNvSpPr>
              <a:spLocks/>
            </p:cNvSpPr>
            <p:nvPr/>
          </p:nvSpPr>
          <p:spPr bwMode="auto">
            <a:xfrm>
              <a:off x="3379" y="2916"/>
              <a:ext cx="39" cy="212"/>
            </a:xfrm>
            <a:custGeom>
              <a:avLst/>
              <a:gdLst>
                <a:gd name="T0" fmla="*/ 7 w 39"/>
                <a:gd name="T1" fmla="*/ 205 h 212"/>
                <a:gd name="T2" fmla="*/ 7 w 39"/>
                <a:gd name="T3" fmla="*/ 201 h 212"/>
                <a:gd name="T4" fmla="*/ 7 w 39"/>
                <a:gd name="T5" fmla="*/ 196 h 212"/>
                <a:gd name="T6" fmla="*/ 9 w 39"/>
                <a:gd name="T7" fmla="*/ 190 h 212"/>
                <a:gd name="T8" fmla="*/ 9 w 39"/>
                <a:gd name="T9" fmla="*/ 180 h 212"/>
                <a:gd name="T10" fmla="*/ 11 w 39"/>
                <a:gd name="T11" fmla="*/ 173 h 212"/>
                <a:gd name="T12" fmla="*/ 11 w 39"/>
                <a:gd name="T13" fmla="*/ 161 h 212"/>
                <a:gd name="T14" fmla="*/ 13 w 39"/>
                <a:gd name="T15" fmla="*/ 148 h 212"/>
                <a:gd name="T16" fmla="*/ 15 w 39"/>
                <a:gd name="T17" fmla="*/ 134 h 212"/>
                <a:gd name="T18" fmla="*/ 19 w 39"/>
                <a:gd name="T19" fmla="*/ 119 h 212"/>
                <a:gd name="T20" fmla="*/ 21 w 39"/>
                <a:gd name="T21" fmla="*/ 102 h 212"/>
                <a:gd name="T22" fmla="*/ 25 w 39"/>
                <a:gd name="T23" fmla="*/ 83 h 212"/>
                <a:gd name="T24" fmla="*/ 28 w 39"/>
                <a:gd name="T25" fmla="*/ 62 h 212"/>
                <a:gd name="T26" fmla="*/ 32 w 39"/>
                <a:gd name="T27" fmla="*/ 39 h 212"/>
                <a:gd name="T28" fmla="*/ 36 w 39"/>
                <a:gd name="T29" fmla="*/ 14 h 212"/>
                <a:gd name="T30" fmla="*/ 30 w 39"/>
                <a:gd name="T31" fmla="*/ 0 h 212"/>
                <a:gd name="T32" fmla="*/ 26 w 39"/>
                <a:gd name="T33" fmla="*/ 25 h 212"/>
                <a:gd name="T34" fmla="*/ 23 w 39"/>
                <a:gd name="T35" fmla="*/ 48 h 212"/>
                <a:gd name="T36" fmla="*/ 19 w 39"/>
                <a:gd name="T37" fmla="*/ 71 h 212"/>
                <a:gd name="T38" fmla="*/ 15 w 39"/>
                <a:gd name="T39" fmla="*/ 90 h 212"/>
                <a:gd name="T40" fmla="*/ 11 w 39"/>
                <a:gd name="T41" fmla="*/ 110 h 212"/>
                <a:gd name="T42" fmla="*/ 9 w 39"/>
                <a:gd name="T43" fmla="*/ 125 h 212"/>
                <a:gd name="T44" fmla="*/ 7 w 39"/>
                <a:gd name="T45" fmla="*/ 140 h 212"/>
                <a:gd name="T46" fmla="*/ 5 w 39"/>
                <a:gd name="T47" fmla="*/ 154 h 212"/>
                <a:gd name="T48" fmla="*/ 3 w 39"/>
                <a:gd name="T49" fmla="*/ 165 h 212"/>
                <a:gd name="T50" fmla="*/ 2 w 39"/>
                <a:gd name="T51" fmla="*/ 177 h 212"/>
                <a:gd name="T52" fmla="*/ 2 w 39"/>
                <a:gd name="T53" fmla="*/ 184 h 212"/>
                <a:gd name="T54" fmla="*/ 0 w 39"/>
                <a:gd name="T55" fmla="*/ 192 h 212"/>
                <a:gd name="T56" fmla="*/ 0 w 39"/>
                <a:gd name="T57" fmla="*/ 198 h 212"/>
                <a:gd name="T58" fmla="*/ 0 w 39"/>
                <a:gd name="T59" fmla="*/ 203 h 212"/>
                <a:gd name="T60" fmla="*/ 0 w 39"/>
                <a:gd name="T61" fmla="*/ 207 h 212"/>
                <a:gd name="T62" fmla="*/ 2 w 39"/>
                <a:gd name="T63" fmla="*/ 211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212"/>
                <a:gd name="T98" fmla="*/ 39 w 39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212">
                  <a:moveTo>
                    <a:pt x="9" y="207"/>
                  </a:moveTo>
                  <a:lnTo>
                    <a:pt x="7" y="205"/>
                  </a:lnTo>
                  <a:lnTo>
                    <a:pt x="7" y="203"/>
                  </a:lnTo>
                  <a:lnTo>
                    <a:pt x="7" y="201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7" y="192"/>
                  </a:lnTo>
                  <a:lnTo>
                    <a:pt x="9" y="190"/>
                  </a:lnTo>
                  <a:lnTo>
                    <a:pt x="9" y="186"/>
                  </a:lnTo>
                  <a:lnTo>
                    <a:pt x="9" y="180"/>
                  </a:lnTo>
                  <a:lnTo>
                    <a:pt x="9" y="177"/>
                  </a:lnTo>
                  <a:lnTo>
                    <a:pt x="11" y="173"/>
                  </a:lnTo>
                  <a:lnTo>
                    <a:pt x="11" y="167"/>
                  </a:lnTo>
                  <a:lnTo>
                    <a:pt x="11" y="161"/>
                  </a:lnTo>
                  <a:lnTo>
                    <a:pt x="13" y="156"/>
                  </a:lnTo>
                  <a:lnTo>
                    <a:pt x="13" y="148"/>
                  </a:lnTo>
                  <a:lnTo>
                    <a:pt x="15" y="142"/>
                  </a:lnTo>
                  <a:lnTo>
                    <a:pt x="15" y="134"/>
                  </a:lnTo>
                  <a:lnTo>
                    <a:pt x="17" y="127"/>
                  </a:lnTo>
                  <a:lnTo>
                    <a:pt x="19" y="119"/>
                  </a:lnTo>
                  <a:lnTo>
                    <a:pt x="19" y="110"/>
                  </a:lnTo>
                  <a:lnTo>
                    <a:pt x="21" y="102"/>
                  </a:lnTo>
                  <a:lnTo>
                    <a:pt x="23" y="92"/>
                  </a:lnTo>
                  <a:lnTo>
                    <a:pt x="25" y="83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30" y="50"/>
                  </a:lnTo>
                  <a:lnTo>
                    <a:pt x="32" y="39"/>
                  </a:lnTo>
                  <a:lnTo>
                    <a:pt x="34" y="27"/>
                  </a:lnTo>
                  <a:lnTo>
                    <a:pt x="36" y="14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8" y="12"/>
                  </a:lnTo>
                  <a:lnTo>
                    <a:pt x="26" y="25"/>
                  </a:lnTo>
                  <a:lnTo>
                    <a:pt x="25" y="37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9" y="71"/>
                  </a:lnTo>
                  <a:lnTo>
                    <a:pt x="17" y="81"/>
                  </a:lnTo>
                  <a:lnTo>
                    <a:pt x="15" y="90"/>
                  </a:lnTo>
                  <a:lnTo>
                    <a:pt x="13" y="100"/>
                  </a:lnTo>
                  <a:lnTo>
                    <a:pt x="11" y="110"/>
                  </a:lnTo>
                  <a:lnTo>
                    <a:pt x="11" y="117"/>
                  </a:lnTo>
                  <a:lnTo>
                    <a:pt x="9" y="125"/>
                  </a:lnTo>
                  <a:lnTo>
                    <a:pt x="7" y="133"/>
                  </a:lnTo>
                  <a:lnTo>
                    <a:pt x="7" y="140"/>
                  </a:lnTo>
                  <a:lnTo>
                    <a:pt x="5" y="148"/>
                  </a:lnTo>
                  <a:lnTo>
                    <a:pt x="5" y="154"/>
                  </a:lnTo>
                  <a:lnTo>
                    <a:pt x="3" y="159"/>
                  </a:lnTo>
                  <a:lnTo>
                    <a:pt x="3" y="165"/>
                  </a:lnTo>
                  <a:lnTo>
                    <a:pt x="2" y="171"/>
                  </a:lnTo>
                  <a:lnTo>
                    <a:pt x="2" y="177"/>
                  </a:lnTo>
                  <a:lnTo>
                    <a:pt x="2" y="180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0" y="203"/>
                  </a:lnTo>
                  <a:lnTo>
                    <a:pt x="0" y="205"/>
                  </a:lnTo>
                  <a:lnTo>
                    <a:pt x="0" y="207"/>
                  </a:lnTo>
                  <a:lnTo>
                    <a:pt x="2" y="209"/>
                  </a:lnTo>
                  <a:lnTo>
                    <a:pt x="2" y="211"/>
                  </a:lnTo>
                  <a:lnTo>
                    <a:pt x="9" y="20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Freeform 68"/>
            <p:cNvSpPr>
              <a:spLocks/>
            </p:cNvSpPr>
            <p:nvPr/>
          </p:nvSpPr>
          <p:spPr bwMode="auto">
            <a:xfrm>
              <a:off x="3381" y="3123"/>
              <a:ext cx="31" cy="64"/>
            </a:xfrm>
            <a:custGeom>
              <a:avLst/>
              <a:gdLst>
                <a:gd name="T0" fmla="*/ 21 w 31"/>
                <a:gd name="T1" fmla="*/ 60 h 64"/>
                <a:gd name="T2" fmla="*/ 21 w 31"/>
                <a:gd name="T3" fmla="*/ 63 h 64"/>
                <a:gd name="T4" fmla="*/ 23 w 31"/>
                <a:gd name="T5" fmla="*/ 62 h 64"/>
                <a:gd name="T6" fmla="*/ 24 w 31"/>
                <a:gd name="T7" fmla="*/ 58 h 64"/>
                <a:gd name="T8" fmla="*/ 26 w 31"/>
                <a:gd name="T9" fmla="*/ 56 h 64"/>
                <a:gd name="T10" fmla="*/ 26 w 31"/>
                <a:gd name="T11" fmla="*/ 52 h 64"/>
                <a:gd name="T12" fmla="*/ 28 w 31"/>
                <a:gd name="T13" fmla="*/ 50 h 64"/>
                <a:gd name="T14" fmla="*/ 28 w 31"/>
                <a:gd name="T15" fmla="*/ 46 h 64"/>
                <a:gd name="T16" fmla="*/ 28 w 31"/>
                <a:gd name="T17" fmla="*/ 44 h 64"/>
                <a:gd name="T18" fmla="*/ 30 w 31"/>
                <a:gd name="T19" fmla="*/ 40 h 64"/>
                <a:gd name="T20" fmla="*/ 30 w 31"/>
                <a:gd name="T21" fmla="*/ 39 h 64"/>
                <a:gd name="T22" fmla="*/ 28 w 31"/>
                <a:gd name="T23" fmla="*/ 37 h 64"/>
                <a:gd name="T24" fmla="*/ 28 w 31"/>
                <a:gd name="T25" fmla="*/ 33 h 64"/>
                <a:gd name="T26" fmla="*/ 28 w 31"/>
                <a:gd name="T27" fmla="*/ 31 h 64"/>
                <a:gd name="T28" fmla="*/ 26 w 31"/>
                <a:gd name="T29" fmla="*/ 29 h 64"/>
                <a:gd name="T30" fmla="*/ 26 w 31"/>
                <a:gd name="T31" fmla="*/ 25 h 64"/>
                <a:gd name="T32" fmla="*/ 24 w 31"/>
                <a:gd name="T33" fmla="*/ 23 h 64"/>
                <a:gd name="T34" fmla="*/ 24 w 31"/>
                <a:gd name="T35" fmla="*/ 21 h 64"/>
                <a:gd name="T36" fmla="*/ 23 w 31"/>
                <a:gd name="T37" fmla="*/ 19 h 64"/>
                <a:gd name="T38" fmla="*/ 21 w 31"/>
                <a:gd name="T39" fmla="*/ 17 h 64"/>
                <a:gd name="T40" fmla="*/ 21 w 31"/>
                <a:gd name="T41" fmla="*/ 16 h 64"/>
                <a:gd name="T42" fmla="*/ 19 w 31"/>
                <a:gd name="T43" fmla="*/ 14 h 64"/>
                <a:gd name="T44" fmla="*/ 17 w 31"/>
                <a:gd name="T45" fmla="*/ 12 h 64"/>
                <a:gd name="T46" fmla="*/ 15 w 31"/>
                <a:gd name="T47" fmla="*/ 10 h 64"/>
                <a:gd name="T48" fmla="*/ 15 w 31"/>
                <a:gd name="T49" fmla="*/ 8 h 64"/>
                <a:gd name="T50" fmla="*/ 13 w 31"/>
                <a:gd name="T51" fmla="*/ 8 h 64"/>
                <a:gd name="T52" fmla="*/ 11 w 31"/>
                <a:gd name="T53" fmla="*/ 6 h 64"/>
                <a:gd name="T54" fmla="*/ 11 w 31"/>
                <a:gd name="T55" fmla="*/ 4 h 64"/>
                <a:gd name="T56" fmla="*/ 9 w 31"/>
                <a:gd name="T57" fmla="*/ 4 h 64"/>
                <a:gd name="T58" fmla="*/ 9 w 31"/>
                <a:gd name="T59" fmla="*/ 2 h 64"/>
                <a:gd name="T60" fmla="*/ 7 w 31"/>
                <a:gd name="T61" fmla="*/ 2 h 64"/>
                <a:gd name="T62" fmla="*/ 7 w 31"/>
                <a:gd name="T63" fmla="*/ 0 h 64"/>
                <a:gd name="T64" fmla="*/ 0 w 31"/>
                <a:gd name="T65" fmla="*/ 4 h 64"/>
                <a:gd name="T66" fmla="*/ 1 w 31"/>
                <a:gd name="T67" fmla="*/ 6 h 64"/>
                <a:gd name="T68" fmla="*/ 3 w 31"/>
                <a:gd name="T69" fmla="*/ 8 h 64"/>
                <a:gd name="T70" fmla="*/ 5 w 31"/>
                <a:gd name="T71" fmla="*/ 10 h 64"/>
                <a:gd name="T72" fmla="*/ 5 w 31"/>
                <a:gd name="T73" fmla="*/ 12 h 64"/>
                <a:gd name="T74" fmla="*/ 7 w 31"/>
                <a:gd name="T75" fmla="*/ 12 h 64"/>
                <a:gd name="T76" fmla="*/ 9 w 31"/>
                <a:gd name="T77" fmla="*/ 14 h 64"/>
                <a:gd name="T78" fmla="*/ 9 w 31"/>
                <a:gd name="T79" fmla="*/ 16 h 64"/>
                <a:gd name="T80" fmla="*/ 11 w 31"/>
                <a:gd name="T81" fmla="*/ 17 h 64"/>
                <a:gd name="T82" fmla="*/ 13 w 31"/>
                <a:gd name="T83" fmla="*/ 19 h 64"/>
                <a:gd name="T84" fmla="*/ 15 w 31"/>
                <a:gd name="T85" fmla="*/ 21 h 64"/>
                <a:gd name="T86" fmla="*/ 15 w 31"/>
                <a:gd name="T87" fmla="*/ 23 h 64"/>
                <a:gd name="T88" fmla="*/ 17 w 31"/>
                <a:gd name="T89" fmla="*/ 25 h 64"/>
                <a:gd name="T90" fmla="*/ 19 w 31"/>
                <a:gd name="T91" fmla="*/ 27 h 64"/>
                <a:gd name="T92" fmla="*/ 19 w 31"/>
                <a:gd name="T93" fmla="*/ 29 h 64"/>
                <a:gd name="T94" fmla="*/ 19 w 31"/>
                <a:gd name="T95" fmla="*/ 31 h 64"/>
                <a:gd name="T96" fmla="*/ 21 w 31"/>
                <a:gd name="T97" fmla="*/ 33 h 64"/>
                <a:gd name="T98" fmla="*/ 21 w 31"/>
                <a:gd name="T99" fmla="*/ 35 h 64"/>
                <a:gd name="T100" fmla="*/ 21 w 31"/>
                <a:gd name="T101" fmla="*/ 37 h 64"/>
                <a:gd name="T102" fmla="*/ 21 w 31"/>
                <a:gd name="T103" fmla="*/ 39 h 64"/>
                <a:gd name="T104" fmla="*/ 21 w 31"/>
                <a:gd name="T105" fmla="*/ 40 h 64"/>
                <a:gd name="T106" fmla="*/ 21 w 31"/>
                <a:gd name="T107" fmla="*/ 42 h 64"/>
                <a:gd name="T108" fmla="*/ 21 w 31"/>
                <a:gd name="T109" fmla="*/ 44 h 64"/>
                <a:gd name="T110" fmla="*/ 21 w 31"/>
                <a:gd name="T111" fmla="*/ 46 h 64"/>
                <a:gd name="T112" fmla="*/ 19 w 31"/>
                <a:gd name="T113" fmla="*/ 50 h 64"/>
                <a:gd name="T114" fmla="*/ 19 w 31"/>
                <a:gd name="T115" fmla="*/ 52 h 64"/>
                <a:gd name="T116" fmla="*/ 17 w 31"/>
                <a:gd name="T117" fmla="*/ 54 h 64"/>
                <a:gd name="T118" fmla="*/ 15 w 31"/>
                <a:gd name="T119" fmla="*/ 56 h 64"/>
                <a:gd name="T120" fmla="*/ 13 w 31"/>
                <a:gd name="T121" fmla="*/ 58 h 64"/>
                <a:gd name="T122" fmla="*/ 13 w 31"/>
                <a:gd name="T123" fmla="*/ 62 h 64"/>
                <a:gd name="T124" fmla="*/ 21 w 31"/>
                <a:gd name="T125" fmla="*/ 60 h 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"/>
                <a:gd name="T190" fmla="*/ 0 h 64"/>
                <a:gd name="T191" fmla="*/ 31 w 31"/>
                <a:gd name="T192" fmla="*/ 64 h 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" h="64">
                  <a:moveTo>
                    <a:pt x="21" y="60"/>
                  </a:moveTo>
                  <a:lnTo>
                    <a:pt x="21" y="63"/>
                  </a:lnTo>
                  <a:lnTo>
                    <a:pt x="23" y="62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6" y="29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3" y="19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7" y="54"/>
                  </a:lnTo>
                  <a:lnTo>
                    <a:pt x="15" y="56"/>
                  </a:lnTo>
                  <a:lnTo>
                    <a:pt x="13" y="58"/>
                  </a:lnTo>
                  <a:lnTo>
                    <a:pt x="13" y="62"/>
                  </a:lnTo>
                  <a:lnTo>
                    <a:pt x="21" y="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Freeform 69"/>
            <p:cNvSpPr>
              <a:spLocks/>
            </p:cNvSpPr>
            <p:nvPr/>
          </p:nvSpPr>
          <p:spPr bwMode="auto">
            <a:xfrm>
              <a:off x="3358" y="3183"/>
              <a:ext cx="45" cy="29"/>
            </a:xfrm>
            <a:custGeom>
              <a:avLst/>
              <a:gdLst>
                <a:gd name="T0" fmla="*/ 0 w 45"/>
                <a:gd name="T1" fmla="*/ 19 h 29"/>
                <a:gd name="T2" fmla="*/ 3 w 45"/>
                <a:gd name="T3" fmla="*/ 21 h 29"/>
                <a:gd name="T4" fmla="*/ 7 w 45"/>
                <a:gd name="T5" fmla="*/ 23 h 29"/>
                <a:gd name="T6" fmla="*/ 11 w 45"/>
                <a:gd name="T7" fmla="*/ 25 h 29"/>
                <a:gd name="T8" fmla="*/ 15 w 45"/>
                <a:gd name="T9" fmla="*/ 26 h 29"/>
                <a:gd name="T10" fmla="*/ 17 w 45"/>
                <a:gd name="T11" fmla="*/ 26 h 29"/>
                <a:gd name="T12" fmla="*/ 21 w 45"/>
                <a:gd name="T13" fmla="*/ 28 h 29"/>
                <a:gd name="T14" fmla="*/ 23 w 45"/>
                <a:gd name="T15" fmla="*/ 28 h 29"/>
                <a:gd name="T16" fmla="*/ 26 w 45"/>
                <a:gd name="T17" fmla="*/ 28 h 29"/>
                <a:gd name="T18" fmla="*/ 28 w 45"/>
                <a:gd name="T19" fmla="*/ 28 h 29"/>
                <a:gd name="T20" fmla="*/ 30 w 45"/>
                <a:gd name="T21" fmla="*/ 28 h 29"/>
                <a:gd name="T22" fmla="*/ 34 w 45"/>
                <a:gd name="T23" fmla="*/ 26 h 29"/>
                <a:gd name="T24" fmla="*/ 36 w 45"/>
                <a:gd name="T25" fmla="*/ 26 h 29"/>
                <a:gd name="T26" fmla="*/ 36 w 45"/>
                <a:gd name="T27" fmla="*/ 25 h 29"/>
                <a:gd name="T28" fmla="*/ 38 w 45"/>
                <a:gd name="T29" fmla="*/ 23 h 29"/>
                <a:gd name="T30" fmla="*/ 40 w 45"/>
                <a:gd name="T31" fmla="*/ 23 h 29"/>
                <a:gd name="T32" fmla="*/ 40 w 45"/>
                <a:gd name="T33" fmla="*/ 21 h 29"/>
                <a:gd name="T34" fmla="*/ 42 w 45"/>
                <a:gd name="T35" fmla="*/ 19 h 29"/>
                <a:gd name="T36" fmla="*/ 42 w 45"/>
                <a:gd name="T37" fmla="*/ 17 h 29"/>
                <a:gd name="T38" fmla="*/ 44 w 45"/>
                <a:gd name="T39" fmla="*/ 15 h 29"/>
                <a:gd name="T40" fmla="*/ 44 w 45"/>
                <a:gd name="T41" fmla="*/ 13 h 29"/>
                <a:gd name="T42" fmla="*/ 44 w 45"/>
                <a:gd name="T43" fmla="*/ 11 h 29"/>
                <a:gd name="T44" fmla="*/ 44 w 45"/>
                <a:gd name="T45" fmla="*/ 9 h 29"/>
                <a:gd name="T46" fmla="*/ 44 w 45"/>
                <a:gd name="T47" fmla="*/ 7 h 29"/>
                <a:gd name="T48" fmla="*/ 44 w 45"/>
                <a:gd name="T49" fmla="*/ 5 h 29"/>
                <a:gd name="T50" fmla="*/ 44 w 45"/>
                <a:gd name="T51" fmla="*/ 3 h 29"/>
                <a:gd name="T52" fmla="*/ 44 w 45"/>
                <a:gd name="T53" fmla="*/ 2 h 29"/>
                <a:gd name="T54" fmla="*/ 44 w 45"/>
                <a:gd name="T55" fmla="*/ 0 h 29"/>
                <a:gd name="T56" fmla="*/ 36 w 45"/>
                <a:gd name="T57" fmla="*/ 2 h 29"/>
                <a:gd name="T58" fmla="*/ 36 w 45"/>
                <a:gd name="T59" fmla="*/ 3 h 29"/>
                <a:gd name="T60" fmla="*/ 36 w 45"/>
                <a:gd name="T61" fmla="*/ 5 h 29"/>
                <a:gd name="T62" fmla="*/ 36 w 45"/>
                <a:gd name="T63" fmla="*/ 7 h 29"/>
                <a:gd name="T64" fmla="*/ 36 w 45"/>
                <a:gd name="T65" fmla="*/ 9 h 29"/>
                <a:gd name="T66" fmla="*/ 36 w 45"/>
                <a:gd name="T67" fmla="*/ 11 h 29"/>
                <a:gd name="T68" fmla="*/ 36 w 45"/>
                <a:gd name="T69" fmla="*/ 13 h 29"/>
                <a:gd name="T70" fmla="*/ 34 w 45"/>
                <a:gd name="T71" fmla="*/ 15 h 29"/>
                <a:gd name="T72" fmla="*/ 34 w 45"/>
                <a:gd name="T73" fmla="*/ 17 h 29"/>
                <a:gd name="T74" fmla="*/ 32 w 45"/>
                <a:gd name="T75" fmla="*/ 19 h 29"/>
                <a:gd name="T76" fmla="*/ 30 w 45"/>
                <a:gd name="T77" fmla="*/ 19 h 29"/>
                <a:gd name="T78" fmla="*/ 28 w 45"/>
                <a:gd name="T79" fmla="*/ 21 h 29"/>
                <a:gd name="T80" fmla="*/ 26 w 45"/>
                <a:gd name="T81" fmla="*/ 21 h 29"/>
                <a:gd name="T82" fmla="*/ 24 w 45"/>
                <a:gd name="T83" fmla="*/ 21 h 29"/>
                <a:gd name="T84" fmla="*/ 23 w 45"/>
                <a:gd name="T85" fmla="*/ 21 h 29"/>
                <a:gd name="T86" fmla="*/ 21 w 45"/>
                <a:gd name="T87" fmla="*/ 19 h 29"/>
                <a:gd name="T88" fmla="*/ 17 w 45"/>
                <a:gd name="T89" fmla="*/ 19 h 29"/>
                <a:gd name="T90" fmla="*/ 15 w 45"/>
                <a:gd name="T91" fmla="*/ 17 h 29"/>
                <a:gd name="T92" fmla="*/ 11 w 45"/>
                <a:gd name="T93" fmla="*/ 15 h 29"/>
                <a:gd name="T94" fmla="*/ 7 w 45"/>
                <a:gd name="T95" fmla="*/ 13 h 29"/>
                <a:gd name="T96" fmla="*/ 3 w 45"/>
                <a:gd name="T97" fmla="*/ 11 h 29"/>
                <a:gd name="T98" fmla="*/ 0 w 45"/>
                <a:gd name="T99" fmla="*/ 19 h 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"/>
                <a:gd name="T151" fmla="*/ 0 h 29"/>
                <a:gd name="T152" fmla="*/ 45 w 45"/>
                <a:gd name="T153" fmla="*/ 29 h 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" h="29">
                  <a:moveTo>
                    <a:pt x="0" y="19"/>
                  </a:moveTo>
                  <a:lnTo>
                    <a:pt x="3" y="21"/>
                  </a:lnTo>
                  <a:lnTo>
                    <a:pt x="7" y="23"/>
                  </a:lnTo>
                  <a:lnTo>
                    <a:pt x="11" y="25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1" y="15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Freeform 70"/>
            <p:cNvSpPr>
              <a:spLocks/>
            </p:cNvSpPr>
            <p:nvPr/>
          </p:nvSpPr>
          <p:spPr bwMode="auto">
            <a:xfrm>
              <a:off x="3346" y="3185"/>
              <a:ext cx="32" cy="18"/>
            </a:xfrm>
            <a:custGeom>
              <a:avLst/>
              <a:gdLst>
                <a:gd name="T0" fmla="*/ 23 w 32"/>
                <a:gd name="T1" fmla="*/ 0 h 18"/>
                <a:gd name="T2" fmla="*/ 23 w 32"/>
                <a:gd name="T3" fmla="*/ 1 h 18"/>
                <a:gd name="T4" fmla="*/ 21 w 32"/>
                <a:gd name="T5" fmla="*/ 1 h 18"/>
                <a:gd name="T6" fmla="*/ 21 w 32"/>
                <a:gd name="T7" fmla="*/ 3 h 18"/>
                <a:gd name="T8" fmla="*/ 19 w 32"/>
                <a:gd name="T9" fmla="*/ 5 h 18"/>
                <a:gd name="T10" fmla="*/ 17 w 32"/>
                <a:gd name="T11" fmla="*/ 5 h 18"/>
                <a:gd name="T12" fmla="*/ 17 w 32"/>
                <a:gd name="T13" fmla="*/ 7 h 18"/>
                <a:gd name="T14" fmla="*/ 15 w 32"/>
                <a:gd name="T15" fmla="*/ 7 h 18"/>
                <a:gd name="T16" fmla="*/ 14 w 32"/>
                <a:gd name="T17" fmla="*/ 7 h 18"/>
                <a:gd name="T18" fmla="*/ 12 w 32"/>
                <a:gd name="T19" fmla="*/ 9 h 18"/>
                <a:gd name="T20" fmla="*/ 10 w 32"/>
                <a:gd name="T21" fmla="*/ 9 h 18"/>
                <a:gd name="T22" fmla="*/ 8 w 32"/>
                <a:gd name="T23" fmla="*/ 9 h 18"/>
                <a:gd name="T24" fmla="*/ 6 w 32"/>
                <a:gd name="T25" fmla="*/ 9 h 18"/>
                <a:gd name="T26" fmla="*/ 4 w 32"/>
                <a:gd name="T27" fmla="*/ 9 h 18"/>
                <a:gd name="T28" fmla="*/ 2 w 32"/>
                <a:gd name="T29" fmla="*/ 9 h 18"/>
                <a:gd name="T30" fmla="*/ 0 w 32"/>
                <a:gd name="T31" fmla="*/ 17 h 18"/>
                <a:gd name="T32" fmla="*/ 2 w 32"/>
                <a:gd name="T33" fmla="*/ 17 h 18"/>
                <a:gd name="T34" fmla="*/ 4 w 32"/>
                <a:gd name="T35" fmla="*/ 17 h 18"/>
                <a:gd name="T36" fmla="*/ 6 w 32"/>
                <a:gd name="T37" fmla="*/ 17 h 18"/>
                <a:gd name="T38" fmla="*/ 8 w 32"/>
                <a:gd name="T39" fmla="*/ 17 h 18"/>
                <a:gd name="T40" fmla="*/ 10 w 32"/>
                <a:gd name="T41" fmla="*/ 17 h 18"/>
                <a:gd name="T42" fmla="*/ 12 w 32"/>
                <a:gd name="T43" fmla="*/ 17 h 18"/>
                <a:gd name="T44" fmla="*/ 14 w 32"/>
                <a:gd name="T45" fmla="*/ 17 h 18"/>
                <a:gd name="T46" fmla="*/ 15 w 32"/>
                <a:gd name="T47" fmla="*/ 15 h 18"/>
                <a:gd name="T48" fmla="*/ 17 w 32"/>
                <a:gd name="T49" fmla="*/ 15 h 18"/>
                <a:gd name="T50" fmla="*/ 19 w 32"/>
                <a:gd name="T51" fmla="*/ 15 h 18"/>
                <a:gd name="T52" fmla="*/ 21 w 32"/>
                <a:gd name="T53" fmla="*/ 13 h 18"/>
                <a:gd name="T54" fmla="*/ 23 w 32"/>
                <a:gd name="T55" fmla="*/ 13 h 18"/>
                <a:gd name="T56" fmla="*/ 25 w 32"/>
                <a:gd name="T57" fmla="*/ 11 h 18"/>
                <a:gd name="T58" fmla="*/ 27 w 32"/>
                <a:gd name="T59" fmla="*/ 9 h 18"/>
                <a:gd name="T60" fmla="*/ 27 w 32"/>
                <a:gd name="T61" fmla="*/ 7 h 18"/>
                <a:gd name="T62" fmla="*/ 29 w 32"/>
                <a:gd name="T63" fmla="*/ 7 h 18"/>
                <a:gd name="T64" fmla="*/ 29 w 32"/>
                <a:gd name="T65" fmla="*/ 5 h 18"/>
                <a:gd name="T66" fmla="*/ 31 w 32"/>
                <a:gd name="T67" fmla="*/ 3 h 18"/>
                <a:gd name="T68" fmla="*/ 31 w 32"/>
                <a:gd name="T69" fmla="*/ 1 h 18"/>
                <a:gd name="T70" fmla="*/ 23 w 32"/>
                <a:gd name="T71" fmla="*/ 0 h 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"/>
                <a:gd name="T109" fmla="*/ 0 h 18"/>
                <a:gd name="T110" fmla="*/ 32 w 32"/>
                <a:gd name="T111" fmla="*/ 18 h 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" h="18">
                  <a:moveTo>
                    <a:pt x="23" y="0"/>
                  </a:moveTo>
                  <a:lnTo>
                    <a:pt x="23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Freeform 71"/>
            <p:cNvSpPr>
              <a:spLocks/>
            </p:cNvSpPr>
            <p:nvPr/>
          </p:nvSpPr>
          <p:spPr bwMode="auto">
            <a:xfrm>
              <a:off x="3367" y="3152"/>
              <a:ext cx="17" cy="35"/>
            </a:xfrm>
            <a:custGeom>
              <a:avLst/>
              <a:gdLst>
                <a:gd name="T0" fmla="*/ 0 w 17"/>
                <a:gd name="T1" fmla="*/ 2 h 35"/>
                <a:gd name="T2" fmla="*/ 0 w 17"/>
                <a:gd name="T3" fmla="*/ 4 h 35"/>
                <a:gd name="T4" fmla="*/ 2 w 17"/>
                <a:gd name="T5" fmla="*/ 6 h 35"/>
                <a:gd name="T6" fmla="*/ 2 w 17"/>
                <a:gd name="T7" fmla="*/ 8 h 35"/>
                <a:gd name="T8" fmla="*/ 4 w 17"/>
                <a:gd name="T9" fmla="*/ 10 h 35"/>
                <a:gd name="T10" fmla="*/ 4 w 17"/>
                <a:gd name="T11" fmla="*/ 11 h 35"/>
                <a:gd name="T12" fmla="*/ 4 w 17"/>
                <a:gd name="T13" fmla="*/ 13 h 35"/>
                <a:gd name="T14" fmla="*/ 4 w 17"/>
                <a:gd name="T15" fmla="*/ 15 h 35"/>
                <a:gd name="T16" fmla="*/ 4 w 17"/>
                <a:gd name="T17" fmla="*/ 17 h 35"/>
                <a:gd name="T18" fmla="*/ 6 w 17"/>
                <a:gd name="T19" fmla="*/ 17 h 35"/>
                <a:gd name="T20" fmla="*/ 6 w 17"/>
                <a:gd name="T21" fmla="*/ 19 h 35"/>
                <a:gd name="T22" fmla="*/ 6 w 17"/>
                <a:gd name="T23" fmla="*/ 21 h 35"/>
                <a:gd name="T24" fmla="*/ 4 w 17"/>
                <a:gd name="T25" fmla="*/ 21 h 35"/>
                <a:gd name="T26" fmla="*/ 4 w 17"/>
                <a:gd name="T27" fmla="*/ 23 h 35"/>
                <a:gd name="T28" fmla="*/ 4 w 17"/>
                <a:gd name="T29" fmla="*/ 25 h 35"/>
                <a:gd name="T30" fmla="*/ 4 w 17"/>
                <a:gd name="T31" fmla="*/ 27 h 35"/>
                <a:gd name="T32" fmla="*/ 4 w 17"/>
                <a:gd name="T33" fmla="*/ 29 h 35"/>
                <a:gd name="T34" fmla="*/ 4 w 17"/>
                <a:gd name="T35" fmla="*/ 31 h 35"/>
                <a:gd name="T36" fmla="*/ 2 w 17"/>
                <a:gd name="T37" fmla="*/ 31 h 35"/>
                <a:gd name="T38" fmla="*/ 2 w 17"/>
                <a:gd name="T39" fmla="*/ 33 h 35"/>
                <a:gd name="T40" fmla="*/ 11 w 17"/>
                <a:gd name="T41" fmla="*/ 34 h 35"/>
                <a:gd name="T42" fmla="*/ 13 w 17"/>
                <a:gd name="T43" fmla="*/ 33 h 35"/>
                <a:gd name="T44" fmla="*/ 13 w 17"/>
                <a:gd name="T45" fmla="*/ 31 h 35"/>
                <a:gd name="T46" fmla="*/ 13 w 17"/>
                <a:gd name="T47" fmla="*/ 29 h 35"/>
                <a:gd name="T48" fmla="*/ 13 w 17"/>
                <a:gd name="T49" fmla="*/ 27 h 35"/>
                <a:gd name="T50" fmla="*/ 13 w 17"/>
                <a:gd name="T51" fmla="*/ 25 h 35"/>
                <a:gd name="T52" fmla="*/ 16 w 17"/>
                <a:gd name="T53" fmla="*/ 23 h 35"/>
                <a:gd name="T54" fmla="*/ 16 w 17"/>
                <a:gd name="T55" fmla="*/ 21 h 35"/>
                <a:gd name="T56" fmla="*/ 16 w 17"/>
                <a:gd name="T57" fmla="*/ 19 h 35"/>
                <a:gd name="T58" fmla="*/ 16 w 17"/>
                <a:gd name="T59" fmla="*/ 17 h 35"/>
                <a:gd name="T60" fmla="*/ 16 w 17"/>
                <a:gd name="T61" fmla="*/ 15 h 35"/>
                <a:gd name="T62" fmla="*/ 16 w 17"/>
                <a:gd name="T63" fmla="*/ 13 h 35"/>
                <a:gd name="T64" fmla="*/ 13 w 17"/>
                <a:gd name="T65" fmla="*/ 11 h 35"/>
                <a:gd name="T66" fmla="*/ 13 w 17"/>
                <a:gd name="T67" fmla="*/ 10 h 35"/>
                <a:gd name="T68" fmla="*/ 13 w 17"/>
                <a:gd name="T69" fmla="*/ 8 h 35"/>
                <a:gd name="T70" fmla="*/ 11 w 17"/>
                <a:gd name="T71" fmla="*/ 6 h 35"/>
                <a:gd name="T72" fmla="*/ 11 w 17"/>
                <a:gd name="T73" fmla="*/ 4 h 35"/>
                <a:gd name="T74" fmla="*/ 9 w 17"/>
                <a:gd name="T75" fmla="*/ 2 h 35"/>
                <a:gd name="T76" fmla="*/ 9 w 17"/>
                <a:gd name="T77" fmla="*/ 0 h 35"/>
                <a:gd name="T78" fmla="*/ 0 w 17"/>
                <a:gd name="T79" fmla="*/ 2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"/>
                <a:gd name="T121" fmla="*/ 0 h 35"/>
                <a:gd name="T122" fmla="*/ 17 w 17"/>
                <a:gd name="T123" fmla="*/ 35 h 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" h="35">
                  <a:moveTo>
                    <a:pt x="0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Freeform 72"/>
            <p:cNvSpPr>
              <a:spLocks/>
            </p:cNvSpPr>
            <p:nvPr/>
          </p:nvSpPr>
          <p:spPr bwMode="auto">
            <a:xfrm>
              <a:off x="3333" y="3139"/>
              <a:ext cx="43" cy="17"/>
            </a:xfrm>
            <a:custGeom>
              <a:avLst/>
              <a:gdLst>
                <a:gd name="T0" fmla="*/ 4 w 43"/>
                <a:gd name="T1" fmla="*/ 9 h 17"/>
                <a:gd name="T2" fmla="*/ 2 w 43"/>
                <a:gd name="T3" fmla="*/ 9 h 17"/>
                <a:gd name="T4" fmla="*/ 4 w 43"/>
                <a:gd name="T5" fmla="*/ 7 h 17"/>
                <a:gd name="T6" fmla="*/ 5 w 43"/>
                <a:gd name="T7" fmla="*/ 7 h 17"/>
                <a:gd name="T8" fmla="*/ 7 w 43"/>
                <a:gd name="T9" fmla="*/ 7 h 17"/>
                <a:gd name="T10" fmla="*/ 9 w 43"/>
                <a:gd name="T11" fmla="*/ 7 h 17"/>
                <a:gd name="T12" fmla="*/ 11 w 43"/>
                <a:gd name="T13" fmla="*/ 7 h 17"/>
                <a:gd name="T14" fmla="*/ 13 w 43"/>
                <a:gd name="T15" fmla="*/ 7 h 17"/>
                <a:gd name="T16" fmla="*/ 15 w 43"/>
                <a:gd name="T17" fmla="*/ 7 h 17"/>
                <a:gd name="T18" fmla="*/ 17 w 43"/>
                <a:gd name="T19" fmla="*/ 7 h 17"/>
                <a:gd name="T20" fmla="*/ 19 w 43"/>
                <a:gd name="T21" fmla="*/ 7 h 17"/>
                <a:gd name="T22" fmla="*/ 21 w 43"/>
                <a:gd name="T23" fmla="*/ 7 h 17"/>
                <a:gd name="T24" fmla="*/ 23 w 43"/>
                <a:gd name="T25" fmla="*/ 7 h 17"/>
                <a:gd name="T26" fmla="*/ 23 w 43"/>
                <a:gd name="T27" fmla="*/ 9 h 17"/>
                <a:gd name="T28" fmla="*/ 25 w 43"/>
                <a:gd name="T29" fmla="*/ 9 h 17"/>
                <a:gd name="T30" fmla="*/ 27 w 43"/>
                <a:gd name="T31" fmla="*/ 9 h 17"/>
                <a:gd name="T32" fmla="*/ 28 w 43"/>
                <a:gd name="T33" fmla="*/ 11 h 17"/>
                <a:gd name="T34" fmla="*/ 30 w 43"/>
                <a:gd name="T35" fmla="*/ 11 h 17"/>
                <a:gd name="T36" fmla="*/ 30 w 43"/>
                <a:gd name="T37" fmla="*/ 13 h 17"/>
                <a:gd name="T38" fmla="*/ 32 w 43"/>
                <a:gd name="T39" fmla="*/ 13 h 17"/>
                <a:gd name="T40" fmla="*/ 32 w 43"/>
                <a:gd name="T41" fmla="*/ 16 h 17"/>
                <a:gd name="T42" fmla="*/ 34 w 43"/>
                <a:gd name="T43" fmla="*/ 16 h 17"/>
                <a:gd name="T44" fmla="*/ 42 w 43"/>
                <a:gd name="T45" fmla="*/ 13 h 17"/>
                <a:gd name="T46" fmla="*/ 40 w 43"/>
                <a:gd name="T47" fmla="*/ 11 h 17"/>
                <a:gd name="T48" fmla="*/ 40 w 43"/>
                <a:gd name="T49" fmla="*/ 9 h 17"/>
                <a:gd name="T50" fmla="*/ 38 w 43"/>
                <a:gd name="T51" fmla="*/ 9 h 17"/>
                <a:gd name="T52" fmla="*/ 38 w 43"/>
                <a:gd name="T53" fmla="*/ 7 h 17"/>
                <a:gd name="T54" fmla="*/ 36 w 43"/>
                <a:gd name="T55" fmla="*/ 7 h 17"/>
                <a:gd name="T56" fmla="*/ 36 w 43"/>
                <a:gd name="T57" fmla="*/ 5 h 17"/>
                <a:gd name="T58" fmla="*/ 34 w 43"/>
                <a:gd name="T59" fmla="*/ 5 h 17"/>
                <a:gd name="T60" fmla="*/ 34 w 43"/>
                <a:gd name="T61" fmla="*/ 3 h 17"/>
                <a:gd name="T62" fmla="*/ 32 w 43"/>
                <a:gd name="T63" fmla="*/ 3 h 17"/>
                <a:gd name="T64" fmla="*/ 30 w 43"/>
                <a:gd name="T65" fmla="*/ 3 h 17"/>
                <a:gd name="T66" fmla="*/ 30 w 43"/>
                <a:gd name="T67" fmla="*/ 1 h 17"/>
                <a:gd name="T68" fmla="*/ 28 w 43"/>
                <a:gd name="T69" fmla="*/ 1 h 17"/>
                <a:gd name="T70" fmla="*/ 27 w 43"/>
                <a:gd name="T71" fmla="*/ 1 h 17"/>
                <a:gd name="T72" fmla="*/ 25 w 43"/>
                <a:gd name="T73" fmla="*/ 1 h 17"/>
                <a:gd name="T74" fmla="*/ 25 w 43"/>
                <a:gd name="T75" fmla="*/ 0 h 17"/>
                <a:gd name="T76" fmla="*/ 23 w 43"/>
                <a:gd name="T77" fmla="*/ 0 h 17"/>
                <a:gd name="T78" fmla="*/ 21 w 43"/>
                <a:gd name="T79" fmla="*/ 0 h 17"/>
                <a:gd name="T80" fmla="*/ 19 w 43"/>
                <a:gd name="T81" fmla="*/ 0 h 17"/>
                <a:gd name="T82" fmla="*/ 17 w 43"/>
                <a:gd name="T83" fmla="*/ 0 h 17"/>
                <a:gd name="T84" fmla="*/ 15 w 43"/>
                <a:gd name="T85" fmla="*/ 0 h 17"/>
                <a:gd name="T86" fmla="*/ 13 w 43"/>
                <a:gd name="T87" fmla="*/ 0 h 17"/>
                <a:gd name="T88" fmla="*/ 11 w 43"/>
                <a:gd name="T89" fmla="*/ 0 h 17"/>
                <a:gd name="T90" fmla="*/ 9 w 43"/>
                <a:gd name="T91" fmla="*/ 0 h 17"/>
                <a:gd name="T92" fmla="*/ 7 w 43"/>
                <a:gd name="T93" fmla="*/ 0 h 17"/>
                <a:gd name="T94" fmla="*/ 5 w 43"/>
                <a:gd name="T95" fmla="*/ 0 h 17"/>
                <a:gd name="T96" fmla="*/ 4 w 43"/>
                <a:gd name="T97" fmla="*/ 0 h 17"/>
                <a:gd name="T98" fmla="*/ 2 w 43"/>
                <a:gd name="T99" fmla="*/ 0 h 17"/>
                <a:gd name="T100" fmla="*/ 2 w 43"/>
                <a:gd name="T101" fmla="*/ 1 h 17"/>
                <a:gd name="T102" fmla="*/ 0 w 43"/>
                <a:gd name="T103" fmla="*/ 1 h 17"/>
                <a:gd name="T104" fmla="*/ 4 w 43"/>
                <a:gd name="T105" fmla="*/ 9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"/>
                <a:gd name="T160" fmla="*/ 0 h 17"/>
                <a:gd name="T161" fmla="*/ 43 w 43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" h="17">
                  <a:moveTo>
                    <a:pt x="4" y="9"/>
                  </a:moveTo>
                  <a:lnTo>
                    <a:pt x="2" y="9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42" y="13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4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Freeform 73"/>
            <p:cNvSpPr>
              <a:spLocks/>
            </p:cNvSpPr>
            <p:nvPr/>
          </p:nvSpPr>
          <p:spPr bwMode="auto">
            <a:xfrm>
              <a:off x="3314" y="3140"/>
              <a:ext cx="24" cy="40"/>
            </a:xfrm>
            <a:custGeom>
              <a:avLst/>
              <a:gdLst>
                <a:gd name="T0" fmla="*/ 7 w 24"/>
                <a:gd name="T1" fmla="*/ 37 h 40"/>
                <a:gd name="T2" fmla="*/ 7 w 24"/>
                <a:gd name="T3" fmla="*/ 35 h 40"/>
                <a:gd name="T4" fmla="*/ 7 w 24"/>
                <a:gd name="T5" fmla="*/ 33 h 40"/>
                <a:gd name="T6" fmla="*/ 7 w 24"/>
                <a:gd name="T7" fmla="*/ 31 h 40"/>
                <a:gd name="T8" fmla="*/ 7 w 24"/>
                <a:gd name="T9" fmla="*/ 29 h 40"/>
                <a:gd name="T10" fmla="*/ 7 w 24"/>
                <a:gd name="T11" fmla="*/ 27 h 40"/>
                <a:gd name="T12" fmla="*/ 7 w 24"/>
                <a:gd name="T13" fmla="*/ 25 h 40"/>
                <a:gd name="T14" fmla="*/ 9 w 24"/>
                <a:gd name="T15" fmla="*/ 23 h 40"/>
                <a:gd name="T16" fmla="*/ 9 w 24"/>
                <a:gd name="T17" fmla="*/ 22 h 40"/>
                <a:gd name="T18" fmla="*/ 9 w 24"/>
                <a:gd name="T19" fmla="*/ 20 h 40"/>
                <a:gd name="T20" fmla="*/ 11 w 24"/>
                <a:gd name="T21" fmla="*/ 18 h 40"/>
                <a:gd name="T22" fmla="*/ 11 w 24"/>
                <a:gd name="T23" fmla="*/ 16 h 40"/>
                <a:gd name="T24" fmla="*/ 13 w 24"/>
                <a:gd name="T25" fmla="*/ 14 h 40"/>
                <a:gd name="T26" fmla="*/ 15 w 24"/>
                <a:gd name="T27" fmla="*/ 12 h 40"/>
                <a:gd name="T28" fmla="*/ 17 w 24"/>
                <a:gd name="T29" fmla="*/ 12 h 40"/>
                <a:gd name="T30" fmla="*/ 17 w 24"/>
                <a:gd name="T31" fmla="*/ 10 h 40"/>
                <a:gd name="T32" fmla="*/ 19 w 24"/>
                <a:gd name="T33" fmla="*/ 10 h 40"/>
                <a:gd name="T34" fmla="*/ 19 w 24"/>
                <a:gd name="T35" fmla="*/ 8 h 40"/>
                <a:gd name="T36" fmla="*/ 21 w 24"/>
                <a:gd name="T37" fmla="*/ 8 h 40"/>
                <a:gd name="T38" fmla="*/ 23 w 24"/>
                <a:gd name="T39" fmla="*/ 8 h 40"/>
                <a:gd name="T40" fmla="*/ 19 w 24"/>
                <a:gd name="T41" fmla="*/ 0 h 40"/>
                <a:gd name="T42" fmla="*/ 17 w 24"/>
                <a:gd name="T43" fmla="*/ 0 h 40"/>
                <a:gd name="T44" fmla="*/ 15 w 24"/>
                <a:gd name="T45" fmla="*/ 2 h 40"/>
                <a:gd name="T46" fmla="*/ 13 w 24"/>
                <a:gd name="T47" fmla="*/ 2 h 40"/>
                <a:gd name="T48" fmla="*/ 11 w 24"/>
                <a:gd name="T49" fmla="*/ 4 h 40"/>
                <a:gd name="T50" fmla="*/ 9 w 24"/>
                <a:gd name="T51" fmla="*/ 6 h 40"/>
                <a:gd name="T52" fmla="*/ 7 w 24"/>
                <a:gd name="T53" fmla="*/ 8 h 40"/>
                <a:gd name="T54" fmla="*/ 5 w 24"/>
                <a:gd name="T55" fmla="*/ 10 h 40"/>
                <a:gd name="T56" fmla="*/ 5 w 24"/>
                <a:gd name="T57" fmla="*/ 12 h 40"/>
                <a:gd name="T58" fmla="*/ 3 w 24"/>
                <a:gd name="T59" fmla="*/ 14 h 40"/>
                <a:gd name="T60" fmla="*/ 3 w 24"/>
                <a:gd name="T61" fmla="*/ 16 h 40"/>
                <a:gd name="T62" fmla="*/ 1 w 24"/>
                <a:gd name="T63" fmla="*/ 18 h 40"/>
                <a:gd name="T64" fmla="*/ 1 w 24"/>
                <a:gd name="T65" fmla="*/ 20 h 40"/>
                <a:gd name="T66" fmla="*/ 1 w 24"/>
                <a:gd name="T67" fmla="*/ 22 h 40"/>
                <a:gd name="T68" fmla="*/ 0 w 24"/>
                <a:gd name="T69" fmla="*/ 22 h 40"/>
                <a:gd name="T70" fmla="*/ 0 w 24"/>
                <a:gd name="T71" fmla="*/ 23 h 40"/>
                <a:gd name="T72" fmla="*/ 0 w 24"/>
                <a:gd name="T73" fmla="*/ 25 h 40"/>
                <a:gd name="T74" fmla="*/ 0 w 24"/>
                <a:gd name="T75" fmla="*/ 27 h 40"/>
                <a:gd name="T76" fmla="*/ 0 w 24"/>
                <a:gd name="T77" fmla="*/ 29 h 40"/>
                <a:gd name="T78" fmla="*/ 0 w 24"/>
                <a:gd name="T79" fmla="*/ 31 h 40"/>
                <a:gd name="T80" fmla="*/ 0 w 24"/>
                <a:gd name="T81" fmla="*/ 33 h 40"/>
                <a:gd name="T82" fmla="*/ 0 w 24"/>
                <a:gd name="T83" fmla="*/ 35 h 40"/>
                <a:gd name="T84" fmla="*/ 0 w 24"/>
                <a:gd name="T85" fmla="*/ 37 h 40"/>
                <a:gd name="T86" fmla="*/ 0 w 24"/>
                <a:gd name="T87" fmla="*/ 39 h 40"/>
                <a:gd name="T88" fmla="*/ 7 w 24"/>
                <a:gd name="T89" fmla="*/ 37 h 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40"/>
                <a:gd name="T137" fmla="*/ 24 w 24"/>
                <a:gd name="T138" fmla="*/ 40 h 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40">
                  <a:moveTo>
                    <a:pt x="7" y="37"/>
                  </a:moveTo>
                  <a:lnTo>
                    <a:pt x="7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7" y="3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Freeform 74"/>
            <p:cNvSpPr>
              <a:spLocks/>
            </p:cNvSpPr>
            <p:nvPr/>
          </p:nvSpPr>
          <p:spPr bwMode="auto">
            <a:xfrm>
              <a:off x="3314" y="3177"/>
              <a:ext cx="22" cy="24"/>
            </a:xfrm>
            <a:custGeom>
              <a:avLst/>
              <a:gdLst>
                <a:gd name="T0" fmla="*/ 21 w 22"/>
                <a:gd name="T1" fmla="*/ 15 h 24"/>
                <a:gd name="T2" fmla="*/ 19 w 22"/>
                <a:gd name="T3" fmla="*/ 15 h 24"/>
                <a:gd name="T4" fmla="*/ 17 w 22"/>
                <a:gd name="T5" fmla="*/ 15 h 24"/>
                <a:gd name="T6" fmla="*/ 17 w 22"/>
                <a:gd name="T7" fmla="*/ 13 h 24"/>
                <a:gd name="T8" fmla="*/ 15 w 22"/>
                <a:gd name="T9" fmla="*/ 13 h 24"/>
                <a:gd name="T10" fmla="*/ 15 w 22"/>
                <a:gd name="T11" fmla="*/ 11 h 24"/>
                <a:gd name="T12" fmla="*/ 13 w 22"/>
                <a:gd name="T13" fmla="*/ 11 h 24"/>
                <a:gd name="T14" fmla="*/ 13 w 22"/>
                <a:gd name="T15" fmla="*/ 9 h 24"/>
                <a:gd name="T16" fmla="*/ 11 w 22"/>
                <a:gd name="T17" fmla="*/ 9 h 24"/>
                <a:gd name="T18" fmla="*/ 11 w 22"/>
                <a:gd name="T19" fmla="*/ 8 h 24"/>
                <a:gd name="T20" fmla="*/ 9 w 22"/>
                <a:gd name="T21" fmla="*/ 6 h 24"/>
                <a:gd name="T22" fmla="*/ 9 w 22"/>
                <a:gd name="T23" fmla="*/ 4 h 24"/>
                <a:gd name="T24" fmla="*/ 9 w 22"/>
                <a:gd name="T25" fmla="*/ 2 h 24"/>
                <a:gd name="T26" fmla="*/ 7 w 22"/>
                <a:gd name="T27" fmla="*/ 2 h 24"/>
                <a:gd name="T28" fmla="*/ 7 w 22"/>
                <a:gd name="T29" fmla="*/ 0 h 24"/>
                <a:gd name="T30" fmla="*/ 0 w 22"/>
                <a:gd name="T31" fmla="*/ 2 h 24"/>
                <a:gd name="T32" fmla="*/ 0 w 22"/>
                <a:gd name="T33" fmla="*/ 4 h 24"/>
                <a:gd name="T34" fmla="*/ 1 w 22"/>
                <a:gd name="T35" fmla="*/ 6 h 24"/>
                <a:gd name="T36" fmla="*/ 1 w 22"/>
                <a:gd name="T37" fmla="*/ 8 h 24"/>
                <a:gd name="T38" fmla="*/ 1 w 22"/>
                <a:gd name="T39" fmla="*/ 9 h 24"/>
                <a:gd name="T40" fmla="*/ 3 w 22"/>
                <a:gd name="T41" fmla="*/ 9 h 24"/>
                <a:gd name="T42" fmla="*/ 3 w 22"/>
                <a:gd name="T43" fmla="*/ 11 h 24"/>
                <a:gd name="T44" fmla="*/ 3 w 22"/>
                <a:gd name="T45" fmla="*/ 13 h 24"/>
                <a:gd name="T46" fmla="*/ 5 w 22"/>
                <a:gd name="T47" fmla="*/ 13 h 24"/>
                <a:gd name="T48" fmla="*/ 5 w 22"/>
                <a:gd name="T49" fmla="*/ 15 h 24"/>
                <a:gd name="T50" fmla="*/ 7 w 22"/>
                <a:gd name="T51" fmla="*/ 17 h 24"/>
                <a:gd name="T52" fmla="*/ 9 w 22"/>
                <a:gd name="T53" fmla="*/ 17 h 24"/>
                <a:gd name="T54" fmla="*/ 9 w 22"/>
                <a:gd name="T55" fmla="*/ 19 h 24"/>
                <a:gd name="T56" fmla="*/ 11 w 22"/>
                <a:gd name="T57" fmla="*/ 19 h 24"/>
                <a:gd name="T58" fmla="*/ 11 w 22"/>
                <a:gd name="T59" fmla="*/ 21 h 24"/>
                <a:gd name="T60" fmla="*/ 13 w 22"/>
                <a:gd name="T61" fmla="*/ 21 h 24"/>
                <a:gd name="T62" fmla="*/ 15 w 22"/>
                <a:gd name="T63" fmla="*/ 21 h 24"/>
                <a:gd name="T64" fmla="*/ 15 w 22"/>
                <a:gd name="T65" fmla="*/ 23 h 24"/>
                <a:gd name="T66" fmla="*/ 17 w 22"/>
                <a:gd name="T67" fmla="*/ 23 h 24"/>
                <a:gd name="T68" fmla="*/ 19 w 22"/>
                <a:gd name="T69" fmla="*/ 23 h 24"/>
                <a:gd name="T70" fmla="*/ 21 w 22"/>
                <a:gd name="T71" fmla="*/ 15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24"/>
                <a:gd name="T110" fmla="*/ 22 w 22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24">
                  <a:moveTo>
                    <a:pt x="21" y="15"/>
                  </a:moveTo>
                  <a:lnTo>
                    <a:pt x="19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Freeform 75"/>
            <p:cNvSpPr>
              <a:spLocks/>
            </p:cNvSpPr>
            <p:nvPr/>
          </p:nvSpPr>
          <p:spPr bwMode="auto">
            <a:xfrm>
              <a:off x="3333" y="3192"/>
              <a:ext cx="17" cy="17"/>
            </a:xfrm>
            <a:custGeom>
              <a:avLst/>
              <a:gdLst>
                <a:gd name="T0" fmla="*/ 16 w 17"/>
                <a:gd name="T1" fmla="*/ 3 h 17"/>
                <a:gd name="T2" fmla="*/ 2 w 17"/>
                <a:gd name="T3" fmla="*/ 0 h 17"/>
                <a:gd name="T4" fmla="*/ 0 w 17"/>
                <a:gd name="T5" fmla="*/ 12 h 17"/>
                <a:gd name="T6" fmla="*/ 13 w 17"/>
                <a:gd name="T7" fmla="*/ 16 h 17"/>
                <a:gd name="T8" fmla="*/ 16 w 17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3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13" y="16"/>
                  </a:lnTo>
                  <a:lnTo>
                    <a:pt x="16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Freeform 76"/>
            <p:cNvSpPr>
              <a:spLocks/>
            </p:cNvSpPr>
            <p:nvPr/>
          </p:nvSpPr>
          <p:spPr bwMode="auto">
            <a:xfrm>
              <a:off x="3308" y="3769"/>
              <a:ext cx="31" cy="17"/>
            </a:xfrm>
            <a:custGeom>
              <a:avLst/>
              <a:gdLst>
                <a:gd name="T0" fmla="*/ 27 w 31"/>
                <a:gd name="T1" fmla="*/ 0 h 17"/>
                <a:gd name="T2" fmla="*/ 25 w 31"/>
                <a:gd name="T3" fmla="*/ 0 h 17"/>
                <a:gd name="T4" fmla="*/ 25 w 31"/>
                <a:gd name="T5" fmla="*/ 2 h 17"/>
                <a:gd name="T6" fmla="*/ 23 w 31"/>
                <a:gd name="T7" fmla="*/ 2 h 17"/>
                <a:gd name="T8" fmla="*/ 21 w 31"/>
                <a:gd name="T9" fmla="*/ 2 h 17"/>
                <a:gd name="T10" fmla="*/ 19 w 31"/>
                <a:gd name="T11" fmla="*/ 2 h 17"/>
                <a:gd name="T12" fmla="*/ 17 w 31"/>
                <a:gd name="T13" fmla="*/ 2 h 17"/>
                <a:gd name="T14" fmla="*/ 15 w 31"/>
                <a:gd name="T15" fmla="*/ 2 h 17"/>
                <a:gd name="T16" fmla="*/ 15 w 31"/>
                <a:gd name="T17" fmla="*/ 5 h 17"/>
                <a:gd name="T18" fmla="*/ 13 w 31"/>
                <a:gd name="T19" fmla="*/ 5 h 17"/>
                <a:gd name="T20" fmla="*/ 11 w 31"/>
                <a:gd name="T21" fmla="*/ 5 h 17"/>
                <a:gd name="T22" fmla="*/ 9 w 31"/>
                <a:gd name="T23" fmla="*/ 5 h 17"/>
                <a:gd name="T24" fmla="*/ 9 w 31"/>
                <a:gd name="T25" fmla="*/ 2 h 17"/>
                <a:gd name="T26" fmla="*/ 7 w 31"/>
                <a:gd name="T27" fmla="*/ 2 h 17"/>
                <a:gd name="T28" fmla="*/ 6 w 31"/>
                <a:gd name="T29" fmla="*/ 2 h 17"/>
                <a:gd name="T30" fmla="*/ 4 w 31"/>
                <a:gd name="T31" fmla="*/ 2 h 17"/>
                <a:gd name="T32" fmla="*/ 2 w 31"/>
                <a:gd name="T33" fmla="*/ 2 h 17"/>
                <a:gd name="T34" fmla="*/ 0 w 31"/>
                <a:gd name="T35" fmla="*/ 13 h 17"/>
                <a:gd name="T36" fmla="*/ 2 w 31"/>
                <a:gd name="T37" fmla="*/ 13 h 17"/>
                <a:gd name="T38" fmla="*/ 4 w 31"/>
                <a:gd name="T39" fmla="*/ 13 h 17"/>
                <a:gd name="T40" fmla="*/ 6 w 31"/>
                <a:gd name="T41" fmla="*/ 13 h 17"/>
                <a:gd name="T42" fmla="*/ 6 w 31"/>
                <a:gd name="T43" fmla="*/ 16 h 17"/>
                <a:gd name="T44" fmla="*/ 7 w 31"/>
                <a:gd name="T45" fmla="*/ 16 h 17"/>
                <a:gd name="T46" fmla="*/ 9 w 31"/>
                <a:gd name="T47" fmla="*/ 16 h 17"/>
                <a:gd name="T48" fmla="*/ 11 w 31"/>
                <a:gd name="T49" fmla="*/ 16 h 17"/>
                <a:gd name="T50" fmla="*/ 13 w 31"/>
                <a:gd name="T51" fmla="*/ 16 h 17"/>
                <a:gd name="T52" fmla="*/ 15 w 31"/>
                <a:gd name="T53" fmla="*/ 16 h 17"/>
                <a:gd name="T54" fmla="*/ 17 w 31"/>
                <a:gd name="T55" fmla="*/ 16 h 17"/>
                <a:gd name="T56" fmla="*/ 19 w 31"/>
                <a:gd name="T57" fmla="*/ 16 h 17"/>
                <a:gd name="T58" fmla="*/ 19 w 31"/>
                <a:gd name="T59" fmla="*/ 13 h 17"/>
                <a:gd name="T60" fmla="*/ 21 w 31"/>
                <a:gd name="T61" fmla="*/ 13 h 17"/>
                <a:gd name="T62" fmla="*/ 23 w 31"/>
                <a:gd name="T63" fmla="*/ 13 h 17"/>
                <a:gd name="T64" fmla="*/ 25 w 31"/>
                <a:gd name="T65" fmla="*/ 13 h 17"/>
                <a:gd name="T66" fmla="*/ 27 w 31"/>
                <a:gd name="T67" fmla="*/ 13 h 17"/>
                <a:gd name="T68" fmla="*/ 29 w 31"/>
                <a:gd name="T69" fmla="*/ 10 h 17"/>
                <a:gd name="T70" fmla="*/ 30 w 31"/>
                <a:gd name="T71" fmla="*/ 10 h 17"/>
                <a:gd name="T72" fmla="*/ 27 w 31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17"/>
                <a:gd name="T113" fmla="*/ 31 w 31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17">
                  <a:moveTo>
                    <a:pt x="27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Freeform 77"/>
            <p:cNvSpPr>
              <a:spLocks/>
            </p:cNvSpPr>
            <p:nvPr/>
          </p:nvSpPr>
          <p:spPr bwMode="auto">
            <a:xfrm>
              <a:off x="3333" y="3734"/>
              <a:ext cx="17" cy="43"/>
            </a:xfrm>
            <a:custGeom>
              <a:avLst/>
              <a:gdLst>
                <a:gd name="T0" fmla="*/ 0 w 17"/>
                <a:gd name="T1" fmla="*/ 0 h 43"/>
                <a:gd name="T2" fmla="*/ 0 w 17"/>
                <a:gd name="T3" fmla="*/ 2 h 43"/>
                <a:gd name="T4" fmla="*/ 0 w 17"/>
                <a:gd name="T5" fmla="*/ 4 h 43"/>
                <a:gd name="T6" fmla="*/ 0 w 17"/>
                <a:gd name="T7" fmla="*/ 6 h 43"/>
                <a:gd name="T8" fmla="*/ 2 w 17"/>
                <a:gd name="T9" fmla="*/ 6 h 43"/>
                <a:gd name="T10" fmla="*/ 2 w 17"/>
                <a:gd name="T11" fmla="*/ 8 h 43"/>
                <a:gd name="T12" fmla="*/ 2 w 17"/>
                <a:gd name="T13" fmla="*/ 10 h 43"/>
                <a:gd name="T14" fmla="*/ 2 w 17"/>
                <a:gd name="T15" fmla="*/ 12 h 43"/>
                <a:gd name="T16" fmla="*/ 2 w 17"/>
                <a:gd name="T17" fmla="*/ 14 h 43"/>
                <a:gd name="T18" fmla="*/ 4 w 17"/>
                <a:gd name="T19" fmla="*/ 14 h 43"/>
                <a:gd name="T20" fmla="*/ 4 w 17"/>
                <a:gd name="T21" fmla="*/ 16 h 43"/>
                <a:gd name="T22" fmla="*/ 4 w 17"/>
                <a:gd name="T23" fmla="*/ 18 h 43"/>
                <a:gd name="T24" fmla="*/ 4 w 17"/>
                <a:gd name="T25" fmla="*/ 19 h 43"/>
                <a:gd name="T26" fmla="*/ 4 w 17"/>
                <a:gd name="T27" fmla="*/ 21 h 43"/>
                <a:gd name="T28" fmla="*/ 4 w 17"/>
                <a:gd name="T29" fmla="*/ 23 h 43"/>
                <a:gd name="T30" fmla="*/ 4 w 17"/>
                <a:gd name="T31" fmla="*/ 25 h 43"/>
                <a:gd name="T32" fmla="*/ 6 w 17"/>
                <a:gd name="T33" fmla="*/ 25 h 43"/>
                <a:gd name="T34" fmla="*/ 6 w 17"/>
                <a:gd name="T35" fmla="*/ 27 h 43"/>
                <a:gd name="T36" fmla="*/ 6 w 17"/>
                <a:gd name="T37" fmla="*/ 29 h 43"/>
                <a:gd name="T38" fmla="*/ 6 w 17"/>
                <a:gd name="T39" fmla="*/ 31 h 43"/>
                <a:gd name="T40" fmla="*/ 4 w 17"/>
                <a:gd name="T41" fmla="*/ 31 h 43"/>
                <a:gd name="T42" fmla="*/ 4 w 17"/>
                <a:gd name="T43" fmla="*/ 33 h 43"/>
                <a:gd name="T44" fmla="*/ 4 w 17"/>
                <a:gd name="T45" fmla="*/ 35 h 43"/>
                <a:gd name="T46" fmla="*/ 2 w 17"/>
                <a:gd name="T47" fmla="*/ 35 h 43"/>
                <a:gd name="T48" fmla="*/ 6 w 17"/>
                <a:gd name="T49" fmla="*/ 42 h 43"/>
                <a:gd name="T50" fmla="*/ 8 w 17"/>
                <a:gd name="T51" fmla="*/ 42 h 43"/>
                <a:gd name="T52" fmla="*/ 8 w 17"/>
                <a:gd name="T53" fmla="*/ 41 h 43"/>
                <a:gd name="T54" fmla="*/ 11 w 17"/>
                <a:gd name="T55" fmla="*/ 41 h 43"/>
                <a:gd name="T56" fmla="*/ 11 w 17"/>
                <a:gd name="T57" fmla="*/ 39 h 43"/>
                <a:gd name="T58" fmla="*/ 13 w 17"/>
                <a:gd name="T59" fmla="*/ 37 h 43"/>
                <a:gd name="T60" fmla="*/ 13 w 17"/>
                <a:gd name="T61" fmla="*/ 35 h 43"/>
                <a:gd name="T62" fmla="*/ 16 w 17"/>
                <a:gd name="T63" fmla="*/ 33 h 43"/>
                <a:gd name="T64" fmla="*/ 16 w 17"/>
                <a:gd name="T65" fmla="*/ 31 h 43"/>
                <a:gd name="T66" fmla="*/ 16 w 17"/>
                <a:gd name="T67" fmla="*/ 29 h 43"/>
                <a:gd name="T68" fmla="*/ 16 w 17"/>
                <a:gd name="T69" fmla="*/ 27 h 43"/>
                <a:gd name="T70" fmla="*/ 16 w 17"/>
                <a:gd name="T71" fmla="*/ 25 h 43"/>
                <a:gd name="T72" fmla="*/ 16 w 17"/>
                <a:gd name="T73" fmla="*/ 23 h 43"/>
                <a:gd name="T74" fmla="*/ 13 w 17"/>
                <a:gd name="T75" fmla="*/ 21 h 43"/>
                <a:gd name="T76" fmla="*/ 13 w 17"/>
                <a:gd name="T77" fmla="*/ 19 h 43"/>
                <a:gd name="T78" fmla="*/ 13 w 17"/>
                <a:gd name="T79" fmla="*/ 18 h 43"/>
                <a:gd name="T80" fmla="*/ 13 w 17"/>
                <a:gd name="T81" fmla="*/ 16 h 43"/>
                <a:gd name="T82" fmla="*/ 13 w 17"/>
                <a:gd name="T83" fmla="*/ 14 h 43"/>
                <a:gd name="T84" fmla="*/ 13 w 17"/>
                <a:gd name="T85" fmla="*/ 12 h 43"/>
                <a:gd name="T86" fmla="*/ 11 w 17"/>
                <a:gd name="T87" fmla="*/ 10 h 43"/>
                <a:gd name="T88" fmla="*/ 11 w 17"/>
                <a:gd name="T89" fmla="*/ 8 h 43"/>
                <a:gd name="T90" fmla="*/ 11 w 17"/>
                <a:gd name="T91" fmla="*/ 6 h 43"/>
                <a:gd name="T92" fmla="*/ 11 w 17"/>
                <a:gd name="T93" fmla="*/ 4 h 43"/>
                <a:gd name="T94" fmla="*/ 8 w 17"/>
                <a:gd name="T95" fmla="*/ 2 h 43"/>
                <a:gd name="T96" fmla="*/ 8 w 17"/>
                <a:gd name="T97" fmla="*/ 0 h 43"/>
                <a:gd name="T98" fmla="*/ 0 w 17"/>
                <a:gd name="T99" fmla="*/ 0 h 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43"/>
                <a:gd name="T152" fmla="*/ 17 w 17"/>
                <a:gd name="T153" fmla="*/ 43 h 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43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Freeform 78"/>
            <p:cNvSpPr>
              <a:spLocks/>
            </p:cNvSpPr>
            <p:nvPr/>
          </p:nvSpPr>
          <p:spPr bwMode="auto">
            <a:xfrm>
              <a:off x="3333" y="3621"/>
              <a:ext cx="17" cy="114"/>
            </a:xfrm>
            <a:custGeom>
              <a:avLst/>
              <a:gdLst>
                <a:gd name="T0" fmla="*/ 5 w 17"/>
                <a:gd name="T1" fmla="*/ 2 h 114"/>
                <a:gd name="T2" fmla="*/ 5 w 17"/>
                <a:gd name="T3" fmla="*/ 8 h 114"/>
                <a:gd name="T4" fmla="*/ 5 w 17"/>
                <a:gd name="T5" fmla="*/ 14 h 114"/>
                <a:gd name="T6" fmla="*/ 5 w 17"/>
                <a:gd name="T7" fmla="*/ 21 h 114"/>
                <a:gd name="T8" fmla="*/ 2 w 17"/>
                <a:gd name="T9" fmla="*/ 29 h 114"/>
                <a:gd name="T10" fmla="*/ 2 w 17"/>
                <a:gd name="T11" fmla="*/ 39 h 114"/>
                <a:gd name="T12" fmla="*/ 2 w 17"/>
                <a:gd name="T13" fmla="*/ 48 h 114"/>
                <a:gd name="T14" fmla="*/ 2 w 17"/>
                <a:gd name="T15" fmla="*/ 58 h 114"/>
                <a:gd name="T16" fmla="*/ 2 w 17"/>
                <a:gd name="T17" fmla="*/ 67 h 114"/>
                <a:gd name="T18" fmla="*/ 0 w 17"/>
                <a:gd name="T19" fmla="*/ 77 h 114"/>
                <a:gd name="T20" fmla="*/ 0 w 17"/>
                <a:gd name="T21" fmla="*/ 85 h 114"/>
                <a:gd name="T22" fmla="*/ 0 w 17"/>
                <a:gd name="T23" fmla="*/ 92 h 114"/>
                <a:gd name="T24" fmla="*/ 0 w 17"/>
                <a:gd name="T25" fmla="*/ 100 h 114"/>
                <a:gd name="T26" fmla="*/ 0 w 17"/>
                <a:gd name="T27" fmla="*/ 106 h 114"/>
                <a:gd name="T28" fmla="*/ 0 w 17"/>
                <a:gd name="T29" fmla="*/ 111 h 114"/>
                <a:gd name="T30" fmla="*/ 10 w 17"/>
                <a:gd name="T31" fmla="*/ 113 h 114"/>
                <a:gd name="T32" fmla="*/ 10 w 17"/>
                <a:gd name="T33" fmla="*/ 109 h 114"/>
                <a:gd name="T34" fmla="*/ 10 w 17"/>
                <a:gd name="T35" fmla="*/ 106 h 114"/>
                <a:gd name="T36" fmla="*/ 10 w 17"/>
                <a:gd name="T37" fmla="*/ 100 h 114"/>
                <a:gd name="T38" fmla="*/ 10 w 17"/>
                <a:gd name="T39" fmla="*/ 94 h 114"/>
                <a:gd name="T40" fmla="*/ 10 w 17"/>
                <a:gd name="T41" fmla="*/ 85 h 114"/>
                <a:gd name="T42" fmla="*/ 10 w 17"/>
                <a:gd name="T43" fmla="*/ 77 h 114"/>
                <a:gd name="T44" fmla="*/ 13 w 17"/>
                <a:gd name="T45" fmla="*/ 67 h 114"/>
                <a:gd name="T46" fmla="*/ 13 w 17"/>
                <a:gd name="T47" fmla="*/ 58 h 114"/>
                <a:gd name="T48" fmla="*/ 13 w 17"/>
                <a:gd name="T49" fmla="*/ 48 h 114"/>
                <a:gd name="T50" fmla="*/ 13 w 17"/>
                <a:gd name="T51" fmla="*/ 39 h 114"/>
                <a:gd name="T52" fmla="*/ 16 w 17"/>
                <a:gd name="T53" fmla="*/ 29 h 114"/>
                <a:gd name="T54" fmla="*/ 16 w 17"/>
                <a:gd name="T55" fmla="*/ 21 h 114"/>
                <a:gd name="T56" fmla="*/ 16 w 17"/>
                <a:gd name="T57" fmla="*/ 14 h 114"/>
                <a:gd name="T58" fmla="*/ 16 w 17"/>
                <a:gd name="T59" fmla="*/ 8 h 114"/>
                <a:gd name="T60" fmla="*/ 16 w 17"/>
                <a:gd name="T61" fmla="*/ 2 h 114"/>
                <a:gd name="T62" fmla="*/ 5 w 17"/>
                <a:gd name="T63" fmla="*/ 0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"/>
                <a:gd name="T97" fmla="*/ 0 h 114"/>
                <a:gd name="T98" fmla="*/ 17 w 17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" h="114">
                  <a:moveTo>
                    <a:pt x="5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5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10" y="113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88"/>
                  </a:lnTo>
                  <a:lnTo>
                    <a:pt x="10" y="85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13" y="71"/>
                  </a:lnTo>
                  <a:lnTo>
                    <a:pt x="13" y="67"/>
                  </a:lnTo>
                  <a:lnTo>
                    <a:pt x="13" y="62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Freeform 79"/>
            <p:cNvSpPr>
              <a:spLocks/>
            </p:cNvSpPr>
            <p:nvPr/>
          </p:nvSpPr>
          <p:spPr bwMode="auto">
            <a:xfrm>
              <a:off x="3337" y="3426"/>
              <a:ext cx="18" cy="196"/>
            </a:xfrm>
            <a:custGeom>
              <a:avLst/>
              <a:gdLst>
                <a:gd name="T0" fmla="*/ 9 w 18"/>
                <a:gd name="T1" fmla="*/ 6 h 196"/>
                <a:gd name="T2" fmla="*/ 7 w 18"/>
                <a:gd name="T3" fmla="*/ 19 h 196"/>
                <a:gd name="T4" fmla="*/ 7 w 18"/>
                <a:gd name="T5" fmla="*/ 32 h 196"/>
                <a:gd name="T6" fmla="*/ 7 w 18"/>
                <a:gd name="T7" fmla="*/ 48 h 196"/>
                <a:gd name="T8" fmla="*/ 5 w 18"/>
                <a:gd name="T9" fmla="*/ 63 h 196"/>
                <a:gd name="T10" fmla="*/ 5 w 18"/>
                <a:gd name="T11" fmla="*/ 78 h 196"/>
                <a:gd name="T12" fmla="*/ 5 w 18"/>
                <a:gd name="T13" fmla="*/ 94 h 196"/>
                <a:gd name="T14" fmla="*/ 3 w 18"/>
                <a:gd name="T15" fmla="*/ 109 h 196"/>
                <a:gd name="T16" fmla="*/ 3 w 18"/>
                <a:gd name="T17" fmla="*/ 124 h 196"/>
                <a:gd name="T18" fmla="*/ 1 w 18"/>
                <a:gd name="T19" fmla="*/ 138 h 196"/>
                <a:gd name="T20" fmla="*/ 1 w 18"/>
                <a:gd name="T21" fmla="*/ 151 h 196"/>
                <a:gd name="T22" fmla="*/ 1 w 18"/>
                <a:gd name="T23" fmla="*/ 163 h 196"/>
                <a:gd name="T24" fmla="*/ 1 w 18"/>
                <a:gd name="T25" fmla="*/ 174 h 196"/>
                <a:gd name="T26" fmla="*/ 0 w 18"/>
                <a:gd name="T27" fmla="*/ 182 h 196"/>
                <a:gd name="T28" fmla="*/ 0 w 18"/>
                <a:gd name="T29" fmla="*/ 190 h 196"/>
                <a:gd name="T30" fmla="*/ 0 w 18"/>
                <a:gd name="T31" fmla="*/ 193 h 196"/>
                <a:gd name="T32" fmla="*/ 7 w 18"/>
                <a:gd name="T33" fmla="*/ 195 h 196"/>
                <a:gd name="T34" fmla="*/ 7 w 18"/>
                <a:gd name="T35" fmla="*/ 191 h 196"/>
                <a:gd name="T36" fmla="*/ 7 w 18"/>
                <a:gd name="T37" fmla="*/ 186 h 196"/>
                <a:gd name="T38" fmla="*/ 9 w 18"/>
                <a:gd name="T39" fmla="*/ 178 h 196"/>
                <a:gd name="T40" fmla="*/ 9 w 18"/>
                <a:gd name="T41" fmla="*/ 168 h 196"/>
                <a:gd name="T42" fmla="*/ 9 w 18"/>
                <a:gd name="T43" fmla="*/ 157 h 196"/>
                <a:gd name="T44" fmla="*/ 9 w 18"/>
                <a:gd name="T45" fmla="*/ 145 h 196"/>
                <a:gd name="T46" fmla="*/ 11 w 18"/>
                <a:gd name="T47" fmla="*/ 132 h 196"/>
                <a:gd name="T48" fmla="*/ 11 w 18"/>
                <a:gd name="T49" fmla="*/ 117 h 196"/>
                <a:gd name="T50" fmla="*/ 13 w 18"/>
                <a:gd name="T51" fmla="*/ 101 h 196"/>
                <a:gd name="T52" fmla="*/ 13 w 18"/>
                <a:gd name="T53" fmla="*/ 86 h 196"/>
                <a:gd name="T54" fmla="*/ 13 w 18"/>
                <a:gd name="T55" fmla="*/ 71 h 196"/>
                <a:gd name="T56" fmla="*/ 15 w 18"/>
                <a:gd name="T57" fmla="*/ 55 h 196"/>
                <a:gd name="T58" fmla="*/ 15 w 18"/>
                <a:gd name="T59" fmla="*/ 40 h 196"/>
                <a:gd name="T60" fmla="*/ 15 w 18"/>
                <a:gd name="T61" fmla="*/ 25 h 196"/>
                <a:gd name="T62" fmla="*/ 17 w 18"/>
                <a:gd name="T63" fmla="*/ 11 h 196"/>
                <a:gd name="T64" fmla="*/ 17 w 18"/>
                <a:gd name="T65" fmla="*/ 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"/>
                <a:gd name="T100" fmla="*/ 0 h 196"/>
                <a:gd name="T101" fmla="*/ 18 w 18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" h="196">
                  <a:moveTo>
                    <a:pt x="9" y="0"/>
                  </a:moveTo>
                  <a:lnTo>
                    <a:pt x="9" y="6"/>
                  </a:lnTo>
                  <a:lnTo>
                    <a:pt x="9" y="11"/>
                  </a:lnTo>
                  <a:lnTo>
                    <a:pt x="7" y="19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7" y="40"/>
                  </a:lnTo>
                  <a:lnTo>
                    <a:pt x="7" y="48"/>
                  </a:lnTo>
                  <a:lnTo>
                    <a:pt x="7" y="55"/>
                  </a:lnTo>
                  <a:lnTo>
                    <a:pt x="5" y="63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5" y="86"/>
                  </a:lnTo>
                  <a:lnTo>
                    <a:pt x="5" y="94"/>
                  </a:lnTo>
                  <a:lnTo>
                    <a:pt x="3" y="101"/>
                  </a:lnTo>
                  <a:lnTo>
                    <a:pt x="3" y="109"/>
                  </a:lnTo>
                  <a:lnTo>
                    <a:pt x="3" y="117"/>
                  </a:lnTo>
                  <a:lnTo>
                    <a:pt x="3" y="124"/>
                  </a:lnTo>
                  <a:lnTo>
                    <a:pt x="3" y="132"/>
                  </a:lnTo>
                  <a:lnTo>
                    <a:pt x="1" y="138"/>
                  </a:lnTo>
                  <a:lnTo>
                    <a:pt x="1" y="145"/>
                  </a:lnTo>
                  <a:lnTo>
                    <a:pt x="1" y="151"/>
                  </a:lnTo>
                  <a:lnTo>
                    <a:pt x="1" y="157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1" y="174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7" y="195"/>
                  </a:lnTo>
                  <a:lnTo>
                    <a:pt x="7" y="193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86"/>
                  </a:lnTo>
                  <a:lnTo>
                    <a:pt x="9" y="182"/>
                  </a:lnTo>
                  <a:lnTo>
                    <a:pt x="9" y="178"/>
                  </a:lnTo>
                  <a:lnTo>
                    <a:pt x="9" y="174"/>
                  </a:lnTo>
                  <a:lnTo>
                    <a:pt x="9" y="168"/>
                  </a:lnTo>
                  <a:lnTo>
                    <a:pt x="9" y="163"/>
                  </a:lnTo>
                  <a:lnTo>
                    <a:pt x="9" y="157"/>
                  </a:lnTo>
                  <a:lnTo>
                    <a:pt x="9" y="151"/>
                  </a:lnTo>
                  <a:lnTo>
                    <a:pt x="9" y="145"/>
                  </a:lnTo>
                  <a:lnTo>
                    <a:pt x="11" y="138"/>
                  </a:lnTo>
                  <a:lnTo>
                    <a:pt x="11" y="132"/>
                  </a:lnTo>
                  <a:lnTo>
                    <a:pt x="11" y="124"/>
                  </a:lnTo>
                  <a:lnTo>
                    <a:pt x="11" y="117"/>
                  </a:lnTo>
                  <a:lnTo>
                    <a:pt x="11" y="109"/>
                  </a:lnTo>
                  <a:lnTo>
                    <a:pt x="13" y="101"/>
                  </a:lnTo>
                  <a:lnTo>
                    <a:pt x="13" y="94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3" y="71"/>
                  </a:lnTo>
                  <a:lnTo>
                    <a:pt x="15" y="63"/>
                  </a:lnTo>
                  <a:lnTo>
                    <a:pt x="15" y="55"/>
                  </a:lnTo>
                  <a:lnTo>
                    <a:pt x="15" y="48"/>
                  </a:lnTo>
                  <a:lnTo>
                    <a:pt x="15" y="40"/>
                  </a:lnTo>
                  <a:lnTo>
                    <a:pt x="15" y="32"/>
                  </a:lnTo>
                  <a:lnTo>
                    <a:pt x="15" y="25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Freeform 80"/>
            <p:cNvSpPr>
              <a:spLocks/>
            </p:cNvSpPr>
            <p:nvPr/>
          </p:nvSpPr>
          <p:spPr bwMode="auto">
            <a:xfrm>
              <a:off x="3346" y="3290"/>
              <a:ext cx="24" cy="137"/>
            </a:xfrm>
            <a:custGeom>
              <a:avLst/>
              <a:gdLst>
                <a:gd name="T0" fmla="*/ 15 w 24"/>
                <a:gd name="T1" fmla="*/ 0 h 137"/>
                <a:gd name="T2" fmla="*/ 14 w 24"/>
                <a:gd name="T3" fmla="*/ 0 h 137"/>
                <a:gd name="T4" fmla="*/ 14 w 24"/>
                <a:gd name="T5" fmla="*/ 2 h 137"/>
                <a:gd name="T6" fmla="*/ 14 w 24"/>
                <a:gd name="T7" fmla="*/ 4 h 137"/>
                <a:gd name="T8" fmla="*/ 14 w 24"/>
                <a:gd name="T9" fmla="*/ 6 h 137"/>
                <a:gd name="T10" fmla="*/ 14 w 24"/>
                <a:gd name="T11" fmla="*/ 8 h 137"/>
                <a:gd name="T12" fmla="*/ 14 w 24"/>
                <a:gd name="T13" fmla="*/ 9 h 137"/>
                <a:gd name="T14" fmla="*/ 14 w 24"/>
                <a:gd name="T15" fmla="*/ 13 h 137"/>
                <a:gd name="T16" fmla="*/ 12 w 24"/>
                <a:gd name="T17" fmla="*/ 15 h 137"/>
                <a:gd name="T18" fmla="*/ 12 w 24"/>
                <a:gd name="T19" fmla="*/ 19 h 137"/>
                <a:gd name="T20" fmla="*/ 12 w 24"/>
                <a:gd name="T21" fmla="*/ 23 h 137"/>
                <a:gd name="T22" fmla="*/ 10 w 24"/>
                <a:gd name="T23" fmla="*/ 27 h 137"/>
                <a:gd name="T24" fmla="*/ 10 w 24"/>
                <a:gd name="T25" fmla="*/ 31 h 137"/>
                <a:gd name="T26" fmla="*/ 10 w 24"/>
                <a:gd name="T27" fmla="*/ 34 h 137"/>
                <a:gd name="T28" fmla="*/ 10 w 24"/>
                <a:gd name="T29" fmla="*/ 40 h 137"/>
                <a:gd name="T30" fmla="*/ 8 w 24"/>
                <a:gd name="T31" fmla="*/ 44 h 137"/>
                <a:gd name="T32" fmla="*/ 8 w 24"/>
                <a:gd name="T33" fmla="*/ 50 h 137"/>
                <a:gd name="T34" fmla="*/ 8 w 24"/>
                <a:gd name="T35" fmla="*/ 54 h 137"/>
                <a:gd name="T36" fmla="*/ 6 w 24"/>
                <a:gd name="T37" fmla="*/ 59 h 137"/>
                <a:gd name="T38" fmla="*/ 6 w 24"/>
                <a:gd name="T39" fmla="*/ 65 h 137"/>
                <a:gd name="T40" fmla="*/ 6 w 24"/>
                <a:gd name="T41" fmla="*/ 71 h 137"/>
                <a:gd name="T42" fmla="*/ 4 w 24"/>
                <a:gd name="T43" fmla="*/ 77 h 137"/>
                <a:gd name="T44" fmla="*/ 4 w 24"/>
                <a:gd name="T45" fmla="*/ 82 h 137"/>
                <a:gd name="T46" fmla="*/ 4 w 24"/>
                <a:gd name="T47" fmla="*/ 88 h 137"/>
                <a:gd name="T48" fmla="*/ 2 w 24"/>
                <a:gd name="T49" fmla="*/ 94 h 137"/>
                <a:gd name="T50" fmla="*/ 2 w 24"/>
                <a:gd name="T51" fmla="*/ 100 h 137"/>
                <a:gd name="T52" fmla="*/ 2 w 24"/>
                <a:gd name="T53" fmla="*/ 105 h 137"/>
                <a:gd name="T54" fmla="*/ 2 w 24"/>
                <a:gd name="T55" fmla="*/ 111 h 137"/>
                <a:gd name="T56" fmla="*/ 0 w 24"/>
                <a:gd name="T57" fmla="*/ 117 h 137"/>
                <a:gd name="T58" fmla="*/ 0 w 24"/>
                <a:gd name="T59" fmla="*/ 124 h 137"/>
                <a:gd name="T60" fmla="*/ 0 w 24"/>
                <a:gd name="T61" fmla="*/ 130 h 137"/>
                <a:gd name="T62" fmla="*/ 0 w 24"/>
                <a:gd name="T63" fmla="*/ 136 h 137"/>
                <a:gd name="T64" fmla="*/ 8 w 24"/>
                <a:gd name="T65" fmla="*/ 136 h 137"/>
                <a:gd name="T66" fmla="*/ 8 w 24"/>
                <a:gd name="T67" fmla="*/ 130 h 137"/>
                <a:gd name="T68" fmla="*/ 8 w 24"/>
                <a:gd name="T69" fmla="*/ 124 h 137"/>
                <a:gd name="T70" fmla="*/ 10 w 24"/>
                <a:gd name="T71" fmla="*/ 119 h 137"/>
                <a:gd name="T72" fmla="*/ 10 w 24"/>
                <a:gd name="T73" fmla="*/ 113 h 137"/>
                <a:gd name="T74" fmla="*/ 10 w 24"/>
                <a:gd name="T75" fmla="*/ 105 h 137"/>
                <a:gd name="T76" fmla="*/ 10 w 24"/>
                <a:gd name="T77" fmla="*/ 100 h 137"/>
                <a:gd name="T78" fmla="*/ 12 w 24"/>
                <a:gd name="T79" fmla="*/ 94 h 137"/>
                <a:gd name="T80" fmla="*/ 12 w 24"/>
                <a:gd name="T81" fmla="*/ 88 h 137"/>
                <a:gd name="T82" fmla="*/ 12 w 24"/>
                <a:gd name="T83" fmla="*/ 82 h 137"/>
                <a:gd name="T84" fmla="*/ 14 w 24"/>
                <a:gd name="T85" fmla="*/ 77 h 137"/>
                <a:gd name="T86" fmla="*/ 14 w 24"/>
                <a:gd name="T87" fmla="*/ 71 h 137"/>
                <a:gd name="T88" fmla="*/ 14 w 24"/>
                <a:gd name="T89" fmla="*/ 65 h 137"/>
                <a:gd name="T90" fmla="*/ 14 w 24"/>
                <a:gd name="T91" fmla="*/ 61 h 137"/>
                <a:gd name="T92" fmla="*/ 15 w 24"/>
                <a:gd name="T93" fmla="*/ 55 h 137"/>
                <a:gd name="T94" fmla="*/ 15 w 24"/>
                <a:gd name="T95" fmla="*/ 50 h 137"/>
                <a:gd name="T96" fmla="*/ 15 w 24"/>
                <a:gd name="T97" fmla="*/ 46 h 137"/>
                <a:gd name="T98" fmla="*/ 17 w 24"/>
                <a:gd name="T99" fmla="*/ 40 h 137"/>
                <a:gd name="T100" fmla="*/ 17 w 24"/>
                <a:gd name="T101" fmla="*/ 36 h 137"/>
                <a:gd name="T102" fmla="*/ 17 w 24"/>
                <a:gd name="T103" fmla="*/ 32 h 137"/>
                <a:gd name="T104" fmla="*/ 19 w 24"/>
                <a:gd name="T105" fmla="*/ 27 h 137"/>
                <a:gd name="T106" fmla="*/ 19 w 24"/>
                <a:gd name="T107" fmla="*/ 23 h 137"/>
                <a:gd name="T108" fmla="*/ 19 w 24"/>
                <a:gd name="T109" fmla="*/ 21 h 137"/>
                <a:gd name="T110" fmla="*/ 19 w 24"/>
                <a:gd name="T111" fmla="*/ 17 h 137"/>
                <a:gd name="T112" fmla="*/ 21 w 24"/>
                <a:gd name="T113" fmla="*/ 13 h 137"/>
                <a:gd name="T114" fmla="*/ 21 w 24"/>
                <a:gd name="T115" fmla="*/ 11 h 137"/>
                <a:gd name="T116" fmla="*/ 21 w 24"/>
                <a:gd name="T117" fmla="*/ 9 h 137"/>
                <a:gd name="T118" fmla="*/ 21 w 24"/>
                <a:gd name="T119" fmla="*/ 6 h 137"/>
                <a:gd name="T120" fmla="*/ 21 w 24"/>
                <a:gd name="T121" fmla="*/ 4 h 137"/>
                <a:gd name="T122" fmla="*/ 23 w 24"/>
                <a:gd name="T123" fmla="*/ 2 h 137"/>
                <a:gd name="T124" fmla="*/ 15 w 24"/>
                <a:gd name="T125" fmla="*/ 0 h 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"/>
                <a:gd name="T190" fmla="*/ 0 h 137"/>
                <a:gd name="T191" fmla="*/ 24 w 24"/>
                <a:gd name="T192" fmla="*/ 137 h 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" h="137">
                  <a:moveTo>
                    <a:pt x="15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6" y="71"/>
                  </a:lnTo>
                  <a:lnTo>
                    <a:pt x="4" y="77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2" y="94"/>
                  </a:lnTo>
                  <a:lnTo>
                    <a:pt x="2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8" y="130"/>
                  </a:lnTo>
                  <a:lnTo>
                    <a:pt x="8" y="124"/>
                  </a:lnTo>
                  <a:lnTo>
                    <a:pt x="10" y="119"/>
                  </a:lnTo>
                  <a:lnTo>
                    <a:pt x="10" y="113"/>
                  </a:lnTo>
                  <a:lnTo>
                    <a:pt x="10" y="105"/>
                  </a:lnTo>
                  <a:lnTo>
                    <a:pt x="10" y="100"/>
                  </a:lnTo>
                  <a:lnTo>
                    <a:pt x="12" y="94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4" y="65"/>
                  </a:lnTo>
                  <a:lnTo>
                    <a:pt x="14" y="61"/>
                  </a:lnTo>
                  <a:lnTo>
                    <a:pt x="15" y="55"/>
                  </a:lnTo>
                  <a:lnTo>
                    <a:pt x="15" y="50"/>
                  </a:lnTo>
                  <a:lnTo>
                    <a:pt x="15" y="46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9" y="27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Freeform 81"/>
            <p:cNvSpPr>
              <a:spLocks/>
            </p:cNvSpPr>
            <p:nvPr/>
          </p:nvSpPr>
          <p:spPr bwMode="auto">
            <a:xfrm>
              <a:off x="3361" y="3246"/>
              <a:ext cx="34" cy="47"/>
            </a:xfrm>
            <a:custGeom>
              <a:avLst/>
              <a:gdLst>
                <a:gd name="T0" fmla="*/ 27 w 34"/>
                <a:gd name="T1" fmla="*/ 0 h 47"/>
                <a:gd name="T2" fmla="*/ 27 w 34"/>
                <a:gd name="T3" fmla="*/ 2 h 47"/>
                <a:gd name="T4" fmla="*/ 25 w 34"/>
                <a:gd name="T5" fmla="*/ 2 h 47"/>
                <a:gd name="T6" fmla="*/ 25 w 34"/>
                <a:gd name="T7" fmla="*/ 4 h 47"/>
                <a:gd name="T8" fmla="*/ 23 w 34"/>
                <a:gd name="T9" fmla="*/ 4 h 47"/>
                <a:gd name="T10" fmla="*/ 21 w 34"/>
                <a:gd name="T11" fmla="*/ 6 h 47"/>
                <a:gd name="T12" fmla="*/ 21 w 34"/>
                <a:gd name="T13" fmla="*/ 7 h 47"/>
                <a:gd name="T14" fmla="*/ 20 w 34"/>
                <a:gd name="T15" fmla="*/ 7 h 47"/>
                <a:gd name="T16" fmla="*/ 20 w 34"/>
                <a:gd name="T17" fmla="*/ 9 h 47"/>
                <a:gd name="T18" fmla="*/ 18 w 34"/>
                <a:gd name="T19" fmla="*/ 11 h 47"/>
                <a:gd name="T20" fmla="*/ 16 w 34"/>
                <a:gd name="T21" fmla="*/ 13 h 47"/>
                <a:gd name="T22" fmla="*/ 14 w 34"/>
                <a:gd name="T23" fmla="*/ 15 h 47"/>
                <a:gd name="T24" fmla="*/ 14 w 34"/>
                <a:gd name="T25" fmla="*/ 17 h 47"/>
                <a:gd name="T26" fmla="*/ 12 w 34"/>
                <a:gd name="T27" fmla="*/ 19 h 47"/>
                <a:gd name="T28" fmla="*/ 10 w 34"/>
                <a:gd name="T29" fmla="*/ 21 h 47"/>
                <a:gd name="T30" fmla="*/ 8 w 34"/>
                <a:gd name="T31" fmla="*/ 23 h 47"/>
                <a:gd name="T32" fmla="*/ 8 w 34"/>
                <a:gd name="T33" fmla="*/ 27 h 47"/>
                <a:gd name="T34" fmla="*/ 6 w 34"/>
                <a:gd name="T35" fmla="*/ 29 h 47"/>
                <a:gd name="T36" fmla="*/ 6 w 34"/>
                <a:gd name="T37" fmla="*/ 30 h 47"/>
                <a:gd name="T38" fmla="*/ 4 w 34"/>
                <a:gd name="T39" fmla="*/ 32 h 47"/>
                <a:gd name="T40" fmla="*/ 2 w 34"/>
                <a:gd name="T41" fmla="*/ 34 h 47"/>
                <a:gd name="T42" fmla="*/ 2 w 34"/>
                <a:gd name="T43" fmla="*/ 36 h 47"/>
                <a:gd name="T44" fmla="*/ 0 w 34"/>
                <a:gd name="T45" fmla="*/ 38 h 47"/>
                <a:gd name="T46" fmla="*/ 0 w 34"/>
                <a:gd name="T47" fmla="*/ 42 h 47"/>
                <a:gd name="T48" fmla="*/ 0 w 34"/>
                <a:gd name="T49" fmla="*/ 44 h 47"/>
                <a:gd name="T50" fmla="*/ 8 w 34"/>
                <a:gd name="T51" fmla="*/ 46 h 47"/>
                <a:gd name="T52" fmla="*/ 8 w 34"/>
                <a:gd name="T53" fmla="*/ 44 h 47"/>
                <a:gd name="T54" fmla="*/ 8 w 34"/>
                <a:gd name="T55" fmla="*/ 42 h 47"/>
                <a:gd name="T56" fmla="*/ 10 w 34"/>
                <a:gd name="T57" fmla="*/ 40 h 47"/>
                <a:gd name="T58" fmla="*/ 10 w 34"/>
                <a:gd name="T59" fmla="*/ 38 h 47"/>
                <a:gd name="T60" fmla="*/ 12 w 34"/>
                <a:gd name="T61" fmla="*/ 36 h 47"/>
                <a:gd name="T62" fmla="*/ 12 w 34"/>
                <a:gd name="T63" fmla="*/ 34 h 47"/>
                <a:gd name="T64" fmla="*/ 14 w 34"/>
                <a:gd name="T65" fmla="*/ 32 h 47"/>
                <a:gd name="T66" fmla="*/ 14 w 34"/>
                <a:gd name="T67" fmla="*/ 30 h 47"/>
                <a:gd name="T68" fmla="*/ 16 w 34"/>
                <a:gd name="T69" fmla="*/ 29 h 47"/>
                <a:gd name="T70" fmla="*/ 16 w 34"/>
                <a:gd name="T71" fmla="*/ 27 h 47"/>
                <a:gd name="T72" fmla="*/ 18 w 34"/>
                <a:gd name="T73" fmla="*/ 25 h 47"/>
                <a:gd name="T74" fmla="*/ 20 w 34"/>
                <a:gd name="T75" fmla="*/ 23 h 47"/>
                <a:gd name="T76" fmla="*/ 20 w 34"/>
                <a:gd name="T77" fmla="*/ 21 h 47"/>
                <a:gd name="T78" fmla="*/ 21 w 34"/>
                <a:gd name="T79" fmla="*/ 19 h 47"/>
                <a:gd name="T80" fmla="*/ 23 w 34"/>
                <a:gd name="T81" fmla="*/ 17 h 47"/>
                <a:gd name="T82" fmla="*/ 23 w 34"/>
                <a:gd name="T83" fmla="*/ 15 h 47"/>
                <a:gd name="T84" fmla="*/ 25 w 34"/>
                <a:gd name="T85" fmla="*/ 13 h 47"/>
                <a:gd name="T86" fmla="*/ 27 w 34"/>
                <a:gd name="T87" fmla="*/ 11 h 47"/>
                <a:gd name="T88" fmla="*/ 29 w 34"/>
                <a:gd name="T89" fmla="*/ 9 h 47"/>
                <a:gd name="T90" fmla="*/ 31 w 34"/>
                <a:gd name="T91" fmla="*/ 7 h 47"/>
                <a:gd name="T92" fmla="*/ 33 w 34"/>
                <a:gd name="T93" fmla="*/ 6 h 47"/>
                <a:gd name="T94" fmla="*/ 27 w 34"/>
                <a:gd name="T95" fmla="*/ 0 h 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47"/>
                <a:gd name="T146" fmla="*/ 34 w 34"/>
                <a:gd name="T147" fmla="*/ 47 h 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47">
                  <a:moveTo>
                    <a:pt x="27" y="0"/>
                  </a:moveTo>
                  <a:lnTo>
                    <a:pt x="27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8" y="23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2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Freeform 82"/>
            <p:cNvSpPr>
              <a:spLocks/>
            </p:cNvSpPr>
            <p:nvPr/>
          </p:nvSpPr>
          <p:spPr bwMode="auto">
            <a:xfrm>
              <a:off x="3388" y="3215"/>
              <a:ext cx="17" cy="38"/>
            </a:xfrm>
            <a:custGeom>
              <a:avLst/>
              <a:gdLst>
                <a:gd name="T0" fmla="*/ 5 w 17"/>
                <a:gd name="T1" fmla="*/ 6 h 38"/>
                <a:gd name="T2" fmla="*/ 2 w 17"/>
                <a:gd name="T3" fmla="*/ 4 h 38"/>
                <a:gd name="T4" fmla="*/ 2 w 17"/>
                <a:gd name="T5" fmla="*/ 6 h 38"/>
                <a:gd name="T6" fmla="*/ 2 w 17"/>
                <a:gd name="T7" fmla="*/ 8 h 38"/>
                <a:gd name="T8" fmla="*/ 2 w 17"/>
                <a:gd name="T9" fmla="*/ 10 h 38"/>
                <a:gd name="T10" fmla="*/ 2 w 17"/>
                <a:gd name="T11" fmla="*/ 12 h 38"/>
                <a:gd name="T12" fmla="*/ 5 w 17"/>
                <a:gd name="T13" fmla="*/ 14 h 38"/>
                <a:gd name="T14" fmla="*/ 5 w 17"/>
                <a:gd name="T15" fmla="*/ 16 h 38"/>
                <a:gd name="T16" fmla="*/ 5 w 17"/>
                <a:gd name="T17" fmla="*/ 17 h 38"/>
                <a:gd name="T18" fmla="*/ 5 w 17"/>
                <a:gd name="T19" fmla="*/ 19 h 38"/>
                <a:gd name="T20" fmla="*/ 5 w 17"/>
                <a:gd name="T21" fmla="*/ 21 h 38"/>
                <a:gd name="T22" fmla="*/ 5 w 17"/>
                <a:gd name="T23" fmla="*/ 23 h 38"/>
                <a:gd name="T24" fmla="*/ 2 w 17"/>
                <a:gd name="T25" fmla="*/ 25 h 38"/>
                <a:gd name="T26" fmla="*/ 2 w 17"/>
                <a:gd name="T27" fmla="*/ 27 h 38"/>
                <a:gd name="T28" fmla="*/ 2 w 17"/>
                <a:gd name="T29" fmla="*/ 29 h 38"/>
                <a:gd name="T30" fmla="*/ 0 w 17"/>
                <a:gd name="T31" fmla="*/ 29 h 38"/>
                <a:gd name="T32" fmla="*/ 0 w 17"/>
                <a:gd name="T33" fmla="*/ 31 h 38"/>
                <a:gd name="T34" fmla="*/ 8 w 17"/>
                <a:gd name="T35" fmla="*/ 37 h 38"/>
                <a:gd name="T36" fmla="*/ 10 w 17"/>
                <a:gd name="T37" fmla="*/ 35 h 38"/>
                <a:gd name="T38" fmla="*/ 10 w 17"/>
                <a:gd name="T39" fmla="*/ 33 h 38"/>
                <a:gd name="T40" fmla="*/ 13 w 17"/>
                <a:gd name="T41" fmla="*/ 31 h 38"/>
                <a:gd name="T42" fmla="*/ 13 w 17"/>
                <a:gd name="T43" fmla="*/ 29 h 38"/>
                <a:gd name="T44" fmla="*/ 13 w 17"/>
                <a:gd name="T45" fmla="*/ 27 h 38"/>
                <a:gd name="T46" fmla="*/ 16 w 17"/>
                <a:gd name="T47" fmla="*/ 25 h 38"/>
                <a:gd name="T48" fmla="*/ 16 w 17"/>
                <a:gd name="T49" fmla="*/ 23 h 38"/>
                <a:gd name="T50" fmla="*/ 16 w 17"/>
                <a:gd name="T51" fmla="*/ 21 h 38"/>
                <a:gd name="T52" fmla="*/ 16 w 17"/>
                <a:gd name="T53" fmla="*/ 19 h 38"/>
                <a:gd name="T54" fmla="*/ 16 w 17"/>
                <a:gd name="T55" fmla="*/ 17 h 38"/>
                <a:gd name="T56" fmla="*/ 16 w 17"/>
                <a:gd name="T57" fmla="*/ 16 h 38"/>
                <a:gd name="T58" fmla="*/ 16 w 17"/>
                <a:gd name="T59" fmla="*/ 14 h 38"/>
                <a:gd name="T60" fmla="*/ 16 w 17"/>
                <a:gd name="T61" fmla="*/ 12 h 38"/>
                <a:gd name="T62" fmla="*/ 16 w 17"/>
                <a:gd name="T63" fmla="*/ 10 h 38"/>
                <a:gd name="T64" fmla="*/ 13 w 17"/>
                <a:gd name="T65" fmla="*/ 8 h 38"/>
                <a:gd name="T66" fmla="*/ 13 w 17"/>
                <a:gd name="T67" fmla="*/ 6 h 38"/>
                <a:gd name="T68" fmla="*/ 13 w 17"/>
                <a:gd name="T69" fmla="*/ 4 h 38"/>
                <a:gd name="T70" fmla="*/ 13 w 17"/>
                <a:gd name="T71" fmla="*/ 2 h 38"/>
                <a:gd name="T72" fmla="*/ 10 w 17"/>
                <a:gd name="T73" fmla="*/ 0 h 38"/>
                <a:gd name="T74" fmla="*/ 5 w 17"/>
                <a:gd name="T75" fmla="*/ 6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"/>
                <a:gd name="T115" fmla="*/ 0 h 38"/>
                <a:gd name="T116" fmla="*/ 17 w 17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" h="38">
                  <a:moveTo>
                    <a:pt x="5" y="6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5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Freeform 83"/>
            <p:cNvSpPr>
              <a:spLocks/>
            </p:cNvSpPr>
            <p:nvPr/>
          </p:nvSpPr>
          <p:spPr bwMode="auto">
            <a:xfrm>
              <a:off x="3356" y="3208"/>
              <a:ext cx="41" cy="17"/>
            </a:xfrm>
            <a:custGeom>
              <a:avLst/>
              <a:gdLst>
                <a:gd name="T0" fmla="*/ 4 w 41"/>
                <a:gd name="T1" fmla="*/ 11 h 17"/>
                <a:gd name="T2" fmla="*/ 5 w 41"/>
                <a:gd name="T3" fmla="*/ 11 h 17"/>
                <a:gd name="T4" fmla="*/ 7 w 41"/>
                <a:gd name="T5" fmla="*/ 8 h 17"/>
                <a:gd name="T6" fmla="*/ 9 w 41"/>
                <a:gd name="T7" fmla="*/ 8 h 17"/>
                <a:gd name="T8" fmla="*/ 11 w 41"/>
                <a:gd name="T9" fmla="*/ 8 h 17"/>
                <a:gd name="T10" fmla="*/ 13 w 41"/>
                <a:gd name="T11" fmla="*/ 8 h 17"/>
                <a:gd name="T12" fmla="*/ 15 w 41"/>
                <a:gd name="T13" fmla="*/ 8 h 17"/>
                <a:gd name="T14" fmla="*/ 17 w 41"/>
                <a:gd name="T15" fmla="*/ 8 h 17"/>
                <a:gd name="T16" fmla="*/ 19 w 41"/>
                <a:gd name="T17" fmla="*/ 8 h 17"/>
                <a:gd name="T18" fmla="*/ 21 w 41"/>
                <a:gd name="T19" fmla="*/ 8 h 17"/>
                <a:gd name="T20" fmla="*/ 23 w 41"/>
                <a:gd name="T21" fmla="*/ 8 h 17"/>
                <a:gd name="T22" fmla="*/ 25 w 41"/>
                <a:gd name="T23" fmla="*/ 8 h 17"/>
                <a:gd name="T24" fmla="*/ 25 w 41"/>
                <a:gd name="T25" fmla="*/ 11 h 17"/>
                <a:gd name="T26" fmla="*/ 26 w 41"/>
                <a:gd name="T27" fmla="*/ 11 h 17"/>
                <a:gd name="T28" fmla="*/ 28 w 41"/>
                <a:gd name="T29" fmla="*/ 11 h 17"/>
                <a:gd name="T30" fmla="*/ 30 w 41"/>
                <a:gd name="T31" fmla="*/ 13 h 17"/>
                <a:gd name="T32" fmla="*/ 32 w 41"/>
                <a:gd name="T33" fmla="*/ 13 h 17"/>
                <a:gd name="T34" fmla="*/ 34 w 41"/>
                <a:gd name="T35" fmla="*/ 16 h 17"/>
                <a:gd name="T36" fmla="*/ 36 w 41"/>
                <a:gd name="T37" fmla="*/ 16 h 17"/>
                <a:gd name="T38" fmla="*/ 40 w 41"/>
                <a:gd name="T39" fmla="*/ 8 h 17"/>
                <a:gd name="T40" fmla="*/ 40 w 41"/>
                <a:gd name="T41" fmla="*/ 6 h 17"/>
                <a:gd name="T42" fmla="*/ 38 w 41"/>
                <a:gd name="T43" fmla="*/ 6 h 17"/>
                <a:gd name="T44" fmla="*/ 36 w 41"/>
                <a:gd name="T45" fmla="*/ 6 h 17"/>
                <a:gd name="T46" fmla="*/ 36 w 41"/>
                <a:gd name="T47" fmla="*/ 3 h 17"/>
                <a:gd name="T48" fmla="*/ 34 w 41"/>
                <a:gd name="T49" fmla="*/ 3 h 17"/>
                <a:gd name="T50" fmla="*/ 32 w 41"/>
                <a:gd name="T51" fmla="*/ 3 h 17"/>
                <a:gd name="T52" fmla="*/ 32 w 41"/>
                <a:gd name="T53" fmla="*/ 1 h 17"/>
                <a:gd name="T54" fmla="*/ 30 w 41"/>
                <a:gd name="T55" fmla="*/ 1 h 17"/>
                <a:gd name="T56" fmla="*/ 28 w 41"/>
                <a:gd name="T57" fmla="*/ 1 h 17"/>
                <a:gd name="T58" fmla="*/ 26 w 41"/>
                <a:gd name="T59" fmla="*/ 1 h 17"/>
                <a:gd name="T60" fmla="*/ 26 w 41"/>
                <a:gd name="T61" fmla="*/ 0 h 17"/>
                <a:gd name="T62" fmla="*/ 25 w 41"/>
                <a:gd name="T63" fmla="*/ 0 h 17"/>
                <a:gd name="T64" fmla="*/ 23 w 41"/>
                <a:gd name="T65" fmla="*/ 0 h 17"/>
                <a:gd name="T66" fmla="*/ 21 w 41"/>
                <a:gd name="T67" fmla="*/ 0 h 17"/>
                <a:gd name="T68" fmla="*/ 19 w 41"/>
                <a:gd name="T69" fmla="*/ 0 h 17"/>
                <a:gd name="T70" fmla="*/ 17 w 41"/>
                <a:gd name="T71" fmla="*/ 0 h 17"/>
                <a:gd name="T72" fmla="*/ 15 w 41"/>
                <a:gd name="T73" fmla="*/ 0 h 17"/>
                <a:gd name="T74" fmla="*/ 13 w 41"/>
                <a:gd name="T75" fmla="*/ 0 h 17"/>
                <a:gd name="T76" fmla="*/ 11 w 41"/>
                <a:gd name="T77" fmla="*/ 0 h 17"/>
                <a:gd name="T78" fmla="*/ 9 w 41"/>
                <a:gd name="T79" fmla="*/ 0 h 17"/>
                <a:gd name="T80" fmla="*/ 7 w 41"/>
                <a:gd name="T81" fmla="*/ 0 h 17"/>
                <a:gd name="T82" fmla="*/ 5 w 41"/>
                <a:gd name="T83" fmla="*/ 0 h 17"/>
                <a:gd name="T84" fmla="*/ 4 w 41"/>
                <a:gd name="T85" fmla="*/ 1 h 17"/>
                <a:gd name="T86" fmla="*/ 2 w 41"/>
                <a:gd name="T87" fmla="*/ 1 h 17"/>
                <a:gd name="T88" fmla="*/ 0 w 41"/>
                <a:gd name="T89" fmla="*/ 3 h 17"/>
                <a:gd name="T90" fmla="*/ 4 w 41"/>
                <a:gd name="T91" fmla="*/ 11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1"/>
                <a:gd name="T139" fmla="*/ 0 h 17"/>
                <a:gd name="T140" fmla="*/ 41 w 41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1" h="17">
                  <a:moveTo>
                    <a:pt x="4" y="11"/>
                  </a:moveTo>
                  <a:lnTo>
                    <a:pt x="5" y="11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4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Freeform 84"/>
            <p:cNvSpPr>
              <a:spLocks/>
            </p:cNvSpPr>
            <p:nvPr/>
          </p:nvSpPr>
          <p:spPr bwMode="auto">
            <a:xfrm>
              <a:off x="3314" y="3209"/>
              <a:ext cx="47" cy="17"/>
            </a:xfrm>
            <a:custGeom>
              <a:avLst/>
              <a:gdLst>
                <a:gd name="T0" fmla="*/ 1 w 47"/>
                <a:gd name="T1" fmla="*/ 9 h 17"/>
                <a:gd name="T2" fmla="*/ 0 w 47"/>
                <a:gd name="T3" fmla="*/ 9 h 17"/>
                <a:gd name="T4" fmla="*/ 1 w 47"/>
                <a:gd name="T5" fmla="*/ 9 h 17"/>
                <a:gd name="T6" fmla="*/ 1 w 47"/>
                <a:gd name="T7" fmla="*/ 11 h 17"/>
                <a:gd name="T8" fmla="*/ 3 w 47"/>
                <a:gd name="T9" fmla="*/ 11 h 17"/>
                <a:gd name="T10" fmla="*/ 5 w 47"/>
                <a:gd name="T11" fmla="*/ 11 h 17"/>
                <a:gd name="T12" fmla="*/ 7 w 47"/>
                <a:gd name="T13" fmla="*/ 11 h 17"/>
                <a:gd name="T14" fmla="*/ 7 w 47"/>
                <a:gd name="T15" fmla="*/ 13 h 17"/>
                <a:gd name="T16" fmla="*/ 9 w 47"/>
                <a:gd name="T17" fmla="*/ 13 h 17"/>
                <a:gd name="T18" fmla="*/ 11 w 47"/>
                <a:gd name="T19" fmla="*/ 13 h 17"/>
                <a:gd name="T20" fmla="*/ 13 w 47"/>
                <a:gd name="T21" fmla="*/ 13 h 17"/>
                <a:gd name="T22" fmla="*/ 15 w 47"/>
                <a:gd name="T23" fmla="*/ 13 h 17"/>
                <a:gd name="T24" fmla="*/ 17 w 47"/>
                <a:gd name="T25" fmla="*/ 13 h 17"/>
                <a:gd name="T26" fmla="*/ 19 w 47"/>
                <a:gd name="T27" fmla="*/ 13 h 17"/>
                <a:gd name="T28" fmla="*/ 19 w 47"/>
                <a:gd name="T29" fmla="*/ 16 h 17"/>
                <a:gd name="T30" fmla="*/ 21 w 47"/>
                <a:gd name="T31" fmla="*/ 16 h 17"/>
                <a:gd name="T32" fmla="*/ 23 w 47"/>
                <a:gd name="T33" fmla="*/ 16 h 17"/>
                <a:gd name="T34" fmla="*/ 24 w 47"/>
                <a:gd name="T35" fmla="*/ 16 h 17"/>
                <a:gd name="T36" fmla="*/ 26 w 47"/>
                <a:gd name="T37" fmla="*/ 16 h 17"/>
                <a:gd name="T38" fmla="*/ 28 w 47"/>
                <a:gd name="T39" fmla="*/ 16 h 17"/>
                <a:gd name="T40" fmla="*/ 30 w 47"/>
                <a:gd name="T41" fmla="*/ 13 h 17"/>
                <a:gd name="T42" fmla="*/ 32 w 47"/>
                <a:gd name="T43" fmla="*/ 13 h 17"/>
                <a:gd name="T44" fmla="*/ 34 w 47"/>
                <a:gd name="T45" fmla="*/ 13 h 17"/>
                <a:gd name="T46" fmla="*/ 36 w 47"/>
                <a:gd name="T47" fmla="*/ 13 h 17"/>
                <a:gd name="T48" fmla="*/ 38 w 47"/>
                <a:gd name="T49" fmla="*/ 11 h 17"/>
                <a:gd name="T50" fmla="*/ 40 w 47"/>
                <a:gd name="T51" fmla="*/ 11 h 17"/>
                <a:gd name="T52" fmla="*/ 44 w 47"/>
                <a:gd name="T53" fmla="*/ 11 h 17"/>
                <a:gd name="T54" fmla="*/ 46 w 47"/>
                <a:gd name="T55" fmla="*/ 9 h 17"/>
                <a:gd name="T56" fmla="*/ 42 w 47"/>
                <a:gd name="T57" fmla="*/ 2 h 17"/>
                <a:gd name="T58" fmla="*/ 40 w 47"/>
                <a:gd name="T59" fmla="*/ 2 h 17"/>
                <a:gd name="T60" fmla="*/ 38 w 47"/>
                <a:gd name="T61" fmla="*/ 2 h 17"/>
                <a:gd name="T62" fmla="*/ 36 w 47"/>
                <a:gd name="T63" fmla="*/ 2 h 17"/>
                <a:gd name="T64" fmla="*/ 34 w 47"/>
                <a:gd name="T65" fmla="*/ 4 h 17"/>
                <a:gd name="T66" fmla="*/ 32 w 47"/>
                <a:gd name="T67" fmla="*/ 4 h 17"/>
                <a:gd name="T68" fmla="*/ 30 w 47"/>
                <a:gd name="T69" fmla="*/ 4 h 17"/>
                <a:gd name="T70" fmla="*/ 28 w 47"/>
                <a:gd name="T71" fmla="*/ 4 h 17"/>
                <a:gd name="T72" fmla="*/ 26 w 47"/>
                <a:gd name="T73" fmla="*/ 4 h 17"/>
                <a:gd name="T74" fmla="*/ 24 w 47"/>
                <a:gd name="T75" fmla="*/ 4 h 17"/>
                <a:gd name="T76" fmla="*/ 23 w 47"/>
                <a:gd name="T77" fmla="*/ 4 h 17"/>
                <a:gd name="T78" fmla="*/ 21 w 47"/>
                <a:gd name="T79" fmla="*/ 4 h 17"/>
                <a:gd name="T80" fmla="*/ 19 w 47"/>
                <a:gd name="T81" fmla="*/ 4 h 17"/>
                <a:gd name="T82" fmla="*/ 17 w 47"/>
                <a:gd name="T83" fmla="*/ 4 h 17"/>
                <a:gd name="T84" fmla="*/ 15 w 47"/>
                <a:gd name="T85" fmla="*/ 4 h 17"/>
                <a:gd name="T86" fmla="*/ 13 w 47"/>
                <a:gd name="T87" fmla="*/ 4 h 17"/>
                <a:gd name="T88" fmla="*/ 11 w 47"/>
                <a:gd name="T89" fmla="*/ 4 h 17"/>
                <a:gd name="T90" fmla="*/ 9 w 47"/>
                <a:gd name="T91" fmla="*/ 2 h 17"/>
                <a:gd name="T92" fmla="*/ 7 w 47"/>
                <a:gd name="T93" fmla="*/ 2 h 17"/>
                <a:gd name="T94" fmla="*/ 5 w 47"/>
                <a:gd name="T95" fmla="*/ 2 h 17"/>
                <a:gd name="T96" fmla="*/ 3 w 47"/>
                <a:gd name="T97" fmla="*/ 2 h 17"/>
                <a:gd name="T98" fmla="*/ 3 w 47"/>
                <a:gd name="T99" fmla="*/ 0 h 17"/>
                <a:gd name="T100" fmla="*/ 1 w 47"/>
                <a:gd name="T101" fmla="*/ 0 h 17"/>
                <a:gd name="T102" fmla="*/ 1 w 47"/>
                <a:gd name="T103" fmla="*/ 9 h 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"/>
                <a:gd name="T157" fmla="*/ 0 h 17"/>
                <a:gd name="T158" fmla="*/ 47 w 47"/>
                <a:gd name="T159" fmla="*/ 17 h 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" h="17">
                  <a:moveTo>
                    <a:pt x="1" y="9"/>
                  </a:moveTo>
                  <a:lnTo>
                    <a:pt x="0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6" y="9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Freeform 85"/>
            <p:cNvSpPr>
              <a:spLocks/>
            </p:cNvSpPr>
            <p:nvPr/>
          </p:nvSpPr>
          <p:spPr bwMode="auto">
            <a:xfrm>
              <a:off x="3275" y="3209"/>
              <a:ext cx="41" cy="24"/>
            </a:xfrm>
            <a:custGeom>
              <a:avLst/>
              <a:gdLst>
                <a:gd name="T0" fmla="*/ 8 w 41"/>
                <a:gd name="T1" fmla="*/ 23 h 24"/>
                <a:gd name="T2" fmla="*/ 8 w 41"/>
                <a:gd name="T3" fmla="*/ 20 h 24"/>
                <a:gd name="T4" fmla="*/ 8 w 41"/>
                <a:gd name="T5" fmla="*/ 18 h 24"/>
                <a:gd name="T6" fmla="*/ 8 w 41"/>
                <a:gd name="T7" fmla="*/ 16 h 24"/>
                <a:gd name="T8" fmla="*/ 10 w 41"/>
                <a:gd name="T9" fmla="*/ 16 h 24"/>
                <a:gd name="T10" fmla="*/ 10 w 41"/>
                <a:gd name="T11" fmla="*/ 14 h 24"/>
                <a:gd name="T12" fmla="*/ 12 w 41"/>
                <a:gd name="T13" fmla="*/ 14 h 24"/>
                <a:gd name="T14" fmla="*/ 12 w 41"/>
                <a:gd name="T15" fmla="*/ 12 h 24"/>
                <a:gd name="T16" fmla="*/ 14 w 41"/>
                <a:gd name="T17" fmla="*/ 12 h 24"/>
                <a:gd name="T18" fmla="*/ 16 w 41"/>
                <a:gd name="T19" fmla="*/ 12 h 24"/>
                <a:gd name="T20" fmla="*/ 18 w 41"/>
                <a:gd name="T21" fmla="*/ 10 h 24"/>
                <a:gd name="T22" fmla="*/ 19 w 41"/>
                <a:gd name="T23" fmla="*/ 10 h 24"/>
                <a:gd name="T24" fmla="*/ 21 w 41"/>
                <a:gd name="T25" fmla="*/ 10 h 24"/>
                <a:gd name="T26" fmla="*/ 23 w 41"/>
                <a:gd name="T27" fmla="*/ 10 h 24"/>
                <a:gd name="T28" fmla="*/ 27 w 41"/>
                <a:gd name="T29" fmla="*/ 10 h 24"/>
                <a:gd name="T30" fmla="*/ 29 w 41"/>
                <a:gd name="T31" fmla="*/ 10 h 24"/>
                <a:gd name="T32" fmla="*/ 33 w 41"/>
                <a:gd name="T33" fmla="*/ 8 h 24"/>
                <a:gd name="T34" fmla="*/ 37 w 41"/>
                <a:gd name="T35" fmla="*/ 8 h 24"/>
                <a:gd name="T36" fmla="*/ 40 w 41"/>
                <a:gd name="T37" fmla="*/ 8 h 24"/>
                <a:gd name="T38" fmla="*/ 40 w 41"/>
                <a:gd name="T39" fmla="*/ 0 h 24"/>
                <a:gd name="T40" fmla="*/ 37 w 41"/>
                <a:gd name="T41" fmla="*/ 0 h 24"/>
                <a:gd name="T42" fmla="*/ 33 w 41"/>
                <a:gd name="T43" fmla="*/ 0 h 24"/>
                <a:gd name="T44" fmla="*/ 29 w 41"/>
                <a:gd name="T45" fmla="*/ 0 h 24"/>
                <a:gd name="T46" fmla="*/ 25 w 41"/>
                <a:gd name="T47" fmla="*/ 0 h 24"/>
                <a:gd name="T48" fmla="*/ 23 w 41"/>
                <a:gd name="T49" fmla="*/ 2 h 24"/>
                <a:gd name="T50" fmla="*/ 19 w 41"/>
                <a:gd name="T51" fmla="*/ 2 h 24"/>
                <a:gd name="T52" fmla="*/ 18 w 41"/>
                <a:gd name="T53" fmla="*/ 2 h 24"/>
                <a:gd name="T54" fmla="*/ 16 w 41"/>
                <a:gd name="T55" fmla="*/ 2 h 24"/>
                <a:gd name="T56" fmla="*/ 14 w 41"/>
                <a:gd name="T57" fmla="*/ 4 h 24"/>
                <a:gd name="T58" fmla="*/ 12 w 41"/>
                <a:gd name="T59" fmla="*/ 4 h 24"/>
                <a:gd name="T60" fmla="*/ 10 w 41"/>
                <a:gd name="T61" fmla="*/ 6 h 24"/>
                <a:gd name="T62" fmla="*/ 8 w 41"/>
                <a:gd name="T63" fmla="*/ 6 h 24"/>
                <a:gd name="T64" fmla="*/ 6 w 41"/>
                <a:gd name="T65" fmla="*/ 6 h 24"/>
                <a:gd name="T66" fmla="*/ 4 w 41"/>
                <a:gd name="T67" fmla="*/ 8 h 24"/>
                <a:gd name="T68" fmla="*/ 2 w 41"/>
                <a:gd name="T69" fmla="*/ 10 h 24"/>
                <a:gd name="T70" fmla="*/ 2 w 41"/>
                <a:gd name="T71" fmla="*/ 12 h 24"/>
                <a:gd name="T72" fmla="*/ 0 w 41"/>
                <a:gd name="T73" fmla="*/ 14 h 24"/>
                <a:gd name="T74" fmla="*/ 0 w 41"/>
                <a:gd name="T75" fmla="*/ 16 h 24"/>
                <a:gd name="T76" fmla="*/ 0 w 41"/>
                <a:gd name="T77" fmla="*/ 18 h 24"/>
                <a:gd name="T78" fmla="*/ 0 w 41"/>
                <a:gd name="T79" fmla="*/ 20 h 24"/>
                <a:gd name="T80" fmla="*/ 0 w 41"/>
                <a:gd name="T81" fmla="*/ 22 h 24"/>
                <a:gd name="T82" fmla="*/ 0 w 41"/>
                <a:gd name="T83" fmla="*/ 23 h 24"/>
                <a:gd name="T84" fmla="*/ 2 w 41"/>
                <a:gd name="T85" fmla="*/ 18 h 24"/>
                <a:gd name="T86" fmla="*/ 8 w 41"/>
                <a:gd name="T87" fmla="*/ 23 h 24"/>
                <a:gd name="T88" fmla="*/ 10 w 41"/>
                <a:gd name="T89" fmla="*/ 22 h 24"/>
                <a:gd name="T90" fmla="*/ 8 w 41"/>
                <a:gd name="T91" fmla="*/ 20 h 24"/>
                <a:gd name="T92" fmla="*/ 8 w 41"/>
                <a:gd name="T93" fmla="*/ 23 h 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24"/>
                <a:gd name="T143" fmla="*/ 41 w 41"/>
                <a:gd name="T144" fmla="*/ 24 h 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24">
                  <a:moveTo>
                    <a:pt x="8" y="23"/>
                  </a:moveTo>
                  <a:lnTo>
                    <a:pt x="8" y="20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Freeform 86"/>
            <p:cNvSpPr>
              <a:spLocks/>
            </p:cNvSpPr>
            <p:nvPr/>
          </p:nvSpPr>
          <p:spPr bwMode="auto">
            <a:xfrm>
              <a:off x="3275" y="3227"/>
              <a:ext cx="32" cy="50"/>
            </a:xfrm>
            <a:custGeom>
              <a:avLst/>
              <a:gdLst>
                <a:gd name="T0" fmla="*/ 31 w 32"/>
                <a:gd name="T1" fmla="*/ 46 h 50"/>
                <a:gd name="T2" fmla="*/ 31 w 32"/>
                <a:gd name="T3" fmla="*/ 44 h 50"/>
                <a:gd name="T4" fmla="*/ 29 w 32"/>
                <a:gd name="T5" fmla="*/ 42 h 50"/>
                <a:gd name="T6" fmla="*/ 25 w 32"/>
                <a:gd name="T7" fmla="*/ 38 h 50"/>
                <a:gd name="T8" fmla="*/ 23 w 32"/>
                <a:gd name="T9" fmla="*/ 34 h 50"/>
                <a:gd name="T10" fmla="*/ 21 w 32"/>
                <a:gd name="T11" fmla="*/ 32 h 50"/>
                <a:gd name="T12" fmla="*/ 19 w 32"/>
                <a:gd name="T13" fmla="*/ 28 h 50"/>
                <a:gd name="T14" fmla="*/ 18 w 32"/>
                <a:gd name="T15" fmla="*/ 26 h 50"/>
                <a:gd name="T16" fmla="*/ 18 w 32"/>
                <a:gd name="T17" fmla="*/ 25 h 50"/>
                <a:gd name="T18" fmla="*/ 16 w 32"/>
                <a:gd name="T19" fmla="*/ 21 h 50"/>
                <a:gd name="T20" fmla="*/ 14 w 32"/>
                <a:gd name="T21" fmla="*/ 19 h 50"/>
                <a:gd name="T22" fmla="*/ 14 w 32"/>
                <a:gd name="T23" fmla="*/ 17 h 50"/>
                <a:gd name="T24" fmla="*/ 12 w 32"/>
                <a:gd name="T25" fmla="*/ 15 h 50"/>
                <a:gd name="T26" fmla="*/ 10 w 32"/>
                <a:gd name="T27" fmla="*/ 13 h 50"/>
                <a:gd name="T28" fmla="*/ 10 w 32"/>
                <a:gd name="T29" fmla="*/ 11 h 50"/>
                <a:gd name="T30" fmla="*/ 10 w 32"/>
                <a:gd name="T31" fmla="*/ 9 h 50"/>
                <a:gd name="T32" fmla="*/ 8 w 32"/>
                <a:gd name="T33" fmla="*/ 7 h 50"/>
                <a:gd name="T34" fmla="*/ 8 w 32"/>
                <a:gd name="T35" fmla="*/ 5 h 50"/>
                <a:gd name="T36" fmla="*/ 2 w 32"/>
                <a:gd name="T37" fmla="*/ 0 h 50"/>
                <a:gd name="T38" fmla="*/ 0 w 32"/>
                <a:gd name="T39" fmla="*/ 0 h 50"/>
                <a:gd name="T40" fmla="*/ 0 w 32"/>
                <a:gd name="T41" fmla="*/ 2 h 50"/>
                <a:gd name="T42" fmla="*/ 0 w 32"/>
                <a:gd name="T43" fmla="*/ 4 h 50"/>
                <a:gd name="T44" fmla="*/ 0 w 32"/>
                <a:gd name="T45" fmla="*/ 5 h 50"/>
                <a:gd name="T46" fmla="*/ 0 w 32"/>
                <a:gd name="T47" fmla="*/ 7 h 50"/>
                <a:gd name="T48" fmla="*/ 0 w 32"/>
                <a:gd name="T49" fmla="*/ 9 h 50"/>
                <a:gd name="T50" fmla="*/ 0 w 32"/>
                <a:gd name="T51" fmla="*/ 11 h 50"/>
                <a:gd name="T52" fmla="*/ 2 w 32"/>
                <a:gd name="T53" fmla="*/ 11 h 50"/>
                <a:gd name="T54" fmla="*/ 2 w 32"/>
                <a:gd name="T55" fmla="*/ 13 h 50"/>
                <a:gd name="T56" fmla="*/ 2 w 32"/>
                <a:gd name="T57" fmla="*/ 15 h 50"/>
                <a:gd name="T58" fmla="*/ 4 w 32"/>
                <a:gd name="T59" fmla="*/ 17 h 50"/>
                <a:gd name="T60" fmla="*/ 4 w 32"/>
                <a:gd name="T61" fmla="*/ 19 h 50"/>
                <a:gd name="T62" fmla="*/ 6 w 32"/>
                <a:gd name="T63" fmla="*/ 21 h 50"/>
                <a:gd name="T64" fmla="*/ 8 w 32"/>
                <a:gd name="T65" fmla="*/ 23 h 50"/>
                <a:gd name="T66" fmla="*/ 8 w 32"/>
                <a:gd name="T67" fmla="*/ 26 h 50"/>
                <a:gd name="T68" fmla="*/ 10 w 32"/>
                <a:gd name="T69" fmla="*/ 28 h 50"/>
                <a:gd name="T70" fmla="*/ 12 w 32"/>
                <a:gd name="T71" fmla="*/ 30 h 50"/>
                <a:gd name="T72" fmla="*/ 14 w 32"/>
                <a:gd name="T73" fmla="*/ 34 h 50"/>
                <a:gd name="T74" fmla="*/ 16 w 32"/>
                <a:gd name="T75" fmla="*/ 36 h 50"/>
                <a:gd name="T76" fmla="*/ 18 w 32"/>
                <a:gd name="T77" fmla="*/ 40 h 50"/>
                <a:gd name="T78" fmla="*/ 19 w 32"/>
                <a:gd name="T79" fmla="*/ 42 h 50"/>
                <a:gd name="T80" fmla="*/ 21 w 32"/>
                <a:gd name="T81" fmla="*/ 46 h 50"/>
                <a:gd name="T82" fmla="*/ 23 w 32"/>
                <a:gd name="T83" fmla="*/ 49 h 50"/>
                <a:gd name="T84" fmla="*/ 23 w 32"/>
                <a:gd name="T85" fmla="*/ 48 h 50"/>
                <a:gd name="T86" fmla="*/ 31 w 32"/>
                <a:gd name="T87" fmla="*/ 46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50"/>
                <a:gd name="T134" fmla="*/ 32 w 32"/>
                <a:gd name="T135" fmla="*/ 50 h 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50">
                  <a:moveTo>
                    <a:pt x="31" y="46"/>
                  </a:moveTo>
                  <a:lnTo>
                    <a:pt x="31" y="44"/>
                  </a:lnTo>
                  <a:lnTo>
                    <a:pt x="29" y="42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1" y="32"/>
                  </a:lnTo>
                  <a:lnTo>
                    <a:pt x="19" y="28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6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19" y="42"/>
                  </a:lnTo>
                  <a:lnTo>
                    <a:pt x="21" y="46"/>
                  </a:lnTo>
                  <a:lnTo>
                    <a:pt x="23" y="49"/>
                  </a:lnTo>
                  <a:lnTo>
                    <a:pt x="23" y="48"/>
                  </a:lnTo>
                  <a:lnTo>
                    <a:pt x="31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Freeform 87"/>
            <p:cNvSpPr>
              <a:spLocks/>
            </p:cNvSpPr>
            <p:nvPr/>
          </p:nvSpPr>
          <p:spPr bwMode="auto">
            <a:xfrm>
              <a:off x="3298" y="3273"/>
              <a:ext cx="18" cy="62"/>
            </a:xfrm>
            <a:custGeom>
              <a:avLst/>
              <a:gdLst>
                <a:gd name="T0" fmla="*/ 17 w 18"/>
                <a:gd name="T1" fmla="*/ 61 h 62"/>
                <a:gd name="T2" fmla="*/ 17 w 18"/>
                <a:gd name="T3" fmla="*/ 57 h 62"/>
                <a:gd name="T4" fmla="*/ 17 w 18"/>
                <a:gd name="T5" fmla="*/ 53 h 62"/>
                <a:gd name="T6" fmla="*/ 17 w 18"/>
                <a:gd name="T7" fmla="*/ 49 h 62"/>
                <a:gd name="T8" fmla="*/ 17 w 18"/>
                <a:gd name="T9" fmla="*/ 48 h 62"/>
                <a:gd name="T10" fmla="*/ 17 w 18"/>
                <a:gd name="T11" fmla="*/ 44 h 62"/>
                <a:gd name="T12" fmla="*/ 17 w 18"/>
                <a:gd name="T13" fmla="*/ 42 h 62"/>
                <a:gd name="T14" fmla="*/ 17 w 18"/>
                <a:gd name="T15" fmla="*/ 38 h 62"/>
                <a:gd name="T16" fmla="*/ 17 w 18"/>
                <a:gd name="T17" fmla="*/ 34 h 62"/>
                <a:gd name="T18" fmla="*/ 16 w 18"/>
                <a:gd name="T19" fmla="*/ 32 h 62"/>
                <a:gd name="T20" fmla="*/ 16 w 18"/>
                <a:gd name="T21" fmla="*/ 30 h 62"/>
                <a:gd name="T22" fmla="*/ 16 w 18"/>
                <a:gd name="T23" fmla="*/ 26 h 62"/>
                <a:gd name="T24" fmla="*/ 16 w 18"/>
                <a:gd name="T25" fmla="*/ 25 h 62"/>
                <a:gd name="T26" fmla="*/ 16 w 18"/>
                <a:gd name="T27" fmla="*/ 23 h 62"/>
                <a:gd name="T28" fmla="*/ 14 w 18"/>
                <a:gd name="T29" fmla="*/ 21 h 62"/>
                <a:gd name="T30" fmla="*/ 14 w 18"/>
                <a:gd name="T31" fmla="*/ 17 h 62"/>
                <a:gd name="T32" fmla="*/ 14 w 18"/>
                <a:gd name="T33" fmla="*/ 15 h 62"/>
                <a:gd name="T34" fmla="*/ 14 w 18"/>
                <a:gd name="T35" fmla="*/ 13 h 62"/>
                <a:gd name="T36" fmla="*/ 12 w 18"/>
                <a:gd name="T37" fmla="*/ 11 h 62"/>
                <a:gd name="T38" fmla="*/ 12 w 18"/>
                <a:gd name="T39" fmla="*/ 9 h 62"/>
                <a:gd name="T40" fmla="*/ 12 w 18"/>
                <a:gd name="T41" fmla="*/ 7 h 62"/>
                <a:gd name="T42" fmla="*/ 10 w 18"/>
                <a:gd name="T43" fmla="*/ 5 h 62"/>
                <a:gd name="T44" fmla="*/ 10 w 18"/>
                <a:gd name="T45" fmla="*/ 3 h 62"/>
                <a:gd name="T46" fmla="*/ 10 w 18"/>
                <a:gd name="T47" fmla="*/ 2 h 62"/>
                <a:gd name="T48" fmla="*/ 8 w 18"/>
                <a:gd name="T49" fmla="*/ 2 h 62"/>
                <a:gd name="T50" fmla="*/ 8 w 18"/>
                <a:gd name="T51" fmla="*/ 0 h 62"/>
                <a:gd name="T52" fmla="*/ 0 w 18"/>
                <a:gd name="T53" fmla="*/ 2 h 62"/>
                <a:gd name="T54" fmla="*/ 0 w 18"/>
                <a:gd name="T55" fmla="*/ 3 h 62"/>
                <a:gd name="T56" fmla="*/ 2 w 18"/>
                <a:gd name="T57" fmla="*/ 3 h 62"/>
                <a:gd name="T58" fmla="*/ 2 w 18"/>
                <a:gd name="T59" fmla="*/ 5 h 62"/>
                <a:gd name="T60" fmla="*/ 2 w 18"/>
                <a:gd name="T61" fmla="*/ 7 h 62"/>
                <a:gd name="T62" fmla="*/ 2 w 18"/>
                <a:gd name="T63" fmla="*/ 9 h 62"/>
                <a:gd name="T64" fmla="*/ 4 w 18"/>
                <a:gd name="T65" fmla="*/ 9 h 62"/>
                <a:gd name="T66" fmla="*/ 4 w 18"/>
                <a:gd name="T67" fmla="*/ 11 h 62"/>
                <a:gd name="T68" fmla="*/ 4 w 18"/>
                <a:gd name="T69" fmla="*/ 13 h 62"/>
                <a:gd name="T70" fmla="*/ 4 w 18"/>
                <a:gd name="T71" fmla="*/ 15 h 62"/>
                <a:gd name="T72" fmla="*/ 6 w 18"/>
                <a:gd name="T73" fmla="*/ 17 h 62"/>
                <a:gd name="T74" fmla="*/ 6 w 18"/>
                <a:gd name="T75" fmla="*/ 19 h 62"/>
                <a:gd name="T76" fmla="*/ 6 w 18"/>
                <a:gd name="T77" fmla="*/ 21 h 62"/>
                <a:gd name="T78" fmla="*/ 6 w 18"/>
                <a:gd name="T79" fmla="*/ 25 h 62"/>
                <a:gd name="T80" fmla="*/ 8 w 18"/>
                <a:gd name="T81" fmla="*/ 26 h 62"/>
                <a:gd name="T82" fmla="*/ 8 w 18"/>
                <a:gd name="T83" fmla="*/ 28 h 62"/>
                <a:gd name="T84" fmla="*/ 8 w 18"/>
                <a:gd name="T85" fmla="*/ 30 h 62"/>
                <a:gd name="T86" fmla="*/ 8 w 18"/>
                <a:gd name="T87" fmla="*/ 34 h 62"/>
                <a:gd name="T88" fmla="*/ 8 w 18"/>
                <a:gd name="T89" fmla="*/ 36 h 62"/>
                <a:gd name="T90" fmla="*/ 8 w 18"/>
                <a:gd name="T91" fmla="*/ 38 h 62"/>
                <a:gd name="T92" fmla="*/ 10 w 18"/>
                <a:gd name="T93" fmla="*/ 42 h 62"/>
                <a:gd name="T94" fmla="*/ 10 w 18"/>
                <a:gd name="T95" fmla="*/ 44 h 62"/>
                <a:gd name="T96" fmla="*/ 10 w 18"/>
                <a:gd name="T97" fmla="*/ 48 h 62"/>
                <a:gd name="T98" fmla="*/ 10 w 18"/>
                <a:gd name="T99" fmla="*/ 51 h 62"/>
                <a:gd name="T100" fmla="*/ 10 w 18"/>
                <a:gd name="T101" fmla="*/ 53 h 62"/>
                <a:gd name="T102" fmla="*/ 10 w 18"/>
                <a:gd name="T103" fmla="*/ 57 h 62"/>
                <a:gd name="T104" fmla="*/ 10 w 18"/>
                <a:gd name="T105" fmla="*/ 61 h 62"/>
                <a:gd name="T106" fmla="*/ 17 w 18"/>
                <a:gd name="T107" fmla="*/ 61 h 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"/>
                <a:gd name="T163" fmla="*/ 0 h 62"/>
                <a:gd name="T164" fmla="*/ 18 w 18"/>
                <a:gd name="T165" fmla="*/ 62 h 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" h="62">
                  <a:moveTo>
                    <a:pt x="17" y="61"/>
                  </a:moveTo>
                  <a:lnTo>
                    <a:pt x="17" y="57"/>
                  </a:lnTo>
                  <a:lnTo>
                    <a:pt x="17" y="53"/>
                  </a:lnTo>
                  <a:lnTo>
                    <a:pt x="17" y="49"/>
                  </a:lnTo>
                  <a:lnTo>
                    <a:pt x="17" y="48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7" y="38"/>
                  </a:lnTo>
                  <a:lnTo>
                    <a:pt x="17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7"/>
                  </a:lnTo>
                  <a:lnTo>
                    <a:pt x="10" y="61"/>
                  </a:lnTo>
                  <a:lnTo>
                    <a:pt x="17" y="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Freeform 88"/>
            <p:cNvSpPr>
              <a:spLocks/>
            </p:cNvSpPr>
            <p:nvPr/>
          </p:nvSpPr>
          <p:spPr bwMode="auto">
            <a:xfrm>
              <a:off x="3304" y="3334"/>
              <a:ext cx="17" cy="141"/>
            </a:xfrm>
            <a:custGeom>
              <a:avLst/>
              <a:gdLst>
                <a:gd name="T0" fmla="*/ 14 w 17"/>
                <a:gd name="T1" fmla="*/ 136 h 141"/>
                <a:gd name="T2" fmla="*/ 14 w 17"/>
                <a:gd name="T3" fmla="*/ 128 h 141"/>
                <a:gd name="T4" fmla="*/ 14 w 17"/>
                <a:gd name="T5" fmla="*/ 121 h 141"/>
                <a:gd name="T6" fmla="*/ 14 w 17"/>
                <a:gd name="T7" fmla="*/ 113 h 141"/>
                <a:gd name="T8" fmla="*/ 14 w 17"/>
                <a:gd name="T9" fmla="*/ 103 h 141"/>
                <a:gd name="T10" fmla="*/ 14 w 17"/>
                <a:gd name="T11" fmla="*/ 94 h 141"/>
                <a:gd name="T12" fmla="*/ 14 w 17"/>
                <a:gd name="T13" fmla="*/ 84 h 141"/>
                <a:gd name="T14" fmla="*/ 14 w 17"/>
                <a:gd name="T15" fmla="*/ 75 h 141"/>
                <a:gd name="T16" fmla="*/ 14 w 17"/>
                <a:gd name="T17" fmla="*/ 65 h 141"/>
                <a:gd name="T18" fmla="*/ 14 w 17"/>
                <a:gd name="T19" fmla="*/ 56 h 141"/>
                <a:gd name="T20" fmla="*/ 14 w 17"/>
                <a:gd name="T21" fmla="*/ 46 h 141"/>
                <a:gd name="T22" fmla="*/ 14 w 17"/>
                <a:gd name="T23" fmla="*/ 36 h 141"/>
                <a:gd name="T24" fmla="*/ 14 w 17"/>
                <a:gd name="T25" fmla="*/ 29 h 141"/>
                <a:gd name="T26" fmla="*/ 16 w 17"/>
                <a:gd name="T27" fmla="*/ 19 h 141"/>
                <a:gd name="T28" fmla="*/ 16 w 17"/>
                <a:gd name="T29" fmla="*/ 11 h 141"/>
                <a:gd name="T30" fmla="*/ 16 w 17"/>
                <a:gd name="T31" fmla="*/ 4 h 141"/>
                <a:gd name="T32" fmla="*/ 5 w 17"/>
                <a:gd name="T33" fmla="*/ 0 h 141"/>
                <a:gd name="T34" fmla="*/ 5 w 17"/>
                <a:gd name="T35" fmla="*/ 8 h 141"/>
                <a:gd name="T36" fmla="*/ 5 w 17"/>
                <a:gd name="T37" fmla="*/ 15 h 141"/>
                <a:gd name="T38" fmla="*/ 2 w 17"/>
                <a:gd name="T39" fmla="*/ 23 h 141"/>
                <a:gd name="T40" fmla="*/ 2 w 17"/>
                <a:gd name="T41" fmla="*/ 33 h 141"/>
                <a:gd name="T42" fmla="*/ 2 w 17"/>
                <a:gd name="T43" fmla="*/ 42 h 141"/>
                <a:gd name="T44" fmla="*/ 2 w 17"/>
                <a:gd name="T45" fmla="*/ 52 h 141"/>
                <a:gd name="T46" fmla="*/ 2 w 17"/>
                <a:gd name="T47" fmla="*/ 61 h 141"/>
                <a:gd name="T48" fmla="*/ 2 w 17"/>
                <a:gd name="T49" fmla="*/ 71 h 141"/>
                <a:gd name="T50" fmla="*/ 2 w 17"/>
                <a:gd name="T51" fmla="*/ 80 h 141"/>
                <a:gd name="T52" fmla="*/ 2 w 17"/>
                <a:gd name="T53" fmla="*/ 90 h 141"/>
                <a:gd name="T54" fmla="*/ 0 w 17"/>
                <a:gd name="T55" fmla="*/ 100 h 141"/>
                <a:gd name="T56" fmla="*/ 0 w 17"/>
                <a:gd name="T57" fmla="*/ 107 h 141"/>
                <a:gd name="T58" fmla="*/ 0 w 17"/>
                <a:gd name="T59" fmla="*/ 117 h 141"/>
                <a:gd name="T60" fmla="*/ 0 w 17"/>
                <a:gd name="T61" fmla="*/ 124 h 141"/>
                <a:gd name="T62" fmla="*/ 0 w 17"/>
                <a:gd name="T63" fmla="*/ 132 h 141"/>
                <a:gd name="T64" fmla="*/ 0 w 17"/>
                <a:gd name="T65" fmla="*/ 140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41"/>
                <a:gd name="T101" fmla="*/ 17 w 17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41">
                  <a:moveTo>
                    <a:pt x="14" y="140"/>
                  </a:moveTo>
                  <a:lnTo>
                    <a:pt x="14" y="136"/>
                  </a:lnTo>
                  <a:lnTo>
                    <a:pt x="14" y="132"/>
                  </a:lnTo>
                  <a:lnTo>
                    <a:pt x="14" y="128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7"/>
                  </a:lnTo>
                  <a:lnTo>
                    <a:pt x="14" y="113"/>
                  </a:lnTo>
                  <a:lnTo>
                    <a:pt x="14" y="107"/>
                  </a:lnTo>
                  <a:lnTo>
                    <a:pt x="14" y="103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4" y="75"/>
                  </a:lnTo>
                  <a:lnTo>
                    <a:pt x="14" y="71"/>
                  </a:lnTo>
                  <a:lnTo>
                    <a:pt x="14" y="65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6" y="23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14" y="14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Freeform 89"/>
            <p:cNvSpPr>
              <a:spLocks/>
            </p:cNvSpPr>
            <p:nvPr/>
          </p:nvSpPr>
          <p:spPr bwMode="auto">
            <a:xfrm>
              <a:off x="3300" y="3474"/>
              <a:ext cx="17" cy="158"/>
            </a:xfrm>
            <a:custGeom>
              <a:avLst/>
              <a:gdLst>
                <a:gd name="T0" fmla="*/ 9 w 17"/>
                <a:gd name="T1" fmla="*/ 155 h 158"/>
                <a:gd name="T2" fmla="*/ 9 w 17"/>
                <a:gd name="T3" fmla="*/ 149 h 158"/>
                <a:gd name="T4" fmla="*/ 11 w 17"/>
                <a:gd name="T5" fmla="*/ 143 h 158"/>
                <a:gd name="T6" fmla="*/ 11 w 17"/>
                <a:gd name="T7" fmla="*/ 134 h 158"/>
                <a:gd name="T8" fmla="*/ 11 w 17"/>
                <a:gd name="T9" fmla="*/ 124 h 158"/>
                <a:gd name="T10" fmla="*/ 11 w 17"/>
                <a:gd name="T11" fmla="*/ 115 h 158"/>
                <a:gd name="T12" fmla="*/ 11 w 17"/>
                <a:gd name="T13" fmla="*/ 103 h 158"/>
                <a:gd name="T14" fmla="*/ 11 w 17"/>
                <a:gd name="T15" fmla="*/ 92 h 158"/>
                <a:gd name="T16" fmla="*/ 13 w 17"/>
                <a:gd name="T17" fmla="*/ 78 h 158"/>
                <a:gd name="T18" fmla="*/ 13 w 17"/>
                <a:gd name="T19" fmla="*/ 67 h 158"/>
                <a:gd name="T20" fmla="*/ 13 w 17"/>
                <a:gd name="T21" fmla="*/ 53 h 158"/>
                <a:gd name="T22" fmla="*/ 13 w 17"/>
                <a:gd name="T23" fmla="*/ 42 h 158"/>
                <a:gd name="T24" fmla="*/ 13 w 17"/>
                <a:gd name="T25" fmla="*/ 30 h 158"/>
                <a:gd name="T26" fmla="*/ 13 w 17"/>
                <a:gd name="T27" fmla="*/ 21 h 158"/>
                <a:gd name="T28" fmla="*/ 13 w 17"/>
                <a:gd name="T29" fmla="*/ 11 h 158"/>
                <a:gd name="T30" fmla="*/ 16 w 17"/>
                <a:gd name="T31" fmla="*/ 4 h 158"/>
                <a:gd name="T32" fmla="*/ 4 w 17"/>
                <a:gd name="T33" fmla="*/ 0 h 158"/>
                <a:gd name="T34" fmla="*/ 4 w 17"/>
                <a:gd name="T35" fmla="*/ 6 h 158"/>
                <a:gd name="T36" fmla="*/ 4 w 17"/>
                <a:gd name="T37" fmla="*/ 15 h 158"/>
                <a:gd name="T38" fmla="*/ 4 w 17"/>
                <a:gd name="T39" fmla="*/ 25 h 158"/>
                <a:gd name="T40" fmla="*/ 4 w 17"/>
                <a:gd name="T41" fmla="*/ 36 h 158"/>
                <a:gd name="T42" fmla="*/ 4 w 17"/>
                <a:gd name="T43" fmla="*/ 48 h 158"/>
                <a:gd name="T44" fmla="*/ 4 w 17"/>
                <a:gd name="T45" fmla="*/ 59 h 158"/>
                <a:gd name="T46" fmla="*/ 2 w 17"/>
                <a:gd name="T47" fmla="*/ 73 h 158"/>
                <a:gd name="T48" fmla="*/ 2 w 17"/>
                <a:gd name="T49" fmla="*/ 84 h 158"/>
                <a:gd name="T50" fmla="*/ 2 w 17"/>
                <a:gd name="T51" fmla="*/ 97 h 158"/>
                <a:gd name="T52" fmla="*/ 2 w 17"/>
                <a:gd name="T53" fmla="*/ 109 h 158"/>
                <a:gd name="T54" fmla="*/ 2 w 17"/>
                <a:gd name="T55" fmla="*/ 120 h 158"/>
                <a:gd name="T56" fmla="*/ 2 w 17"/>
                <a:gd name="T57" fmla="*/ 130 h 158"/>
                <a:gd name="T58" fmla="*/ 0 w 17"/>
                <a:gd name="T59" fmla="*/ 140 h 158"/>
                <a:gd name="T60" fmla="*/ 0 w 17"/>
                <a:gd name="T61" fmla="*/ 145 h 158"/>
                <a:gd name="T62" fmla="*/ 0 w 17"/>
                <a:gd name="T63" fmla="*/ 153 h 158"/>
                <a:gd name="T64" fmla="*/ 0 w 17"/>
                <a:gd name="T65" fmla="*/ 15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"/>
                <a:gd name="T100" fmla="*/ 0 h 158"/>
                <a:gd name="T101" fmla="*/ 17 w 17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" h="158">
                  <a:moveTo>
                    <a:pt x="9" y="157"/>
                  </a:moveTo>
                  <a:lnTo>
                    <a:pt x="9" y="155"/>
                  </a:lnTo>
                  <a:lnTo>
                    <a:pt x="9" y="153"/>
                  </a:lnTo>
                  <a:lnTo>
                    <a:pt x="9" y="149"/>
                  </a:lnTo>
                  <a:lnTo>
                    <a:pt x="11" y="147"/>
                  </a:lnTo>
                  <a:lnTo>
                    <a:pt x="11" y="143"/>
                  </a:lnTo>
                  <a:lnTo>
                    <a:pt x="11" y="140"/>
                  </a:lnTo>
                  <a:lnTo>
                    <a:pt x="11" y="134"/>
                  </a:lnTo>
                  <a:lnTo>
                    <a:pt x="11" y="130"/>
                  </a:lnTo>
                  <a:lnTo>
                    <a:pt x="11" y="124"/>
                  </a:lnTo>
                  <a:lnTo>
                    <a:pt x="11" y="120"/>
                  </a:lnTo>
                  <a:lnTo>
                    <a:pt x="11" y="115"/>
                  </a:lnTo>
                  <a:lnTo>
                    <a:pt x="11" y="109"/>
                  </a:lnTo>
                  <a:lnTo>
                    <a:pt x="11" y="103"/>
                  </a:lnTo>
                  <a:lnTo>
                    <a:pt x="11" y="97"/>
                  </a:lnTo>
                  <a:lnTo>
                    <a:pt x="11" y="92"/>
                  </a:lnTo>
                  <a:lnTo>
                    <a:pt x="11" y="84"/>
                  </a:lnTo>
                  <a:lnTo>
                    <a:pt x="13" y="78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13" y="59"/>
                  </a:lnTo>
                  <a:lnTo>
                    <a:pt x="13" y="53"/>
                  </a:lnTo>
                  <a:lnTo>
                    <a:pt x="13" y="48"/>
                  </a:lnTo>
                  <a:lnTo>
                    <a:pt x="13" y="42"/>
                  </a:lnTo>
                  <a:lnTo>
                    <a:pt x="13" y="36"/>
                  </a:lnTo>
                  <a:lnTo>
                    <a:pt x="13" y="30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4" y="30"/>
                  </a:lnTo>
                  <a:lnTo>
                    <a:pt x="4" y="36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4" y="59"/>
                  </a:lnTo>
                  <a:lnTo>
                    <a:pt x="4" y="67"/>
                  </a:lnTo>
                  <a:lnTo>
                    <a:pt x="2" y="73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2" y="115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2" y="130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9" y="15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Freeform 90"/>
            <p:cNvSpPr>
              <a:spLocks/>
            </p:cNvSpPr>
            <p:nvPr/>
          </p:nvSpPr>
          <p:spPr bwMode="auto">
            <a:xfrm>
              <a:off x="3279" y="3631"/>
              <a:ext cx="30" cy="104"/>
            </a:xfrm>
            <a:custGeom>
              <a:avLst/>
              <a:gdLst>
                <a:gd name="T0" fmla="*/ 8 w 30"/>
                <a:gd name="T1" fmla="*/ 101 h 104"/>
                <a:gd name="T2" fmla="*/ 12 w 30"/>
                <a:gd name="T3" fmla="*/ 96 h 104"/>
                <a:gd name="T4" fmla="*/ 14 w 30"/>
                <a:gd name="T5" fmla="*/ 90 h 104"/>
                <a:gd name="T6" fmla="*/ 15 w 30"/>
                <a:gd name="T7" fmla="*/ 84 h 104"/>
                <a:gd name="T8" fmla="*/ 19 w 30"/>
                <a:gd name="T9" fmla="*/ 76 h 104"/>
                <a:gd name="T10" fmla="*/ 21 w 30"/>
                <a:gd name="T11" fmla="*/ 69 h 104"/>
                <a:gd name="T12" fmla="*/ 23 w 30"/>
                <a:gd name="T13" fmla="*/ 61 h 104"/>
                <a:gd name="T14" fmla="*/ 23 w 30"/>
                <a:gd name="T15" fmla="*/ 54 h 104"/>
                <a:gd name="T16" fmla="*/ 25 w 30"/>
                <a:gd name="T17" fmla="*/ 46 h 104"/>
                <a:gd name="T18" fmla="*/ 27 w 30"/>
                <a:gd name="T19" fmla="*/ 38 h 104"/>
                <a:gd name="T20" fmla="*/ 27 w 30"/>
                <a:gd name="T21" fmla="*/ 31 h 104"/>
                <a:gd name="T22" fmla="*/ 29 w 30"/>
                <a:gd name="T23" fmla="*/ 23 h 104"/>
                <a:gd name="T24" fmla="*/ 29 w 30"/>
                <a:gd name="T25" fmla="*/ 17 h 104"/>
                <a:gd name="T26" fmla="*/ 29 w 30"/>
                <a:gd name="T27" fmla="*/ 9 h 104"/>
                <a:gd name="T28" fmla="*/ 29 w 30"/>
                <a:gd name="T29" fmla="*/ 6 h 104"/>
                <a:gd name="T30" fmla="*/ 29 w 30"/>
                <a:gd name="T31" fmla="*/ 2 h 104"/>
                <a:gd name="T32" fmla="*/ 21 w 30"/>
                <a:gd name="T33" fmla="*/ 0 h 104"/>
                <a:gd name="T34" fmla="*/ 21 w 30"/>
                <a:gd name="T35" fmla="*/ 6 h 104"/>
                <a:gd name="T36" fmla="*/ 21 w 30"/>
                <a:gd name="T37" fmla="*/ 9 h 104"/>
                <a:gd name="T38" fmla="*/ 21 w 30"/>
                <a:gd name="T39" fmla="*/ 15 h 104"/>
                <a:gd name="T40" fmla="*/ 19 w 30"/>
                <a:gd name="T41" fmla="*/ 23 h 104"/>
                <a:gd name="T42" fmla="*/ 19 w 30"/>
                <a:gd name="T43" fmla="*/ 29 h 104"/>
                <a:gd name="T44" fmla="*/ 17 w 30"/>
                <a:gd name="T45" fmla="*/ 36 h 104"/>
                <a:gd name="T46" fmla="*/ 17 w 30"/>
                <a:gd name="T47" fmla="*/ 44 h 104"/>
                <a:gd name="T48" fmla="*/ 15 w 30"/>
                <a:gd name="T49" fmla="*/ 52 h 104"/>
                <a:gd name="T50" fmla="*/ 14 w 30"/>
                <a:gd name="T51" fmla="*/ 61 h 104"/>
                <a:gd name="T52" fmla="*/ 14 w 30"/>
                <a:gd name="T53" fmla="*/ 67 h 104"/>
                <a:gd name="T54" fmla="*/ 12 w 30"/>
                <a:gd name="T55" fmla="*/ 75 h 104"/>
                <a:gd name="T56" fmla="*/ 8 w 30"/>
                <a:gd name="T57" fmla="*/ 82 h 104"/>
                <a:gd name="T58" fmla="*/ 6 w 30"/>
                <a:gd name="T59" fmla="*/ 88 h 104"/>
                <a:gd name="T60" fmla="*/ 4 w 30"/>
                <a:gd name="T61" fmla="*/ 92 h 104"/>
                <a:gd name="T62" fmla="*/ 2 w 30"/>
                <a:gd name="T63" fmla="*/ 96 h 104"/>
                <a:gd name="T64" fmla="*/ 6 w 30"/>
                <a:gd name="T65" fmla="*/ 10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04"/>
                <a:gd name="T101" fmla="*/ 30 w 3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04">
                  <a:moveTo>
                    <a:pt x="6" y="103"/>
                  </a:moveTo>
                  <a:lnTo>
                    <a:pt x="8" y="101"/>
                  </a:lnTo>
                  <a:lnTo>
                    <a:pt x="10" y="99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5" y="88"/>
                  </a:lnTo>
                  <a:lnTo>
                    <a:pt x="15" y="84"/>
                  </a:lnTo>
                  <a:lnTo>
                    <a:pt x="17" y="80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1" y="69"/>
                  </a:lnTo>
                  <a:lnTo>
                    <a:pt x="21" y="65"/>
                  </a:lnTo>
                  <a:lnTo>
                    <a:pt x="23" y="61"/>
                  </a:lnTo>
                  <a:lnTo>
                    <a:pt x="23" y="57"/>
                  </a:lnTo>
                  <a:lnTo>
                    <a:pt x="23" y="54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7" y="38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9" y="32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17" y="44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15" y="57"/>
                  </a:lnTo>
                  <a:lnTo>
                    <a:pt x="14" y="61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2" y="71"/>
                  </a:lnTo>
                  <a:lnTo>
                    <a:pt x="12" y="75"/>
                  </a:lnTo>
                  <a:lnTo>
                    <a:pt x="10" y="78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4" y="92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0" y="98"/>
                  </a:lnTo>
                  <a:lnTo>
                    <a:pt x="6" y="10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Freeform 91"/>
            <p:cNvSpPr>
              <a:spLocks/>
            </p:cNvSpPr>
            <p:nvPr/>
          </p:nvSpPr>
          <p:spPr bwMode="auto">
            <a:xfrm>
              <a:off x="3266" y="3729"/>
              <a:ext cx="20" cy="33"/>
            </a:xfrm>
            <a:custGeom>
              <a:avLst/>
              <a:gdLst>
                <a:gd name="T0" fmla="*/ 7 w 20"/>
                <a:gd name="T1" fmla="*/ 28 h 33"/>
                <a:gd name="T2" fmla="*/ 7 w 20"/>
                <a:gd name="T3" fmla="*/ 32 h 33"/>
                <a:gd name="T4" fmla="*/ 7 w 20"/>
                <a:gd name="T5" fmla="*/ 30 h 33"/>
                <a:gd name="T6" fmla="*/ 7 w 20"/>
                <a:gd name="T7" fmla="*/ 28 h 33"/>
                <a:gd name="T8" fmla="*/ 7 w 20"/>
                <a:gd name="T9" fmla="*/ 26 h 33"/>
                <a:gd name="T10" fmla="*/ 7 w 20"/>
                <a:gd name="T11" fmla="*/ 24 h 33"/>
                <a:gd name="T12" fmla="*/ 7 w 20"/>
                <a:gd name="T13" fmla="*/ 23 h 33"/>
                <a:gd name="T14" fmla="*/ 7 w 20"/>
                <a:gd name="T15" fmla="*/ 21 h 33"/>
                <a:gd name="T16" fmla="*/ 9 w 20"/>
                <a:gd name="T17" fmla="*/ 21 h 33"/>
                <a:gd name="T18" fmla="*/ 9 w 20"/>
                <a:gd name="T19" fmla="*/ 19 h 33"/>
                <a:gd name="T20" fmla="*/ 9 w 20"/>
                <a:gd name="T21" fmla="*/ 17 h 33"/>
                <a:gd name="T22" fmla="*/ 11 w 20"/>
                <a:gd name="T23" fmla="*/ 17 h 33"/>
                <a:gd name="T24" fmla="*/ 11 w 20"/>
                <a:gd name="T25" fmla="*/ 15 h 33"/>
                <a:gd name="T26" fmla="*/ 13 w 20"/>
                <a:gd name="T27" fmla="*/ 13 h 33"/>
                <a:gd name="T28" fmla="*/ 13 w 20"/>
                <a:gd name="T29" fmla="*/ 11 h 33"/>
                <a:gd name="T30" fmla="*/ 15 w 20"/>
                <a:gd name="T31" fmla="*/ 11 h 33"/>
                <a:gd name="T32" fmla="*/ 15 w 20"/>
                <a:gd name="T33" fmla="*/ 9 h 33"/>
                <a:gd name="T34" fmla="*/ 17 w 20"/>
                <a:gd name="T35" fmla="*/ 7 h 33"/>
                <a:gd name="T36" fmla="*/ 19 w 20"/>
                <a:gd name="T37" fmla="*/ 5 h 33"/>
                <a:gd name="T38" fmla="*/ 13 w 20"/>
                <a:gd name="T39" fmla="*/ 0 h 33"/>
                <a:gd name="T40" fmla="*/ 11 w 20"/>
                <a:gd name="T41" fmla="*/ 1 h 33"/>
                <a:gd name="T42" fmla="*/ 11 w 20"/>
                <a:gd name="T43" fmla="*/ 3 h 33"/>
                <a:gd name="T44" fmla="*/ 9 w 20"/>
                <a:gd name="T45" fmla="*/ 3 h 33"/>
                <a:gd name="T46" fmla="*/ 7 w 20"/>
                <a:gd name="T47" fmla="*/ 5 h 33"/>
                <a:gd name="T48" fmla="*/ 7 w 20"/>
                <a:gd name="T49" fmla="*/ 7 h 33"/>
                <a:gd name="T50" fmla="*/ 5 w 20"/>
                <a:gd name="T51" fmla="*/ 9 h 33"/>
                <a:gd name="T52" fmla="*/ 4 w 20"/>
                <a:gd name="T53" fmla="*/ 11 h 33"/>
                <a:gd name="T54" fmla="*/ 4 w 20"/>
                <a:gd name="T55" fmla="*/ 13 h 33"/>
                <a:gd name="T56" fmla="*/ 2 w 20"/>
                <a:gd name="T57" fmla="*/ 15 h 33"/>
                <a:gd name="T58" fmla="*/ 2 w 20"/>
                <a:gd name="T59" fmla="*/ 17 h 33"/>
                <a:gd name="T60" fmla="*/ 2 w 20"/>
                <a:gd name="T61" fmla="*/ 19 h 33"/>
                <a:gd name="T62" fmla="*/ 0 w 20"/>
                <a:gd name="T63" fmla="*/ 19 h 33"/>
                <a:gd name="T64" fmla="*/ 0 w 20"/>
                <a:gd name="T65" fmla="*/ 21 h 33"/>
                <a:gd name="T66" fmla="*/ 0 w 20"/>
                <a:gd name="T67" fmla="*/ 23 h 33"/>
                <a:gd name="T68" fmla="*/ 0 w 20"/>
                <a:gd name="T69" fmla="*/ 24 h 33"/>
                <a:gd name="T70" fmla="*/ 0 w 20"/>
                <a:gd name="T71" fmla="*/ 26 h 33"/>
                <a:gd name="T72" fmla="*/ 0 w 20"/>
                <a:gd name="T73" fmla="*/ 28 h 33"/>
                <a:gd name="T74" fmla="*/ 0 w 20"/>
                <a:gd name="T75" fmla="*/ 32 h 33"/>
                <a:gd name="T76" fmla="*/ 7 w 20"/>
                <a:gd name="T77" fmla="*/ 28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"/>
                <a:gd name="T118" fmla="*/ 0 h 33"/>
                <a:gd name="T119" fmla="*/ 20 w 20"/>
                <a:gd name="T120" fmla="*/ 33 h 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" h="33">
                  <a:moveTo>
                    <a:pt x="7" y="28"/>
                  </a:moveTo>
                  <a:lnTo>
                    <a:pt x="7" y="32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7" y="2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Freeform 92"/>
            <p:cNvSpPr>
              <a:spLocks/>
            </p:cNvSpPr>
            <p:nvPr/>
          </p:nvSpPr>
          <p:spPr bwMode="auto">
            <a:xfrm>
              <a:off x="3266" y="3757"/>
              <a:ext cx="20" cy="17"/>
            </a:xfrm>
            <a:custGeom>
              <a:avLst/>
              <a:gdLst>
                <a:gd name="T0" fmla="*/ 15 w 20"/>
                <a:gd name="T1" fmla="*/ 3 h 17"/>
                <a:gd name="T2" fmla="*/ 15 w 20"/>
                <a:gd name="T3" fmla="*/ 0 h 17"/>
                <a:gd name="T4" fmla="*/ 15 w 20"/>
                <a:gd name="T5" fmla="*/ 3 h 17"/>
                <a:gd name="T6" fmla="*/ 13 w 20"/>
                <a:gd name="T7" fmla="*/ 3 h 17"/>
                <a:gd name="T8" fmla="*/ 11 w 20"/>
                <a:gd name="T9" fmla="*/ 3 h 17"/>
                <a:gd name="T10" fmla="*/ 9 w 20"/>
                <a:gd name="T11" fmla="*/ 3 h 17"/>
                <a:gd name="T12" fmla="*/ 7 w 20"/>
                <a:gd name="T13" fmla="*/ 3 h 17"/>
                <a:gd name="T14" fmla="*/ 7 w 20"/>
                <a:gd name="T15" fmla="*/ 0 h 17"/>
                <a:gd name="T16" fmla="*/ 0 w 20"/>
                <a:gd name="T17" fmla="*/ 6 h 17"/>
                <a:gd name="T18" fmla="*/ 0 w 20"/>
                <a:gd name="T19" fmla="*/ 9 h 17"/>
                <a:gd name="T20" fmla="*/ 2 w 20"/>
                <a:gd name="T21" fmla="*/ 9 h 17"/>
                <a:gd name="T22" fmla="*/ 2 w 20"/>
                <a:gd name="T23" fmla="*/ 12 h 17"/>
                <a:gd name="T24" fmla="*/ 4 w 20"/>
                <a:gd name="T25" fmla="*/ 12 h 17"/>
                <a:gd name="T26" fmla="*/ 4 w 20"/>
                <a:gd name="T27" fmla="*/ 16 h 17"/>
                <a:gd name="T28" fmla="*/ 5 w 20"/>
                <a:gd name="T29" fmla="*/ 16 h 17"/>
                <a:gd name="T30" fmla="*/ 7 w 20"/>
                <a:gd name="T31" fmla="*/ 16 h 17"/>
                <a:gd name="T32" fmla="*/ 9 w 20"/>
                <a:gd name="T33" fmla="*/ 16 h 17"/>
                <a:gd name="T34" fmla="*/ 11 w 20"/>
                <a:gd name="T35" fmla="*/ 16 h 17"/>
                <a:gd name="T36" fmla="*/ 13 w 20"/>
                <a:gd name="T37" fmla="*/ 16 h 17"/>
                <a:gd name="T38" fmla="*/ 15 w 20"/>
                <a:gd name="T39" fmla="*/ 16 h 17"/>
                <a:gd name="T40" fmla="*/ 17 w 20"/>
                <a:gd name="T41" fmla="*/ 16 h 17"/>
                <a:gd name="T42" fmla="*/ 17 w 20"/>
                <a:gd name="T43" fmla="*/ 12 h 17"/>
                <a:gd name="T44" fmla="*/ 19 w 20"/>
                <a:gd name="T45" fmla="*/ 12 h 17"/>
                <a:gd name="T46" fmla="*/ 15 w 20"/>
                <a:gd name="T47" fmla="*/ 3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17"/>
                <a:gd name="T74" fmla="*/ 20 w 20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17">
                  <a:moveTo>
                    <a:pt x="15" y="3"/>
                  </a:moveTo>
                  <a:lnTo>
                    <a:pt x="15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5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Freeform 93"/>
            <p:cNvSpPr>
              <a:spLocks/>
            </p:cNvSpPr>
            <p:nvPr/>
          </p:nvSpPr>
          <p:spPr bwMode="auto">
            <a:xfrm>
              <a:off x="3281" y="3755"/>
              <a:ext cx="26" cy="21"/>
            </a:xfrm>
            <a:custGeom>
              <a:avLst/>
              <a:gdLst>
                <a:gd name="T0" fmla="*/ 23 w 26"/>
                <a:gd name="T1" fmla="*/ 12 h 21"/>
                <a:gd name="T2" fmla="*/ 25 w 26"/>
                <a:gd name="T3" fmla="*/ 14 h 21"/>
                <a:gd name="T4" fmla="*/ 23 w 26"/>
                <a:gd name="T5" fmla="*/ 12 h 21"/>
                <a:gd name="T6" fmla="*/ 21 w 26"/>
                <a:gd name="T7" fmla="*/ 10 h 21"/>
                <a:gd name="T8" fmla="*/ 21 w 26"/>
                <a:gd name="T9" fmla="*/ 8 h 21"/>
                <a:gd name="T10" fmla="*/ 19 w 26"/>
                <a:gd name="T11" fmla="*/ 8 h 21"/>
                <a:gd name="T12" fmla="*/ 19 w 26"/>
                <a:gd name="T13" fmla="*/ 6 h 21"/>
                <a:gd name="T14" fmla="*/ 17 w 26"/>
                <a:gd name="T15" fmla="*/ 6 h 21"/>
                <a:gd name="T16" fmla="*/ 17 w 26"/>
                <a:gd name="T17" fmla="*/ 4 h 21"/>
                <a:gd name="T18" fmla="*/ 15 w 26"/>
                <a:gd name="T19" fmla="*/ 4 h 21"/>
                <a:gd name="T20" fmla="*/ 13 w 26"/>
                <a:gd name="T21" fmla="*/ 2 h 21"/>
                <a:gd name="T22" fmla="*/ 12 w 26"/>
                <a:gd name="T23" fmla="*/ 2 h 21"/>
                <a:gd name="T24" fmla="*/ 10 w 26"/>
                <a:gd name="T25" fmla="*/ 2 h 21"/>
                <a:gd name="T26" fmla="*/ 8 w 26"/>
                <a:gd name="T27" fmla="*/ 2 h 21"/>
                <a:gd name="T28" fmla="*/ 8 w 26"/>
                <a:gd name="T29" fmla="*/ 0 h 21"/>
                <a:gd name="T30" fmla="*/ 6 w 26"/>
                <a:gd name="T31" fmla="*/ 0 h 21"/>
                <a:gd name="T32" fmla="*/ 4 w 26"/>
                <a:gd name="T33" fmla="*/ 2 h 21"/>
                <a:gd name="T34" fmla="*/ 2 w 26"/>
                <a:gd name="T35" fmla="*/ 2 h 21"/>
                <a:gd name="T36" fmla="*/ 0 w 26"/>
                <a:gd name="T37" fmla="*/ 2 h 21"/>
                <a:gd name="T38" fmla="*/ 0 w 26"/>
                <a:gd name="T39" fmla="*/ 4 h 21"/>
                <a:gd name="T40" fmla="*/ 4 w 26"/>
                <a:gd name="T41" fmla="*/ 10 h 21"/>
                <a:gd name="T42" fmla="*/ 6 w 26"/>
                <a:gd name="T43" fmla="*/ 10 h 21"/>
                <a:gd name="T44" fmla="*/ 8 w 26"/>
                <a:gd name="T45" fmla="*/ 10 h 21"/>
                <a:gd name="T46" fmla="*/ 10 w 26"/>
                <a:gd name="T47" fmla="*/ 10 h 21"/>
                <a:gd name="T48" fmla="*/ 12 w 26"/>
                <a:gd name="T49" fmla="*/ 10 h 21"/>
                <a:gd name="T50" fmla="*/ 12 w 26"/>
                <a:gd name="T51" fmla="*/ 12 h 21"/>
                <a:gd name="T52" fmla="*/ 13 w 26"/>
                <a:gd name="T53" fmla="*/ 12 h 21"/>
                <a:gd name="T54" fmla="*/ 13 w 26"/>
                <a:gd name="T55" fmla="*/ 14 h 21"/>
                <a:gd name="T56" fmla="*/ 15 w 26"/>
                <a:gd name="T57" fmla="*/ 14 h 21"/>
                <a:gd name="T58" fmla="*/ 15 w 26"/>
                <a:gd name="T59" fmla="*/ 16 h 21"/>
                <a:gd name="T60" fmla="*/ 17 w 26"/>
                <a:gd name="T61" fmla="*/ 16 h 21"/>
                <a:gd name="T62" fmla="*/ 17 w 26"/>
                <a:gd name="T63" fmla="*/ 18 h 21"/>
                <a:gd name="T64" fmla="*/ 19 w 26"/>
                <a:gd name="T65" fmla="*/ 20 h 21"/>
                <a:gd name="T66" fmla="*/ 23 w 26"/>
                <a:gd name="T67" fmla="*/ 12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1"/>
                <a:gd name="T104" fmla="*/ 26 w 26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1">
                  <a:moveTo>
                    <a:pt x="23" y="12"/>
                  </a:moveTo>
                  <a:lnTo>
                    <a:pt x="25" y="14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23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Freeform 94"/>
            <p:cNvSpPr>
              <a:spLocks/>
            </p:cNvSpPr>
            <p:nvPr/>
          </p:nvSpPr>
          <p:spPr bwMode="auto">
            <a:xfrm>
              <a:off x="3300" y="3767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6 w 17"/>
                <a:gd name="T3" fmla="*/ 2 h 17"/>
                <a:gd name="T4" fmla="*/ 12 w 17"/>
                <a:gd name="T5" fmla="*/ 2 h 17"/>
                <a:gd name="T6" fmla="*/ 9 w 17"/>
                <a:gd name="T7" fmla="*/ 2 h 17"/>
                <a:gd name="T8" fmla="*/ 9 w 17"/>
                <a:gd name="T9" fmla="*/ 0 h 17"/>
                <a:gd name="T10" fmla="*/ 6 w 17"/>
                <a:gd name="T11" fmla="*/ 0 h 17"/>
                <a:gd name="T12" fmla="*/ 0 w 17"/>
                <a:gd name="T13" fmla="*/ 11 h 17"/>
                <a:gd name="T14" fmla="*/ 3 w 17"/>
                <a:gd name="T15" fmla="*/ 11 h 17"/>
                <a:gd name="T16" fmla="*/ 3 w 17"/>
                <a:gd name="T17" fmla="*/ 13 h 17"/>
                <a:gd name="T18" fmla="*/ 6 w 17"/>
                <a:gd name="T19" fmla="*/ 13 h 17"/>
                <a:gd name="T20" fmla="*/ 9 w 17"/>
                <a:gd name="T21" fmla="*/ 13 h 17"/>
                <a:gd name="T22" fmla="*/ 9 w 17"/>
                <a:gd name="T23" fmla="*/ 16 h 17"/>
                <a:gd name="T24" fmla="*/ 12 w 17"/>
                <a:gd name="T25" fmla="*/ 16 h 17"/>
                <a:gd name="T26" fmla="*/ 16 w 17"/>
                <a:gd name="T27" fmla="*/ 5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5"/>
                  </a:moveTo>
                  <a:lnTo>
                    <a:pt x="16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6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Freeform 95"/>
            <p:cNvSpPr>
              <a:spLocks/>
            </p:cNvSpPr>
            <p:nvPr/>
          </p:nvSpPr>
          <p:spPr bwMode="auto">
            <a:xfrm>
              <a:off x="3392" y="3244"/>
              <a:ext cx="18" cy="32"/>
            </a:xfrm>
            <a:custGeom>
              <a:avLst/>
              <a:gdLst>
                <a:gd name="T0" fmla="*/ 15 w 18"/>
                <a:gd name="T1" fmla="*/ 31 h 32"/>
                <a:gd name="T2" fmla="*/ 15 w 18"/>
                <a:gd name="T3" fmla="*/ 29 h 32"/>
                <a:gd name="T4" fmla="*/ 15 w 18"/>
                <a:gd name="T5" fmla="*/ 27 h 32"/>
                <a:gd name="T6" fmla="*/ 17 w 18"/>
                <a:gd name="T7" fmla="*/ 25 h 32"/>
                <a:gd name="T8" fmla="*/ 17 w 18"/>
                <a:gd name="T9" fmla="*/ 23 h 32"/>
                <a:gd name="T10" fmla="*/ 17 w 18"/>
                <a:gd name="T11" fmla="*/ 21 h 32"/>
                <a:gd name="T12" fmla="*/ 17 w 18"/>
                <a:gd name="T13" fmla="*/ 19 h 32"/>
                <a:gd name="T14" fmla="*/ 17 w 18"/>
                <a:gd name="T15" fmla="*/ 17 h 32"/>
                <a:gd name="T16" fmla="*/ 17 w 18"/>
                <a:gd name="T17" fmla="*/ 15 h 32"/>
                <a:gd name="T18" fmla="*/ 17 w 18"/>
                <a:gd name="T19" fmla="*/ 13 h 32"/>
                <a:gd name="T20" fmla="*/ 15 w 18"/>
                <a:gd name="T21" fmla="*/ 11 h 32"/>
                <a:gd name="T22" fmla="*/ 15 w 18"/>
                <a:gd name="T23" fmla="*/ 9 h 32"/>
                <a:gd name="T24" fmla="*/ 13 w 18"/>
                <a:gd name="T25" fmla="*/ 8 h 32"/>
                <a:gd name="T26" fmla="*/ 12 w 18"/>
                <a:gd name="T27" fmla="*/ 6 h 32"/>
                <a:gd name="T28" fmla="*/ 12 w 18"/>
                <a:gd name="T29" fmla="*/ 4 h 32"/>
                <a:gd name="T30" fmla="*/ 10 w 18"/>
                <a:gd name="T31" fmla="*/ 4 h 32"/>
                <a:gd name="T32" fmla="*/ 10 w 18"/>
                <a:gd name="T33" fmla="*/ 2 h 32"/>
                <a:gd name="T34" fmla="*/ 8 w 18"/>
                <a:gd name="T35" fmla="*/ 2 h 32"/>
                <a:gd name="T36" fmla="*/ 6 w 18"/>
                <a:gd name="T37" fmla="*/ 2 h 32"/>
                <a:gd name="T38" fmla="*/ 6 w 18"/>
                <a:gd name="T39" fmla="*/ 0 h 32"/>
                <a:gd name="T40" fmla="*/ 4 w 18"/>
                <a:gd name="T41" fmla="*/ 0 h 32"/>
                <a:gd name="T42" fmla="*/ 2 w 18"/>
                <a:gd name="T43" fmla="*/ 0 h 32"/>
                <a:gd name="T44" fmla="*/ 0 w 18"/>
                <a:gd name="T45" fmla="*/ 6 h 32"/>
                <a:gd name="T46" fmla="*/ 0 w 18"/>
                <a:gd name="T47" fmla="*/ 8 h 32"/>
                <a:gd name="T48" fmla="*/ 2 w 18"/>
                <a:gd name="T49" fmla="*/ 8 h 32"/>
                <a:gd name="T50" fmla="*/ 4 w 18"/>
                <a:gd name="T51" fmla="*/ 8 h 32"/>
                <a:gd name="T52" fmla="*/ 4 w 18"/>
                <a:gd name="T53" fmla="*/ 9 h 32"/>
                <a:gd name="T54" fmla="*/ 6 w 18"/>
                <a:gd name="T55" fmla="*/ 9 h 32"/>
                <a:gd name="T56" fmla="*/ 6 w 18"/>
                <a:gd name="T57" fmla="*/ 11 h 32"/>
                <a:gd name="T58" fmla="*/ 8 w 18"/>
                <a:gd name="T59" fmla="*/ 11 h 32"/>
                <a:gd name="T60" fmla="*/ 8 w 18"/>
                <a:gd name="T61" fmla="*/ 13 h 32"/>
                <a:gd name="T62" fmla="*/ 8 w 18"/>
                <a:gd name="T63" fmla="*/ 15 h 32"/>
                <a:gd name="T64" fmla="*/ 10 w 18"/>
                <a:gd name="T65" fmla="*/ 15 h 32"/>
                <a:gd name="T66" fmla="*/ 10 w 18"/>
                <a:gd name="T67" fmla="*/ 17 h 32"/>
                <a:gd name="T68" fmla="*/ 10 w 18"/>
                <a:gd name="T69" fmla="*/ 19 h 32"/>
                <a:gd name="T70" fmla="*/ 10 w 18"/>
                <a:gd name="T71" fmla="*/ 21 h 32"/>
                <a:gd name="T72" fmla="*/ 10 w 18"/>
                <a:gd name="T73" fmla="*/ 23 h 32"/>
                <a:gd name="T74" fmla="*/ 8 w 18"/>
                <a:gd name="T75" fmla="*/ 25 h 32"/>
                <a:gd name="T76" fmla="*/ 8 w 18"/>
                <a:gd name="T77" fmla="*/ 27 h 32"/>
                <a:gd name="T78" fmla="*/ 15 w 18"/>
                <a:gd name="T79" fmla="*/ 31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"/>
                <a:gd name="T121" fmla="*/ 0 h 32"/>
                <a:gd name="T122" fmla="*/ 18 w 18"/>
                <a:gd name="T123" fmla="*/ 32 h 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" h="32">
                  <a:moveTo>
                    <a:pt x="15" y="31"/>
                  </a:moveTo>
                  <a:lnTo>
                    <a:pt x="15" y="29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5" y="3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Freeform 96"/>
            <p:cNvSpPr>
              <a:spLocks/>
            </p:cNvSpPr>
            <p:nvPr/>
          </p:nvSpPr>
          <p:spPr bwMode="auto">
            <a:xfrm>
              <a:off x="3388" y="3271"/>
              <a:ext cx="20" cy="47"/>
            </a:xfrm>
            <a:custGeom>
              <a:avLst/>
              <a:gdLst>
                <a:gd name="T0" fmla="*/ 8 w 20"/>
                <a:gd name="T1" fmla="*/ 44 h 47"/>
                <a:gd name="T2" fmla="*/ 8 w 20"/>
                <a:gd name="T3" fmla="*/ 42 h 47"/>
                <a:gd name="T4" fmla="*/ 8 w 20"/>
                <a:gd name="T5" fmla="*/ 40 h 47"/>
                <a:gd name="T6" fmla="*/ 8 w 20"/>
                <a:gd name="T7" fmla="*/ 38 h 47"/>
                <a:gd name="T8" fmla="*/ 8 w 20"/>
                <a:gd name="T9" fmla="*/ 36 h 47"/>
                <a:gd name="T10" fmla="*/ 8 w 20"/>
                <a:gd name="T11" fmla="*/ 34 h 47"/>
                <a:gd name="T12" fmla="*/ 8 w 20"/>
                <a:gd name="T13" fmla="*/ 32 h 47"/>
                <a:gd name="T14" fmla="*/ 8 w 20"/>
                <a:gd name="T15" fmla="*/ 30 h 47"/>
                <a:gd name="T16" fmla="*/ 10 w 20"/>
                <a:gd name="T17" fmla="*/ 30 h 47"/>
                <a:gd name="T18" fmla="*/ 10 w 20"/>
                <a:gd name="T19" fmla="*/ 28 h 47"/>
                <a:gd name="T20" fmla="*/ 10 w 20"/>
                <a:gd name="T21" fmla="*/ 27 h 47"/>
                <a:gd name="T22" fmla="*/ 10 w 20"/>
                <a:gd name="T23" fmla="*/ 25 h 47"/>
                <a:gd name="T24" fmla="*/ 10 w 20"/>
                <a:gd name="T25" fmla="*/ 23 h 47"/>
                <a:gd name="T26" fmla="*/ 12 w 20"/>
                <a:gd name="T27" fmla="*/ 23 h 47"/>
                <a:gd name="T28" fmla="*/ 12 w 20"/>
                <a:gd name="T29" fmla="*/ 21 h 47"/>
                <a:gd name="T30" fmla="*/ 12 w 20"/>
                <a:gd name="T31" fmla="*/ 19 h 47"/>
                <a:gd name="T32" fmla="*/ 12 w 20"/>
                <a:gd name="T33" fmla="*/ 17 h 47"/>
                <a:gd name="T34" fmla="*/ 14 w 20"/>
                <a:gd name="T35" fmla="*/ 17 h 47"/>
                <a:gd name="T36" fmla="*/ 14 w 20"/>
                <a:gd name="T37" fmla="*/ 15 h 47"/>
                <a:gd name="T38" fmla="*/ 14 w 20"/>
                <a:gd name="T39" fmla="*/ 13 h 47"/>
                <a:gd name="T40" fmla="*/ 16 w 20"/>
                <a:gd name="T41" fmla="*/ 11 h 47"/>
                <a:gd name="T42" fmla="*/ 16 w 20"/>
                <a:gd name="T43" fmla="*/ 9 h 47"/>
                <a:gd name="T44" fmla="*/ 17 w 20"/>
                <a:gd name="T45" fmla="*/ 7 h 47"/>
                <a:gd name="T46" fmla="*/ 17 w 20"/>
                <a:gd name="T47" fmla="*/ 5 h 47"/>
                <a:gd name="T48" fmla="*/ 19 w 20"/>
                <a:gd name="T49" fmla="*/ 4 h 47"/>
                <a:gd name="T50" fmla="*/ 12 w 20"/>
                <a:gd name="T51" fmla="*/ 0 h 47"/>
                <a:gd name="T52" fmla="*/ 10 w 20"/>
                <a:gd name="T53" fmla="*/ 2 h 47"/>
                <a:gd name="T54" fmla="*/ 10 w 20"/>
                <a:gd name="T55" fmla="*/ 4 h 47"/>
                <a:gd name="T56" fmla="*/ 8 w 20"/>
                <a:gd name="T57" fmla="*/ 5 h 47"/>
                <a:gd name="T58" fmla="*/ 8 w 20"/>
                <a:gd name="T59" fmla="*/ 7 h 47"/>
                <a:gd name="T60" fmla="*/ 8 w 20"/>
                <a:gd name="T61" fmla="*/ 9 h 47"/>
                <a:gd name="T62" fmla="*/ 6 w 20"/>
                <a:gd name="T63" fmla="*/ 9 h 47"/>
                <a:gd name="T64" fmla="*/ 6 w 20"/>
                <a:gd name="T65" fmla="*/ 11 h 47"/>
                <a:gd name="T66" fmla="*/ 6 w 20"/>
                <a:gd name="T67" fmla="*/ 13 h 47"/>
                <a:gd name="T68" fmla="*/ 4 w 20"/>
                <a:gd name="T69" fmla="*/ 15 h 47"/>
                <a:gd name="T70" fmla="*/ 4 w 20"/>
                <a:gd name="T71" fmla="*/ 17 h 47"/>
                <a:gd name="T72" fmla="*/ 4 w 20"/>
                <a:gd name="T73" fmla="*/ 19 h 47"/>
                <a:gd name="T74" fmla="*/ 2 w 20"/>
                <a:gd name="T75" fmla="*/ 21 h 47"/>
                <a:gd name="T76" fmla="*/ 2 w 20"/>
                <a:gd name="T77" fmla="*/ 23 h 47"/>
                <a:gd name="T78" fmla="*/ 2 w 20"/>
                <a:gd name="T79" fmla="*/ 25 h 47"/>
                <a:gd name="T80" fmla="*/ 2 w 20"/>
                <a:gd name="T81" fmla="*/ 27 h 47"/>
                <a:gd name="T82" fmla="*/ 0 w 20"/>
                <a:gd name="T83" fmla="*/ 28 h 47"/>
                <a:gd name="T84" fmla="*/ 0 w 20"/>
                <a:gd name="T85" fmla="*/ 30 h 47"/>
                <a:gd name="T86" fmla="*/ 0 w 20"/>
                <a:gd name="T87" fmla="*/ 32 h 47"/>
                <a:gd name="T88" fmla="*/ 0 w 20"/>
                <a:gd name="T89" fmla="*/ 34 h 47"/>
                <a:gd name="T90" fmla="*/ 0 w 20"/>
                <a:gd name="T91" fmla="*/ 36 h 47"/>
                <a:gd name="T92" fmla="*/ 0 w 20"/>
                <a:gd name="T93" fmla="*/ 38 h 47"/>
                <a:gd name="T94" fmla="*/ 0 w 20"/>
                <a:gd name="T95" fmla="*/ 40 h 47"/>
                <a:gd name="T96" fmla="*/ 0 w 20"/>
                <a:gd name="T97" fmla="*/ 42 h 47"/>
                <a:gd name="T98" fmla="*/ 0 w 20"/>
                <a:gd name="T99" fmla="*/ 44 h 47"/>
                <a:gd name="T100" fmla="*/ 0 w 20"/>
                <a:gd name="T101" fmla="*/ 46 h 47"/>
                <a:gd name="T102" fmla="*/ 8 w 20"/>
                <a:gd name="T103" fmla="*/ 44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47"/>
                <a:gd name="T158" fmla="*/ 20 w 20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47">
                  <a:moveTo>
                    <a:pt x="8" y="44"/>
                  </a:move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8" y="4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Freeform 97"/>
            <p:cNvSpPr>
              <a:spLocks/>
            </p:cNvSpPr>
            <p:nvPr/>
          </p:nvSpPr>
          <p:spPr bwMode="auto">
            <a:xfrm>
              <a:off x="3371" y="3315"/>
              <a:ext cx="26" cy="158"/>
            </a:xfrm>
            <a:custGeom>
              <a:avLst/>
              <a:gdLst>
                <a:gd name="T0" fmla="*/ 10 w 26"/>
                <a:gd name="T1" fmla="*/ 151 h 158"/>
                <a:gd name="T2" fmla="*/ 11 w 26"/>
                <a:gd name="T3" fmla="*/ 140 h 158"/>
                <a:gd name="T4" fmla="*/ 13 w 26"/>
                <a:gd name="T5" fmla="*/ 128 h 158"/>
                <a:gd name="T6" fmla="*/ 15 w 26"/>
                <a:gd name="T7" fmla="*/ 115 h 158"/>
                <a:gd name="T8" fmla="*/ 15 w 26"/>
                <a:gd name="T9" fmla="*/ 103 h 158"/>
                <a:gd name="T10" fmla="*/ 17 w 26"/>
                <a:gd name="T11" fmla="*/ 90 h 158"/>
                <a:gd name="T12" fmla="*/ 19 w 26"/>
                <a:gd name="T13" fmla="*/ 78 h 158"/>
                <a:gd name="T14" fmla="*/ 21 w 26"/>
                <a:gd name="T15" fmla="*/ 67 h 158"/>
                <a:gd name="T16" fmla="*/ 21 w 26"/>
                <a:gd name="T17" fmla="*/ 55 h 158"/>
                <a:gd name="T18" fmla="*/ 23 w 26"/>
                <a:gd name="T19" fmla="*/ 44 h 158"/>
                <a:gd name="T20" fmla="*/ 23 w 26"/>
                <a:gd name="T21" fmla="*/ 34 h 158"/>
                <a:gd name="T22" fmla="*/ 23 w 26"/>
                <a:gd name="T23" fmla="*/ 25 h 158"/>
                <a:gd name="T24" fmla="*/ 25 w 26"/>
                <a:gd name="T25" fmla="*/ 17 h 158"/>
                <a:gd name="T26" fmla="*/ 25 w 26"/>
                <a:gd name="T27" fmla="*/ 11 h 158"/>
                <a:gd name="T28" fmla="*/ 25 w 26"/>
                <a:gd name="T29" fmla="*/ 6 h 158"/>
                <a:gd name="T30" fmla="*/ 25 w 26"/>
                <a:gd name="T31" fmla="*/ 2 h 158"/>
                <a:gd name="T32" fmla="*/ 17 w 26"/>
                <a:gd name="T33" fmla="*/ 2 h 158"/>
                <a:gd name="T34" fmla="*/ 17 w 26"/>
                <a:gd name="T35" fmla="*/ 6 h 158"/>
                <a:gd name="T36" fmla="*/ 17 w 26"/>
                <a:gd name="T37" fmla="*/ 11 h 158"/>
                <a:gd name="T38" fmla="*/ 17 w 26"/>
                <a:gd name="T39" fmla="*/ 17 h 158"/>
                <a:gd name="T40" fmla="*/ 15 w 26"/>
                <a:gd name="T41" fmla="*/ 25 h 158"/>
                <a:gd name="T42" fmla="*/ 15 w 26"/>
                <a:gd name="T43" fmla="*/ 34 h 158"/>
                <a:gd name="T44" fmla="*/ 13 w 26"/>
                <a:gd name="T45" fmla="*/ 44 h 158"/>
                <a:gd name="T46" fmla="*/ 13 w 26"/>
                <a:gd name="T47" fmla="*/ 53 h 158"/>
                <a:gd name="T48" fmla="*/ 11 w 26"/>
                <a:gd name="T49" fmla="*/ 65 h 158"/>
                <a:gd name="T50" fmla="*/ 11 w 26"/>
                <a:gd name="T51" fmla="*/ 76 h 158"/>
                <a:gd name="T52" fmla="*/ 10 w 26"/>
                <a:gd name="T53" fmla="*/ 90 h 158"/>
                <a:gd name="T54" fmla="*/ 8 w 26"/>
                <a:gd name="T55" fmla="*/ 101 h 158"/>
                <a:gd name="T56" fmla="*/ 6 w 26"/>
                <a:gd name="T57" fmla="*/ 115 h 158"/>
                <a:gd name="T58" fmla="*/ 6 w 26"/>
                <a:gd name="T59" fmla="*/ 126 h 158"/>
                <a:gd name="T60" fmla="*/ 4 w 26"/>
                <a:gd name="T61" fmla="*/ 140 h 158"/>
                <a:gd name="T62" fmla="*/ 2 w 26"/>
                <a:gd name="T63" fmla="*/ 151 h 158"/>
                <a:gd name="T64" fmla="*/ 10 w 26"/>
                <a:gd name="T65" fmla="*/ 15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158"/>
                <a:gd name="T101" fmla="*/ 26 w 26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158">
                  <a:moveTo>
                    <a:pt x="10" y="157"/>
                  </a:moveTo>
                  <a:lnTo>
                    <a:pt x="10" y="151"/>
                  </a:lnTo>
                  <a:lnTo>
                    <a:pt x="11" y="145"/>
                  </a:lnTo>
                  <a:lnTo>
                    <a:pt x="11" y="140"/>
                  </a:lnTo>
                  <a:lnTo>
                    <a:pt x="11" y="134"/>
                  </a:lnTo>
                  <a:lnTo>
                    <a:pt x="13" y="128"/>
                  </a:lnTo>
                  <a:lnTo>
                    <a:pt x="13" y="120"/>
                  </a:lnTo>
                  <a:lnTo>
                    <a:pt x="15" y="115"/>
                  </a:lnTo>
                  <a:lnTo>
                    <a:pt x="15" y="109"/>
                  </a:lnTo>
                  <a:lnTo>
                    <a:pt x="15" y="103"/>
                  </a:lnTo>
                  <a:lnTo>
                    <a:pt x="17" y="96"/>
                  </a:lnTo>
                  <a:lnTo>
                    <a:pt x="17" y="90"/>
                  </a:lnTo>
                  <a:lnTo>
                    <a:pt x="19" y="84"/>
                  </a:lnTo>
                  <a:lnTo>
                    <a:pt x="19" y="78"/>
                  </a:lnTo>
                  <a:lnTo>
                    <a:pt x="19" y="73"/>
                  </a:lnTo>
                  <a:lnTo>
                    <a:pt x="21" y="67"/>
                  </a:lnTo>
                  <a:lnTo>
                    <a:pt x="21" y="61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3" y="44"/>
                  </a:lnTo>
                  <a:lnTo>
                    <a:pt x="23" y="40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13" y="53"/>
                  </a:lnTo>
                  <a:lnTo>
                    <a:pt x="13" y="59"/>
                  </a:lnTo>
                  <a:lnTo>
                    <a:pt x="11" y="65"/>
                  </a:lnTo>
                  <a:lnTo>
                    <a:pt x="11" y="71"/>
                  </a:lnTo>
                  <a:lnTo>
                    <a:pt x="11" y="76"/>
                  </a:lnTo>
                  <a:lnTo>
                    <a:pt x="10" y="82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8" y="101"/>
                  </a:lnTo>
                  <a:lnTo>
                    <a:pt x="8" y="107"/>
                  </a:lnTo>
                  <a:lnTo>
                    <a:pt x="6" y="115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4" y="132"/>
                  </a:lnTo>
                  <a:lnTo>
                    <a:pt x="4" y="140"/>
                  </a:lnTo>
                  <a:lnTo>
                    <a:pt x="2" y="145"/>
                  </a:lnTo>
                  <a:lnTo>
                    <a:pt x="2" y="151"/>
                  </a:lnTo>
                  <a:lnTo>
                    <a:pt x="0" y="157"/>
                  </a:lnTo>
                  <a:lnTo>
                    <a:pt x="10" y="15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Freeform 98"/>
            <p:cNvSpPr>
              <a:spLocks/>
            </p:cNvSpPr>
            <p:nvPr/>
          </p:nvSpPr>
          <p:spPr bwMode="auto">
            <a:xfrm>
              <a:off x="3348" y="3472"/>
              <a:ext cx="34" cy="229"/>
            </a:xfrm>
            <a:custGeom>
              <a:avLst/>
              <a:gdLst>
                <a:gd name="T0" fmla="*/ 8 w 34"/>
                <a:gd name="T1" fmla="*/ 224 h 229"/>
                <a:gd name="T2" fmla="*/ 8 w 34"/>
                <a:gd name="T3" fmla="*/ 213 h 229"/>
                <a:gd name="T4" fmla="*/ 10 w 34"/>
                <a:gd name="T5" fmla="*/ 203 h 229"/>
                <a:gd name="T6" fmla="*/ 10 w 34"/>
                <a:gd name="T7" fmla="*/ 190 h 229"/>
                <a:gd name="T8" fmla="*/ 12 w 34"/>
                <a:gd name="T9" fmla="*/ 176 h 229"/>
                <a:gd name="T10" fmla="*/ 13 w 34"/>
                <a:gd name="T11" fmla="*/ 161 h 229"/>
                <a:gd name="T12" fmla="*/ 15 w 34"/>
                <a:gd name="T13" fmla="*/ 145 h 229"/>
                <a:gd name="T14" fmla="*/ 15 w 34"/>
                <a:gd name="T15" fmla="*/ 130 h 229"/>
                <a:gd name="T16" fmla="*/ 17 w 34"/>
                <a:gd name="T17" fmla="*/ 113 h 229"/>
                <a:gd name="T18" fmla="*/ 19 w 34"/>
                <a:gd name="T19" fmla="*/ 96 h 229"/>
                <a:gd name="T20" fmla="*/ 21 w 34"/>
                <a:gd name="T21" fmla="*/ 80 h 229"/>
                <a:gd name="T22" fmla="*/ 23 w 34"/>
                <a:gd name="T23" fmla="*/ 63 h 229"/>
                <a:gd name="T24" fmla="*/ 25 w 34"/>
                <a:gd name="T25" fmla="*/ 48 h 229"/>
                <a:gd name="T26" fmla="*/ 27 w 34"/>
                <a:gd name="T27" fmla="*/ 34 h 229"/>
                <a:gd name="T28" fmla="*/ 29 w 34"/>
                <a:gd name="T29" fmla="*/ 19 h 229"/>
                <a:gd name="T30" fmla="*/ 31 w 34"/>
                <a:gd name="T31" fmla="*/ 8 h 229"/>
                <a:gd name="T32" fmla="*/ 23 w 34"/>
                <a:gd name="T33" fmla="*/ 0 h 229"/>
                <a:gd name="T34" fmla="*/ 23 w 34"/>
                <a:gd name="T35" fmla="*/ 11 h 229"/>
                <a:gd name="T36" fmla="*/ 21 w 34"/>
                <a:gd name="T37" fmla="*/ 25 h 229"/>
                <a:gd name="T38" fmla="*/ 19 w 34"/>
                <a:gd name="T39" fmla="*/ 40 h 229"/>
                <a:gd name="T40" fmla="*/ 17 w 34"/>
                <a:gd name="T41" fmla="*/ 55 h 229"/>
                <a:gd name="T42" fmla="*/ 15 w 34"/>
                <a:gd name="T43" fmla="*/ 71 h 229"/>
                <a:gd name="T44" fmla="*/ 13 w 34"/>
                <a:gd name="T45" fmla="*/ 88 h 229"/>
                <a:gd name="T46" fmla="*/ 12 w 34"/>
                <a:gd name="T47" fmla="*/ 103 h 229"/>
                <a:gd name="T48" fmla="*/ 10 w 34"/>
                <a:gd name="T49" fmla="*/ 121 h 229"/>
                <a:gd name="T50" fmla="*/ 8 w 34"/>
                <a:gd name="T51" fmla="*/ 136 h 229"/>
                <a:gd name="T52" fmla="*/ 6 w 34"/>
                <a:gd name="T53" fmla="*/ 153 h 229"/>
                <a:gd name="T54" fmla="*/ 4 w 34"/>
                <a:gd name="T55" fmla="*/ 167 h 229"/>
                <a:gd name="T56" fmla="*/ 4 w 34"/>
                <a:gd name="T57" fmla="*/ 182 h 229"/>
                <a:gd name="T58" fmla="*/ 2 w 34"/>
                <a:gd name="T59" fmla="*/ 195 h 229"/>
                <a:gd name="T60" fmla="*/ 0 w 34"/>
                <a:gd name="T61" fmla="*/ 207 h 229"/>
                <a:gd name="T62" fmla="*/ 0 w 34"/>
                <a:gd name="T63" fmla="*/ 218 h 229"/>
                <a:gd name="T64" fmla="*/ 0 w 34"/>
                <a:gd name="T65" fmla="*/ 226 h 229"/>
                <a:gd name="T66" fmla="*/ 8 w 34"/>
                <a:gd name="T67" fmla="*/ 228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229"/>
                <a:gd name="T104" fmla="*/ 34 w 34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229">
                  <a:moveTo>
                    <a:pt x="8" y="228"/>
                  </a:moveTo>
                  <a:lnTo>
                    <a:pt x="8" y="224"/>
                  </a:lnTo>
                  <a:lnTo>
                    <a:pt x="8" y="218"/>
                  </a:lnTo>
                  <a:lnTo>
                    <a:pt x="8" y="213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90"/>
                  </a:lnTo>
                  <a:lnTo>
                    <a:pt x="12" y="182"/>
                  </a:lnTo>
                  <a:lnTo>
                    <a:pt x="12" y="176"/>
                  </a:lnTo>
                  <a:lnTo>
                    <a:pt x="12" y="168"/>
                  </a:lnTo>
                  <a:lnTo>
                    <a:pt x="13" y="161"/>
                  </a:lnTo>
                  <a:lnTo>
                    <a:pt x="13" y="153"/>
                  </a:lnTo>
                  <a:lnTo>
                    <a:pt x="15" y="145"/>
                  </a:lnTo>
                  <a:lnTo>
                    <a:pt x="15" y="138"/>
                  </a:lnTo>
                  <a:lnTo>
                    <a:pt x="15" y="130"/>
                  </a:lnTo>
                  <a:lnTo>
                    <a:pt x="17" y="121"/>
                  </a:lnTo>
                  <a:lnTo>
                    <a:pt x="17" y="113"/>
                  </a:lnTo>
                  <a:lnTo>
                    <a:pt x="19" y="105"/>
                  </a:lnTo>
                  <a:lnTo>
                    <a:pt x="19" y="96"/>
                  </a:lnTo>
                  <a:lnTo>
                    <a:pt x="21" y="88"/>
                  </a:lnTo>
                  <a:lnTo>
                    <a:pt x="21" y="80"/>
                  </a:lnTo>
                  <a:lnTo>
                    <a:pt x="23" y="73"/>
                  </a:lnTo>
                  <a:lnTo>
                    <a:pt x="23" y="63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0"/>
                  </a:lnTo>
                  <a:lnTo>
                    <a:pt x="27" y="34"/>
                  </a:lnTo>
                  <a:lnTo>
                    <a:pt x="29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31" y="8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19" y="32"/>
                  </a:lnTo>
                  <a:lnTo>
                    <a:pt x="19" y="40"/>
                  </a:lnTo>
                  <a:lnTo>
                    <a:pt x="17" y="48"/>
                  </a:lnTo>
                  <a:lnTo>
                    <a:pt x="17" y="55"/>
                  </a:lnTo>
                  <a:lnTo>
                    <a:pt x="15" y="63"/>
                  </a:lnTo>
                  <a:lnTo>
                    <a:pt x="15" y="71"/>
                  </a:lnTo>
                  <a:lnTo>
                    <a:pt x="13" y="78"/>
                  </a:lnTo>
                  <a:lnTo>
                    <a:pt x="13" y="88"/>
                  </a:lnTo>
                  <a:lnTo>
                    <a:pt x="12" y="96"/>
                  </a:lnTo>
                  <a:lnTo>
                    <a:pt x="12" y="103"/>
                  </a:lnTo>
                  <a:lnTo>
                    <a:pt x="10" y="113"/>
                  </a:lnTo>
                  <a:lnTo>
                    <a:pt x="10" y="121"/>
                  </a:lnTo>
                  <a:lnTo>
                    <a:pt x="8" y="128"/>
                  </a:lnTo>
                  <a:lnTo>
                    <a:pt x="8" y="136"/>
                  </a:lnTo>
                  <a:lnTo>
                    <a:pt x="6" y="144"/>
                  </a:lnTo>
                  <a:lnTo>
                    <a:pt x="6" y="153"/>
                  </a:lnTo>
                  <a:lnTo>
                    <a:pt x="6" y="161"/>
                  </a:lnTo>
                  <a:lnTo>
                    <a:pt x="4" y="167"/>
                  </a:lnTo>
                  <a:lnTo>
                    <a:pt x="4" y="174"/>
                  </a:lnTo>
                  <a:lnTo>
                    <a:pt x="4" y="182"/>
                  </a:lnTo>
                  <a:lnTo>
                    <a:pt x="2" y="190"/>
                  </a:lnTo>
                  <a:lnTo>
                    <a:pt x="2" y="195"/>
                  </a:lnTo>
                  <a:lnTo>
                    <a:pt x="2" y="201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8" y="22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Freeform 99"/>
            <p:cNvSpPr>
              <a:spLocks/>
            </p:cNvSpPr>
            <p:nvPr/>
          </p:nvSpPr>
          <p:spPr bwMode="auto">
            <a:xfrm>
              <a:off x="3340" y="3700"/>
              <a:ext cx="17" cy="62"/>
            </a:xfrm>
            <a:custGeom>
              <a:avLst/>
              <a:gdLst>
                <a:gd name="T0" fmla="*/ 2 w 17"/>
                <a:gd name="T1" fmla="*/ 61 h 62"/>
                <a:gd name="T2" fmla="*/ 4 w 17"/>
                <a:gd name="T3" fmla="*/ 61 h 62"/>
                <a:gd name="T4" fmla="*/ 6 w 17"/>
                <a:gd name="T5" fmla="*/ 59 h 62"/>
                <a:gd name="T6" fmla="*/ 8 w 17"/>
                <a:gd name="T7" fmla="*/ 59 h 62"/>
                <a:gd name="T8" fmla="*/ 8 w 17"/>
                <a:gd name="T9" fmla="*/ 57 h 62"/>
                <a:gd name="T10" fmla="*/ 8 w 17"/>
                <a:gd name="T11" fmla="*/ 55 h 62"/>
                <a:gd name="T12" fmla="*/ 10 w 17"/>
                <a:gd name="T13" fmla="*/ 53 h 62"/>
                <a:gd name="T14" fmla="*/ 10 w 17"/>
                <a:gd name="T15" fmla="*/ 52 h 62"/>
                <a:gd name="T16" fmla="*/ 10 w 17"/>
                <a:gd name="T17" fmla="*/ 50 h 62"/>
                <a:gd name="T18" fmla="*/ 10 w 17"/>
                <a:gd name="T19" fmla="*/ 48 h 62"/>
                <a:gd name="T20" fmla="*/ 12 w 17"/>
                <a:gd name="T21" fmla="*/ 44 h 62"/>
                <a:gd name="T22" fmla="*/ 12 w 17"/>
                <a:gd name="T23" fmla="*/ 42 h 62"/>
                <a:gd name="T24" fmla="*/ 12 w 17"/>
                <a:gd name="T25" fmla="*/ 40 h 62"/>
                <a:gd name="T26" fmla="*/ 12 w 17"/>
                <a:gd name="T27" fmla="*/ 36 h 62"/>
                <a:gd name="T28" fmla="*/ 12 w 17"/>
                <a:gd name="T29" fmla="*/ 34 h 62"/>
                <a:gd name="T30" fmla="*/ 14 w 17"/>
                <a:gd name="T31" fmla="*/ 32 h 62"/>
                <a:gd name="T32" fmla="*/ 14 w 17"/>
                <a:gd name="T33" fmla="*/ 29 h 62"/>
                <a:gd name="T34" fmla="*/ 14 w 17"/>
                <a:gd name="T35" fmla="*/ 27 h 62"/>
                <a:gd name="T36" fmla="*/ 14 w 17"/>
                <a:gd name="T37" fmla="*/ 23 h 62"/>
                <a:gd name="T38" fmla="*/ 14 w 17"/>
                <a:gd name="T39" fmla="*/ 21 h 62"/>
                <a:gd name="T40" fmla="*/ 14 w 17"/>
                <a:gd name="T41" fmla="*/ 17 h 62"/>
                <a:gd name="T42" fmla="*/ 14 w 17"/>
                <a:gd name="T43" fmla="*/ 15 h 62"/>
                <a:gd name="T44" fmla="*/ 14 w 17"/>
                <a:gd name="T45" fmla="*/ 13 h 62"/>
                <a:gd name="T46" fmla="*/ 14 w 17"/>
                <a:gd name="T47" fmla="*/ 11 h 62"/>
                <a:gd name="T48" fmla="*/ 14 w 17"/>
                <a:gd name="T49" fmla="*/ 9 h 62"/>
                <a:gd name="T50" fmla="*/ 16 w 17"/>
                <a:gd name="T51" fmla="*/ 6 h 62"/>
                <a:gd name="T52" fmla="*/ 16 w 17"/>
                <a:gd name="T53" fmla="*/ 4 h 62"/>
                <a:gd name="T54" fmla="*/ 16 w 17"/>
                <a:gd name="T55" fmla="*/ 2 h 62"/>
                <a:gd name="T56" fmla="*/ 16 w 17"/>
                <a:gd name="T57" fmla="*/ 0 h 62"/>
                <a:gd name="T58" fmla="*/ 8 w 17"/>
                <a:gd name="T59" fmla="*/ 0 h 62"/>
                <a:gd name="T60" fmla="*/ 6 w 17"/>
                <a:gd name="T61" fmla="*/ 2 h 62"/>
                <a:gd name="T62" fmla="*/ 6 w 17"/>
                <a:gd name="T63" fmla="*/ 4 h 62"/>
                <a:gd name="T64" fmla="*/ 6 w 17"/>
                <a:gd name="T65" fmla="*/ 6 h 62"/>
                <a:gd name="T66" fmla="*/ 6 w 17"/>
                <a:gd name="T67" fmla="*/ 7 h 62"/>
                <a:gd name="T68" fmla="*/ 6 w 17"/>
                <a:gd name="T69" fmla="*/ 9 h 62"/>
                <a:gd name="T70" fmla="*/ 6 w 17"/>
                <a:gd name="T71" fmla="*/ 13 h 62"/>
                <a:gd name="T72" fmla="*/ 6 w 17"/>
                <a:gd name="T73" fmla="*/ 15 h 62"/>
                <a:gd name="T74" fmla="*/ 6 w 17"/>
                <a:gd name="T75" fmla="*/ 17 h 62"/>
                <a:gd name="T76" fmla="*/ 6 w 17"/>
                <a:gd name="T77" fmla="*/ 21 h 62"/>
                <a:gd name="T78" fmla="*/ 6 w 17"/>
                <a:gd name="T79" fmla="*/ 23 h 62"/>
                <a:gd name="T80" fmla="*/ 6 w 17"/>
                <a:gd name="T81" fmla="*/ 25 h 62"/>
                <a:gd name="T82" fmla="*/ 6 w 17"/>
                <a:gd name="T83" fmla="*/ 29 h 62"/>
                <a:gd name="T84" fmla="*/ 4 w 17"/>
                <a:gd name="T85" fmla="*/ 30 h 62"/>
                <a:gd name="T86" fmla="*/ 4 w 17"/>
                <a:gd name="T87" fmla="*/ 34 h 62"/>
                <a:gd name="T88" fmla="*/ 4 w 17"/>
                <a:gd name="T89" fmla="*/ 36 h 62"/>
                <a:gd name="T90" fmla="*/ 4 w 17"/>
                <a:gd name="T91" fmla="*/ 38 h 62"/>
                <a:gd name="T92" fmla="*/ 4 w 17"/>
                <a:gd name="T93" fmla="*/ 42 h 62"/>
                <a:gd name="T94" fmla="*/ 2 w 17"/>
                <a:gd name="T95" fmla="*/ 44 h 62"/>
                <a:gd name="T96" fmla="*/ 2 w 17"/>
                <a:gd name="T97" fmla="*/ 46 h 62"/>
                <a:gd name="T98" fmla="*/ 2 w 17"/>
                <a:gd name="T99" fmla="*/ 48 h 62"/>
                <a:gd name="T100" fmla="*/ 2 w 17"/>
                <a:gd name="T101" fmla="*/ 50 h 62"/>
                <a:gd name="T102" fmla="*/ 2 w 17"/>
                <a:gd name="T103" fmla="*/ 52 h 62"/>
                <a:gd name="T104" fmla="*/ 0 w 17"/>
                <a:gd name="T105" fmla="*/ 53 h 62"/>
                <a:gd name="T106" fmla="*/ 2 w 17"/>
                <a:gd name="T107" fmla="*/ 53 h 62"/>
                <a:gd name="T108" fmla="*/ 2 w 17"/>
                <a:gd name="T109" fmla="*/ 61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"/>
                <a:gd name="T166" fmla="*/ 0 h 62"/>
                <a:gd name="T167" fmla="*/ 17 w 17"/>
                <a:gd name="T168" fmla="*/ 62 h 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" h="62">
                  <a:moveTo>
                    <a:pt x="2" y="61"/>
                  </a:moveTo>
                  <a:lnTo>
                    <a:pt x="4" y="61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Freeform 100"/>
            <p:cNvSpPr>
              <a:spLocks/>
            </p:cNvSpPr>
            <p:nvPr/>
          </p:nvSpPr>
          <p:spPr bwMode="auto">
            <a:xfrm>
              <a:off x="3365" y="3278"/>
              <a:ext cx="17" cy="61"/>
            </a:xfrm>
            <a:custGeom>
              <a:avLst/>
              <a:gdLst>
                <a:gd name="T0" fmla="*/ 16 w 17"/>
                <a:gd name="T1" fmla="*/ 60 h 61"/>
                <a:gd name="T2" fmla="*/ 16 w 17"/>
                <a:gd name="T3" fmla="*/ 58 h 61"/>
                <a:gd name="T4" fmla="*/ 16 w 17"/>
                <a:gd name="T5" fmla="*/ 56 h 61"/>
                <a:gd name="T6" fmla="*/ 16 w 17"/>
                <a:gd name="T7" fmla="*/ 52 h 61"/>
                <a:gd name="T8" fmla="*/ 16 w 17"/>
                <a:gd name="T9" fmla="*/ 50 h 61"/>
                <a:gd name="T10" fmla="*/ 16 w 17"/>
                <a:gd name="T11" fmla="*/ 48 h 61"/>
                <a:gd name="T12" fmla="*/ 16 w 17"/>
                <a:gd name="T13" fmla="*/ 44 h 61"/>
                <a:gd name="T14" fmla="*/ 16 w 17"/>
                <a:gd name="T15" fmla="*/ 43 h 61"/>
                <a:gd name="T16" fmla="*/ 16 w 17"/>
                <a:gd name="T17" fmla="*/ 41 h 61"/>
                <a:gd name="T18" fmla="*/ 16 w 17"/>
                <a:gd name="T19" fmla="*/ 39 h 61"/>
                <a:gd name="T20" fmla="*/ 16 w 17"/>
                <a:gd name="T21" fmla="*/ 35 h 61"/>
                <a:gd name="T22" fmla="*/ 16 w 17"/>
                <a:gd name="T23" fmla="*/ 33 h 61"/>
                <a:gd name="T24" fmla="*/ 16 w 17"/>
                <a:gd name="T25" fmla="*/ 31 h 61"/>
                <a:gd name="T26" fmla="*/ 16 w 17"/>
                <a:gd name="T27" fmla="*/ 27 h 61"/>
                <a:gd name="T28" fmla="*/ 16 w 17"/>
                <a:gd name="T29" fmla="*/ 25 h 61"/>
                <a:gd name="T30" fmla="*/ 16 w 17"/>
                <a:gd name="T31" fmla="*/ 23 h 61"/>
                <a:gd name="T32" fmla="*/ 16 w 17"/>
                <a:gd name="T33" fmla="*/ 21 h 61"/>
                <a:gd name="T34" fmla="*/ 16 w 17"/>
                <a:gd name="T35" fmla="*/ 20 h 61"/>
                <a:gd name="T36" fmla="*/ 16 w 17"/>
                <a:gd name="T37" fmla="*/ 18 h 61"/>
                <a:gd name="T38" fmla="*/ 16 w 17"/>
                <a:gd name="T39" fmla="*/ 16 h 61"/>
                <a:gd name="T40" fmla="*/ 16 w 17"/>
                <a:gd name="T41" fmla="*/ 14 h 61"/>
                <a:gd name="T42" fmla="*/ 16 w 17"/>
                <a:gd name="T43" fmla="*/ 12 h 61"/>
                <a:gd name="T44" fmla="*/ 12 w 17"/>
                <a:gd name="T45" fmla="*/ 10 h 61"/>
                <a:gd name="T46" fmla="*/ 12 w 17"/>
                <a:gd name="T47" fmla="*/ 8 h 61"/>
                <a:gd name="T48" fmla="*/ 12 w 17"/>
                <a:gd name="T49" fmla="*/ 6 h 61"/>
                <a:gd name="T50" fmla="*/ 12 w 17"/>
                <a:gd name="T51" fmla="*/ 4 h 61"/>
                <a:gd name="T52" fmla="*/ 12 w 17"/>
                <a:gd name="T53" fmla="*/ 2 h 61"/>
                <a:gd name="T54" fmla="*/ 12 w 17"/>
                <a:gd name="T55" fmla="*/ 0 h 61"/>
                <a:gd name="T56" fmla="*/ 0 w 17"/>
                <a:gd name="T57" fmla="*/ 2 h 61"/>
                <a:gd name="T58" fmla="*/ 0 w 17"/>
                <a:gd name="T59" fmla="*/ 4 h 61"/>
                <a:gd name="T60" fmla="*/ 0 w 17"/>
                <a:gd name="T61" fmla="*/ 6 h 61"/>
                <a:gd name="T62" fmla="*/ 0 w 17"/>
                <a:gd name="T63" fmla="*/ 8 h 61"/>
                <a:gd name="T64" fmla="*/ 0 w 17"/>
                <a:gd name="T65" fmla="*/ 10 h 61"/>
                <a:gd name="T66" fmla="*/ 0 w 17"/>
                <a:gd name="T67" fmla="*/ 12 h 61"/>
                <a:gd name="T68" fmla="*/ 0 w 17"/>
                <a:gd name="T69" fmla="*/ 14 h 61"/>
                <a:gd name="T70" fmla="*/ 3 w 17"/>
                <a:gd name="T71" fmla="*/ 16 h 61"/>
                <a:gd name="T72" fmla="*/ 3 w 17"/>
                <a:gd name="T73" fmla="*/ 18 h 61"/>
                <a:gd name="T74" fmla="*/ 3 w 17"/>
                <a:gd name="T75" fmla="*/ 20 h 61"/>
                <a:gd name="T76" fmla="*/ 3 w 17"/>
                <a:gd name="T77" fmla="*/ 21 h 61"/>
                <a:gd name="T78" fmla="*/ 3 w 17"/>
                <a:gd name="T79" fmla="*/ 23 h 61"/>
                <a:gd name="T80" fmla="*/ 3 w 17"/>
                <a:gd name="T81" fmla="*/ 25 h 61"/>
                <a:gd name="T82" fmla="*/ 3 w 17"/>
                <a:gd name="T83" fmla="*/ 29 h 61"/>
                <a:gd name="T84" fmla="*/ 3 w 17"/>
                <a:gd name="T85" fmla="*/ 31 h 61"/>
                <a:gd name="T86" fmla="*/ 3 w 17"/>
                <a:gd name="T87" fmla="*/ 33 h 61"/>
                <a:gd name="T88" fmla="*/ 3 w 17"/>
                <a:gd name="T89" fmla="*/ 35 h 61"/>
                <a:gd name="T90" fmla="*/ 3 w 17"/>
                <a:gd name="T91" fmla="*/ 39 h 61"/>
                <a:gd name="T92" fmla="*/ 3 w 17"/>
                <a:gd name="T93" fmla="*/ 41 h 61"/>
                <a:gd name="T94" fmla="*/ 3 w 17"/>
                <a:gd name="T95" fmla="*/ 43 h 61"/>
                <a:gd name="T96" fmla="*/ 3 w 17"/>
                <a:gd name="T97" fmla="*/ 44 h 61"/>
                <a:gd name="T98" fmla="*/ 3 w 17"/>
                <a:gd name="T99" fmla="*/ 48 h 61"/>
                <a:gd name="T100" fmla="*/ 3 w 17"/>
                <a:gd name="T101" fmla="*/ 50 h 61"/>
                <a:gd name="T102" fmla="*/ 3 w 17"/>
                <a:gd name="T103" fmla="*/ 52 h 61"/>
                <a:gd name="T104" fmla="*/ 3 w 17"/>
                <a:gd name="T105" fmla="*/ 54 h 61"/>
                <a:gd name="T106" fmla="*/ 3 w 17"/>
                <a:gd name="T107" fmla="*/ 58 h 61"/>
                <a:gd name="T108" fmla="*/ 3 w 17"/>
                <a:gd name="T109" fmla="*/ 60 h 61"/>
                <a:gd name="T110" fmla="*/ 16 w 17"/>
                <a:gd name="T111" fmla="*/ 60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"/>
                <a:gd name="T169" fmla="*/ 0 h 61"/>
                <a:gd name="T170" fmla="*/ 17 w 17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" h="61">
                  <a:moveTo>
                    <a:pt x="16" y="60"/>
                  </a:moveTo>
                  <a:lnTo>
                    <a:pt x="16" y="58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16" y="6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Freeform 101"/>
            <p:cNvSpPr>
              <a:spLocks/>
            </p:cNvSpPr>
            <p:nvPr/>
          </p:nvSpPr>
          <p:spPr bwMode="auto">
            <a:xfrm>
              <a:off x="3338" y="3338"/>
              <a:ext cx="38" cy="246"/>
            </a:xfrm>
            <a:custGeom>
              <a:avLst/>
              <a:gdLst>
                <a:gd name="T0" fmla="*/ 10 w 38"/>
                <a:gd name="T1" fmla="*/ 241 h 246"/>
                <a:gd name="T2" fmla="*/ 10 w 38"/>
                <a:gd name="T3" fmla="*/ 235 h 246"/>
                <a:gd name="T4" fmla="*/ 12 w 38"/>
                <a:gd name="T5" fmla="*/ 224 h 246"/>
                <a:gd name="T6" fmla="*/ 14 w 38"/>
                <a:gd name="T7" fmla="*/ 209 h 246"/>
                <a:gd name="T8" fmla="*/ 16 w 38"/>
                <a:gd name="T9" fmla="*/ 193 h 246"/>
                <a:gd name="T10" fmla="*/ 18 w 38"/>
                <a:gd name="T11" fmla="*/ 174 h 246"/>
                <a:gd name="T12" fmla="*/ 20 w 38"/>
                <a:gd name="T13" fmla="*/ 155 h 246"/>
                <a:gd name="T14" fmla="*/ 22 w 38"/>
                <a:gd name="T15" fmla="*/ 134 h 246"/>
                <a:gd name="T16" fmla="*/ 23 w 38"/>
                <a:gd name="T17" fmla="*/ 113 h 246"/>
                <a:gd name="T18" fmla="*/ 27 w 38"/>
                <a:gd name="T19" fmla="*/ 94 h 246"/>
                <a:gd name="T20" fmla="*/ 29 w 38"/>
                <a:gd name="T21" fmla="*/ 73 h 246"/>
                <a:gd name="T22" fmla="*/ 31 w 38"/>
                <a:gd name="T23" fmla="*/ 55 h 246"/>
                <a:gd name="T24" fmla="*/ 33 w 38"/>
                <a:gd name="T25" fmla="*/ 38 h 246"/>
                <a:gd name="T26" fmla="*/ 35 w 38"/>
                <a:gd name="T27" fmla="*/ 23 h 246"/>
                <a:gd name="T28" fmla="*/ 35 w 38"/>
                <a:gd name="T29" fmla="*/ 11 h 246"/>
                <a:gd name="T30" fmla="*/ 37 w 38"/>
                <a:gd name="T31" fmla="*/ 4 h 246"/>
                <a:gd name="T32" fmla="*/ 29 w 38"/>
                <a:gd name="T33" fmla="*/ 0 h 246"/>
                <a:gd name="T34" fmla="*/ 27 w 38"/>
                <a:gd name="T35" fmla="*/ 6 h 246"/>
                <a:gd name="T36" fmla="*/ 27 w 38"/>
                <a:gd name="T37" fmla="*/ 15 h 246"/>
                <a:gd name="T38" fmla="*/ 25 w 38"/>
                <a:gd name="T39" fmla="*/ 29 h 246"/>
                <a:gd name="T40" fmla="*/ 23 w 38"/>
                <a:gd name="T41" fmla="*/ 46 h 246"/>
                <a:gd name="T42" fmla="*/ 22 w 38"/>
                <a:gd name="T43" fmla="*/ 63 h 246"/>
                <a:gd name="T44" fmla="*/ 20 w 38"/>
                <a:gd name="T45" fmla="*/ 82 h 246"/>
                <a:gd name="T46" fmla="*/ 18 w 38"/>
                <a:gd name="T47" fmla="*/ 103 h 246"/>
                <a:gd name="T48" fmla="*/ 16 w 38"/>
                <a:gd name="T49" fmla="*/ 122 h 246"/>
                <a:gd name="T50" fmla="*/ 12 w 38"/>
                <a:gd name="T51" fmla="*/ 143 h 246"/>
                <a:gd name="T52" fmla="*/ 10 w 38"/>
                <a:gd name="T53" fmla="*/ 165 h 246"/>
                <a:gd name="T54" fmla="*/ 8 w 38"/>
                <a:gd name="T55" fmla="*/ 184 h 246"/>
                <a:gd name="T56" fmla="*/ 6 w 38"/>
                <a:gd name="T57" fmla="*/ 201 h 246"/>
                <a:gd name="T58" fmla="*/ 4 w 38"/>
                <a:gd name="T59" fmla="*/ 216 h 246"/>
                <a:gd name="T60" fmla="*/ 2 w 38"/>
                <a:gd name="T61" fmla="*/ 228 h 246"/>
                <a:gd name="T62" fmla="*/ 2 w 38"/>
                <a:gd name="T63" fmla="*/ 237 h 246"/>
                <a:gd name="T64" fmla="*/ 0 w 38"/>
                <a:gd name="T65" fmla="*/ 24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246"/>
                <a:gd name="T101" fmla="*/ 38 w 38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246">
                  <a:moveTo>
                    <a:pt x="10" y="245"/>
                  </a:moveTo>
                  <a:lnTo>
                    <a:pt x="10" y="241"/>
                  </a:lnTo>
                  <a:lnTo>
                    <a:pt x="10" y="239"/>
                  </a:lnTo>
                  <a:lnTo>
                    <a:pt x="10" y="235"/>
                  </a:lnTo>
                  <a:lnTo>
                    <a:pt x="10" y="230"/>
                  </a:lnTo>
                  <a:lnTo>
                    <a:pt x="12" y="224"/>
                  </a:lnTo>
                  <a:lnTo>
                    <a:pt x="12" y="216"/>
                  </a:lnTo>
                  <a:lnTo>
                    <a:pt x="14" y="209"/>
                  </a:lnTo>
                  <a:lnTo>
                    <a:pt x="14" y="201"/>
                  </a:lnTo>
                  <a:lnTo>
                    <a:pt x="16" y="193"/>
                  </a:lnTo>
                  <a:lnTo>
                    <a:pt x="16" y="184"/>
                  </a:lnTo>
                  <a:lnTo>
                    <a:pt x="18" y="174"/>
                  </a:lnTo>
                  <a:lnTo>
                    <a:pt x="18" y="165"/>
                  </a:lnTo>
                  <a:lnTo>
                    <a:pt x="20" y="155"/>
                  </a:lnTo>
                  <a:lnTo>
                    <a:pt x="20" y="145"/>
                  </a:lnTo>
                  <a:lnTo>
                    <a:pt x="22" y="134"/>
                  </a:lnTo>
                  <a:lnTo>
                    <a:pt x="23" y="124"/>
                  </a:lnTo>
                  <a:lnTo>
                    <a:pt x="23" y="113"/>
                  </a:lnTo>
                  <a:lnTo>
                    <a:pt x="25" y="103"/>
                  </a:lnTo>
                  <a:lnTo>
                    <a:pt x="27" y="94"/>
                  </a:lnTo>
                  <a:lnTo>
                    <a:pt x="27" y="82"/>
                  </a:lnTo>
                  <a:lnTo>
                    <a:pt x="29" y="73"/>
                  </a:lnTo>
                  <a:lnTo>
                    <a:pt x="29" y="63"/>
                  </a:lnTo>
                  <a:lnTo>
                    <a:pt x="31" y="55"/>
                  </a:lnTo>
                  <a:lnTo>
                    <a:pt x="31" y="46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5" y="23"/>
                  </a:lnTo>
                  <a:lnTo>
                    <a:pt x="35" y="17"/>
                  </a:lnTo>
                  <a:lnTo>
                    <a:pt x="35" y="11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5" y="36"/>
                  </a:lnTo>
                  <a:lnTo>
                    <a:pt x="23" y="46"/>
                  </a:lnTo>
                  <a:lnTo>
                    <a:pt x="23" y="53"/>
                  </a:lnTo>
                  <a:lnTo>
                    <a:pt x="22" y="63"/>
                  </a:lnTo>
                  <a:lnTo>
                    <a:pt x="22" y="73"/>
                  </a:lnTo>
                  <a:lnTo>
                    <a:pt x="20" y="82"/>
                  </a:lnTo>
                  <a:lnTo>
                    <a:pt x="18" y="92"/>
                  </a:lnTo>
                  <a:lnTo>
                    <a:pt x="18" y="103"/>
                  </a:lnTo>
                  <a:lnTo>
                    <a:pt x="16" y="113"/>
                  </a:lnTo>
                  <a:lnTo>
                    <a:pt x="16" y="122"/>
                  </a:lnTo>
                  <a:lnTo>
                    <a:pt x="14" y="134"/>
                  </a:lnTo>
                  <a:lnTo>
                    <a:pt x="12" y="143"/>
                  </a:lnTo>
                  <a:lnTo>
                    <a:pt x="12" y="155"/>
                  </a:lnTo>
                  <a:lnTo>
                    <a:pt x="10" y="165"/>
                  </a:lnTo>
                  <a:lnTo>
                    <a:pt x="8" y="174"/>
                  </a:lnTo>
                  <a:lnTo>
                    <a:pt x="8" y="184"/>
                  </a:lnTo>
                  <a:lnTo>
                    <a:pt x="6" y="191"/>
                  </a:lnTo>
                  <a:lnTo>
                    <a:pt x="6" y="201"/>
                  </a:lnTo>
                  <a:lnTo>
                    <a:pt x="4" y="209"/>
                  </a:lnTo>
                  <a:lnTo>
                    <a:pt x="4" y="216"/>
                  </a:lnTo>
                  <a:lnTo>
                    <a:pt x="4" y="222"/>
                  </a:lnTo>
                  <a:lnTo>
                    <a:pt x="2" y="228"/>
                  </a:lnTo>
                  <a:lnTo>
                    <a:pt x="2" y="233"/>
                  </a:lnTo>
                  <a:lnTo>
                    <a:pt x="2" y="237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0" y="24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Freeform 102"/>
            <p:cNvSpPr>
              <a:spLocks/>
            </p:cNvSpPr>
            <p:nvPr/>
          </p:nvSpPr>
          <p:spPr bwMode="auto">
            <a:xfrm>
              <a:off x="3180" y="2539"/>
              <a:ext cx="48" cy="87"/>
            </a:xfrm>
            <a:custGeom>
              <a:avLst/>
              <a:gdLst>
                <a:gd name="T0" fmla="*/ 47 w 48"/>
                <a:gd name="T1" fmla="*/ 86 h 87"/>
                <a:gd name="T2" fmla="*/ 47 w 48"/>
                <a:gd name="T3" fmla="*/ 84 h 87"/>
                <a:gd name="T4" fmla="*/ 47 w 48"/>
                <a:gd name="T5" fmla="*/ 82 h 87"/>
                <a:gd name="T6" fmla="*/ 47 w 48"/>
                <a:gd name="T7" fmla="*/ 80 h 87"/>
                <a:gd name="T8" fmla="*/ 46 w 48"/>
                <a:gd name="T9" fmla="*/ 79 h 87"/>
                <a:gd name="T10" fmla="*/ 46 w 48"/>
                <a:gd name="T11" fmla="*/ 77 h 87"/>
                <a:gd name="T12" fmla="*/ 46 w 48"/>
                <a:gd name="T13" fmla="*/ 75 h 87"/>
                <a:gd name="T14" fmla="*/ 46 w 48"/>
                <a:gd name="T15" fmla="*/ 73 h 87"/>
                <a:gd name="T16" fmla="*/ 44 w 48"/>
                <a:gd name="T17" fmla="*/ 71 h 87"/>
                <a:gd name="T18" fmla="*/ 44 w 48"/>
                <a:gd name="T19" fmla="*/ 69 h 87"/>
                <a:gd name="T20" fmla="*/ 44 w 48"/>
                <a:gd name="T21" fmla="*/ 67 h 87"/>
                <a:gd name="T22" fmla="*/ 42 w 48"/>
                <a:gd name="T23" fmla="*/ 65 h 87"/>
                <a:gd name="T24" fmla="*/ 42 w 48"/>
                <a:gd name="T25" fmla="*/ 63 h 87"/>
                <a:gd name="T26" fmla="*/ 42 w 48"/>
                <a:gd name="T27" fmla="*/ 61 h 87"/>
                <a:gd name="T28" fmla="*/ 40 w 48"/>
                <a:gd name="T29" fmla="*/ 59 h 87"/>
                <a:gd name="T30" fmla="*/ 40 w 48"/>
                <a:gd name="T31" fmla="*/ 57 h 87"/>
                <a:gd name="T32" fmla="*/ 38 w 48"/>
                <a:gd name="T33" fmla="*/ 56 h 87"/>
                <a:gd name="T34" fmla="*/ 38 w 48"/>
                <a:gd name="T35" fmla="*/ 54 h 87"/>
                <a:gd name="T36" fmla="*/ 38 w 48"/>
                <a:gd name="T37" fmla="*/ 52 h 87"/>
                <a:gd name="T38" fmla="*/ 36 w 48"/>
                <a:gd name="T39" fmla="*/ 50 h 87"/>
                <a:gd name="T40" fmla="*/ 36 w 48"/>
                <a:gd name="T41" fmla="*/ 48 h 87"/>
                <a:gd name="T42" fmla="*/ 34 w 48"/>
                <a:gd name="T43" fmla="*/ 46 h 87"/>
                <a:gd name="T44" fmla="*/ 34 w 48"/>
                <a:gd name="T45" fmla="*/ 44 h 87"/>
                <a:gd name="T46" fmla="*/ 32 w 48"/>
                <a:gd name="T47" fmla="*/ 44 h 87"/>
                <a:gd name="T48" fmla="*/ 32 w 48"/>
                <a:gd name="T49" fmla="*/ 42 h 87"/>
                <a:gd name="T50" fmla="*/ 32 w 48"/>
                <a:gd name="T51" fmla="*/ 40 h 87"/>
                <a:gd name="T52" fmla="*/ 32 w 48"/>
                <a:gd name="T53" fmla="*/ 38 h 87"/>
                <a:gd name="T54" fmla="*/ 30 w 48"/>
                <a:gd name="T55" fmla="*/ 38 h 87"/>
                <a:gd name="T56" fmla="*/ 30 w 48"/>
                <a:gd name="T57" fmla="*/ 36 h 87"/>
                <a:gd name="T58" fmla="*/ 30 w 48"/>
                <a:gd name="T59" fmla="*/ 34 h 87"/>
                <a:gd name="T60" fmla="*/ 30 w 48"/>
                <a:gd name="T61" fmla="*/ 33 h 87"/>
                <a:gd name="T62" fmla="*/ 30 w 48"/>
                <a:gd name="T63" fmla="*/ 31 h 87"/>
                <a:gd name="T64" fmla="*/ 30 w 48"/>
                <a:gd name="T65" fmla="*/ 29 h 87"/>
                <a:gd name="T66" fmla="*/ 30 w 48"/>
                <a:gd name="T67" fmla="*/ 27 h 87"/>
                <a:gd name="T68" fmla="*/ 30 w 48"/>
                <a:gd name="T69" fmla="*/ 25 h 87"/>
                <a:gd name="T70" fmla="*/ 30 w 48"/>
                <a:gd name="T71" fmla="*/ 23 h 87"/>
                <a:gd name="T72" fmla="*/ 30 w 48"/>
                <a:gd name="T73" fmla="*/ 21 h 87"/>
                <a:gd name="T74" fmla="*/ 30 w 48"/>
                <a:gd name="T75" fmla="*/ 19 h 87"/>
                <a:gd name="T76" fmla="*/ 30 w 48"/>
                <a:gd name="T77" fmla="*/ 17 h 87"/>
                <a:gd name="T78" fmla="*/ 30 w 48"/>
                <a:gd name="T79" fmla="*/ 15 h 87"/>
                <a:gd name="T80" fmla="*/ 30 w 48"/>
                <a:gd name="T81" fmla="*/ 13 h 87"/>
                <a:gd name="T82" fmla="*/ 28 w 48"/>
                <a:gd name="T83" fmla="*/ 13 h 87"/>
                <a:gd name="T84" fmla="*/ 26 w 48"/>
                <a:gd name="T85" fmla="*/ 13 h 87"/>
                <a:gd name="T86" fmla="*/ 24 w 48"/>
                <a:gd name="T87" fmla="*/ 13 h 87"/>
                <a:gd name="T88" fmla="*/ 23 w 48"/>
                <a:gd name="T89" fmla="*/ 13 h 87"/>
                <a:gd name="T90" fmla="*/ 21 w 48"/>
                <a:gd name="T91" fmla="*/ 13 h 87"/>
                <a:gd name="T92" fmla="*/ 19 w 48"/>
                <a:gd name="T93" fmla="*/ 11 h 87"/>
                <a:gd name="T94" fmla="*/ 17 w 48"/>
                <a:gd name="T95" fmla="*/ 11 h 87"/>
                <a:gd name="T96" fmla="*/ 15 w 48"/>
                <a:gd name="T97" fmla="*/ 11 h 87"/>
                <a:gd name="T98" fmla="*/ 13 w 48"/>
                <a:gd name="T99" fmla="*/ 10 h 87"/>
                <a:gd name="T100" fmla="*/ 11 w 48"/>
                <a:gd name="T101" fmla="*/ 10 h 87"/>
                <a:gd name="T102" fmla="*/ 9 w 48"/>
                <a:gd name="T103" fmla="*/ 10 h 87"/>
                <a:gd name="T104" fmla="*/ 7 w 48"/>
                <a:gd name="T105" fmla="*/ 8 h 87"/>
                <a:gd name="T106" fmla="*/ 5 w 48"/>
                <a:gd name="T107" fmla="*/ 8 h 87"/>
                <a:gd name="T108" fmla="*/ 5 w 48"/>
                <a:gd name="T109" fmla="*/ 6 h 87"/>
                <a:gd name="T110" fmla="*/ 3 w 48"/>
                <a:gd name="T111" fmla="*/ 6 h 87"/>
                <a:gd name="T112" fmla="*/ 2 w 48"/>
                <a:gd name="T113" fmla="*/ 4 h 87"/>
                <a:gd name="T114" fmla="*/ 0 w 48"/>
                <a:gd name="T115" fmla="*/ 2 h 87"/>
                <a:gd name="T116" fmla="*/ 0 w 48"/>
                <a:gd name="T117" fmla="*/ 0 h 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87"/>
                <a:gd name="T179" fmla="*/ 48 w 48"/>
                <a:gd name="T180" fmla="*/ 87 h 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87">
                  <a:moveTo>
                    <a:pt x="47" y="86"/>
                  </a:moveTo>
                  <a:lnTo>
                    <a:pt x="47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6" y="79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Freeform 103"/>
            <p:cNvSpPr>
              <a:spLocks/>
            </p:cNvSpPr>
            <p:nvPr/>
          </p:nvSpPr>
          <p:spPr bwMode="auto">
            <a:xfrm>
              <a:off x="3250" y="2556"/>
              <a:ext cx="40" cy="70"/>
            </a:xfrm>
            <a:custGeom>
              <a:avLst/>
              <a:gdLst>
                <a:gd name="T0" fmla="*/ 39 w 40"/>
                <a:gd name="T1" fmla="*/ 0 h 70"/>
                <a:gd name="T2" fmla="*/ 37 w 40"/>
                <a:gd name="T3" fmla="*/ 0 h 70"/>
                <a:gd name="T4" fmla="*/ 37 w 40"/>
                <a:gd name="T5" fmla="*/ 2 h 70"/>
                <a:gd name="T6" fmla="*/ 37 w 40"/>
                <a:gd name="T7" fmla="*/ 4 h 70"/>
                <a:gd name="T8" fmla="*/ 35 w 40"/>
                <a:gd name="T9" fmla="*/ 6 h 70"/>
                <a:gd name="T10" fmla="*/ 35 w 40"/>
                <a:gd name="T11" fmla="*/ 8 h 70"/>
                <a:gd name="T12" fmla="*/ 33 w 40"/>
                <a:gd name="T13" fmla="*/ 10 h 70"/>
                <a:gd name="T14" fmla="*/ 33 w 40"/>
                <a:gd name="T15" fmla="*/ 12 h 70"/>
                <a:gd name="T16" fmla="*/ 33 w 40"/>
                <a:gd name="T17" fmla="*/ 14 h 70"/>
                <a:gd name="T18" fmla="*/ 31 w 40"/>
                <a:gd name="T19" fmla="*/ 14 h 70"/>
                <a:gd name="T20" fmla="*/ 31 w 40"/>
                <a:gd name="T21" fmla="*/ 16 h 70"/>
                <a:gd name="T22" fmla="*/ 29 w 40"/>
                <a:gd name="T23" fmla="*/ 17 h 70"/>
                <a:gd name="T24" fmla="*/ 29 w 40"/>
                <a:gd name="T25" fmla="*/ 19 h 70"/>
                <a:gd name="T26" fmla="*/ 27 w 40"/>
                <a:gd name="T27" fmla="*/ 21 h 70"/>
                <a:gd name="T28" fmla="*/ 27 w 40"/>
                <a:gd name="T29" fmla="*/ 23 h 70"/>
                <a:gd name="T30" fmla="*/ 25 w 40"/>
                <a:gd name="T31" fmla="*/ 25 h 70"/>
                <a:gd name="T32" fmla="*/ 23 w 40"/>
                <a:gd name="T33" fmla="*/ 27 h 70"/>
                <a:gd name="T34" fmla="*/ 23 w 40"/>
                <a:gd name="T35" fmla="*/ 29 h 70"/>
                <a:gd name="T36" fmla="*/ 21 w 40"/>
                <a:gd name="T37" fmla="*/ 31 h 70"/>
                <a:gd name="T38" fmla="*/ 21 w 40"/>
                <a:gd name="T39" fmla="*/ 33 h 70"/>
                <a:gd name="T40" fmla="*/ 20 w 40"/>
                <a:gd name="T41" fmla="*/ 35 h 70"/>
                <a:gd name="T42" fmla="*/ 18 w 40"/>
                <a:gd name="T43" fmla="*/ 35 h 70"/>
                <a:gd name="T44" fmla="*/ 18 w 40"/>
                <a:gd name="T45" fmla="*/ 37 h 70"/>
                <a:gd name="T46" fmla="*/ 16 w 40"/>
                <a:gd name="T47" fmla="*/ 39 h 70"/>
                <a:gd name="T48" fmla="*/ 14 w 40"/>
                <a:gd name="T49" fmla="*/ 40 h 70"/>
                <a:gd name="T50" fmla="*/ 12 w 40"/>
                <a:gd name="T51" fmla="*/ 42 h 70"/>
                <a:gd name="T52" fmla="*/ 10 w 40"/>
                <a:gd name="T53" fmla="*/ 44 h 70"/>
                <a:gd name="T54" fmla="*/ 8 w 40"/>
                <a:gd name="T55" fmla="*/ 46 h 70"/>
                <a:gd name="T56" fmla="*/ 8 w 40"/>
                <a:gd name="T57" fmla="*/ 48 h 70"/>
                <a:gd name="T58" fmla="*/ 6 w 40"/>
                <a:gd name="T59" fmla="*/ 50 h 70"/>
                <a:gd name="T60" fmla="*/ 6 w 40"/>
                <a:gd name="T61" fmla="*/ 52 h 70"/>
                <a:gd name="T62" fmla="*/ 4 w 40"/>
                <a:gd name="T63" fmla="*/ 54 h 70"/>
                <a:gd name="T64" fmla="*/ 4 w 40"/>
                <a:gd name="T65" fmla="*/ 56 h 70"/>
                <a:gd name="T66" fmla="*/ 2 w 40"/>
                <a:gd name="T67" fmla="*/ 58 h 70"/>
                <a:gd name="T68" fmla="*/ 2 w 40"/>
                <a:gd name="T69" fmla="*/ 60 h 70"/>
                <a:gd name="T70" fmla="*/ 2 w 40"/>
                <a:gd name="T71" fmla="*/ 62 h 70"/>
                <a:gd name="T72" fmla="*/ 0 w 40"/>
                <a:gd name="T73" fmla="*/ 62 h 70"/>
                <a:gd name="T74" fmla="*/ 0 w 40"/>
                <a:gd name="T75" fmla="*/ 63 h 70"/>
                <a:gd name="T76" fmla="*/ 0 w 40"/>
                <a:gd name="T77" fmla="*/ 65 h 70"/>
                <a:gd name="T78" fmla="*/ 0 w 40"/>
                <a:gd name="T79" fmla="*/ 67 h 70"/>
                <a:gd name="T80" fmla="*/ 0 w 40"/>
                <a:gd name="T81" fmla="*/ 69 h 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70"/>
                <a:gd name="T125" fmla="*/ 40 w 40"/>
                <a:gd name="T126" fmla="*/ 70 h 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70">
                  <a:moveTo>
                    <a:pt x="39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5" y="25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Freeform 104"/>
            <p:cNvSpPr>
              <a:spLocks/>
            </p:cNvSpPr>
            <p:nvPr/>
          </p:nvSpPr>
          <p:spPr bwMode="auto">
            <a:xfrm>
              <a:off x="3208" y="2531"/>
              <a:ext cx="91" cy="26"/>
            </a:xfrm>
            <a:custGeom>
              <a:avLst/>
              <a:gdLst>
                <a:gd name="T0" fmla="*/ 0 w 91"/>
                <a:gd name="T1" fmla="*/ 21 h 26"/>
                <a:gd name="T2" fmla="*/ 2 w 91"/>
                <a:gd name="T3" fmla="*/ 21 h 26"/>
                <a:gd name="T4" fmla="*/ 4 w 91"/>
                <a:gd name="T5" fmla="*/ 21 h 26"/>
                <a:gd name="T6" fmla="*/ 8 w 91"/>
                <a:gd name="T7" fmla="*/ 21 h 26"/>
                <a:gd name="T8" fmla="*/ 10 w 91"/>
                <a:gd name="T9" fmla="*/ 21 h 26"/>
                <a:gd name="T10" fmla="*/ 14 w 91"/>
                <a:gd name="T11" fmla="*/ 23 h 26"/>
                <a:gd name="T12" fmla="*/ 16 w 91"/>
                <a:gd name="T13" fmla="*/ 23 h 26"/>
                <a:gd name="T14" fmla="*/ 19 w 91"/>
                <a:gd name="T15" fmla="*/ 23 h 26"/>
                <a:gd name="T16" fmla="*/ 23 w 91"/>
                <a:gd name="T17" fmla="*/ 23 h 26"/>
                <a:gd name="T18" fmla="*/ 27 w 91"/>
                <a:gd name="T19" fmla="*/ 23 h 26"/>
                <a:gd name="T20" fmla="*/ 31 w 91"/>
                <a:gd name="T21" fmla="*/ 25 h 26"/>
                <a:gd name="T22" fmla="*/ 37 w 91"/>
                <a:gd name="T23" fmla="*/ 25 h 26"/>
                <a:gd name="T24" fmla="*/ 41 w 91"/>
                <a:gd name="T25" fmla="*/ 25 h 26"/>
                <a:gd name="T26" fmla="*/ 44 w 91"/>
                <a:gd name="T27" fmla="*/ 25 h 26"/>
                <a:gd name="T28" fmla="*/ 50 w 91"/>
                <a:gd name="T29" fmla="*/ 25 h 26"/>
                <a:gd name="T30" fmla="*/ 54 w 91"/>
                <a:gd name="T31" fmla="*/ 25 h 26"/>
                <a:gd name="T32" fmla="*/ 58 w 91"/>
                <a:gd name="T33" fmla="*/ 25 h 26"/>
                <a:gd name="T34" fmla="*/ 62 w 91"/>
                <a:gd name="T35" fmla="*/ 25 h 26"/>
                <a:gd name="T36" fmla="*/ 65 w 91"/>
                <a:gd name="T37" fmla="*/ 23 h 26"/>
                <a:gd name="T38" fmla="*/ 69 w 91"/>
                <a:gd name="T39" fmla="*/ 23 h 26"/>
                <a:gd name="T40" fmla="*/ 73 w 91"/>
                <a:gd name="T41" fmla="*/ 21 h 26"/>
                <a:gd name="T42" fmla="*/ 77 w 91"/>
                <a:gd name="T43" fmla="*/ 21 h 26"/>
                <a:gd name="T44" fmla="*/ 81 w 91"/>
                <a:gd name="T45" fmla="*/ 19 h 26"/>
                <a:gd name="T46" fmla="*/ 83 w 91"/>
                <a:gd name="T47" fmla="*/ 18 h 26"/>
                <a:gd name="T48" fmla="*/ 86 w 91"/>
                <a:gd name="T49" fmla="*/ 18 h 26"/>
                <a:gd name="T50" fmla="*/ 88 w 91"/>
                <a:gd name="T51" fmla="*/ 16 h 26"/>
                <a:gd name="T52" fmla="*/ 88 w 91"/>
                <a:gd name="T53" fmla="*/ 12 h 26"/>
                <a:gd name="T54" fmla="*/ 90 w 91"/>
                <a:gd name="T55" fmla="*/ 10 h 26"/>
                <a:gd name="T56" fmla="*/ 90 w 91"/>
                <a:gd name="T57" fmla="*/ 8 h 26"/>
                <a:gd name="T58" fmla="*/ 90 w 91"/>
                <a:gd name="T59" fmla="*/ 4 h 26"/>
                <a:gd name="T60" fmla="*/ 90 w 91"/>
                <a:gd name="T61" fmla="*/ 0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26"/>
                <a:gd name="T95" fmla="*/ 91 w 91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26">
                  <a:moveTo>
                    <a:pt x="0" y="21"/>
                  </a:moveTo>
                  <a:lnTo>
                    <a:pt x="2" y="21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1" y="25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50" y="25"/>
                  </a:lnTo>
                  <a:lnTo>
                    <a:pt x="54" y="25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5" y="23"/>
                  </a:lnTo>
                  <a:lnTo>
                    <a:pt x="69" y="23"/>
                  </a:lnTo>
                  <a:lnTo>
                    <a:pt x="73" y="21"/>
                  </a:lnTo>
                  <a:lnTo>
                    <a:pt x="77" y="21"/>
                  </a:lnTo>
                  <a:lnTo>
                    <a:pt x="81" y="19"/>
                  </a:lnTo>
                  <a:lnTo>
                    <a:pt x="83" y="18"/>
                  </a:lnTo>
                  <a:lnTo>
                    <a:pt x="86" y="18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0" y="0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Freeform 105"/>
            <p:cNvSpPr>
              <a:spLocks/>
            </p:cNvSpPr>
            <p:nvPr/>
          </p:nvSpPr>
          <p:spPr bwMode="auto">
            <a:xfrm>
              <a:off x="3086" y="1505"/>
              <a:ext cx="319" cy="759"/>
            </a:xfrm>
            <a:custGeom>
              <a:avLst/>
              <a:gdLst>
                <a:gd name="T0" fmla="*/ 7 w 319"/>
                <a:gd name="T1" fmla="*/ 26 h 759"/>
                <a:gd name="T2" fmla="*/ 13 w 319"/>
                <a:gd name="T3" fmla="*/ 15 h 759"/>
                <a:gd name="T4" fmla="*/ 32 w 319"/>
                <a:gd name="T5" fmla="*/ 17 h 759"/>
                <a:gd name="T6" fmla="*/ 42 w 319"/>
                <a:gd name="T7" fmla="*/ 9 h 759"/>
                <a:gd name="T8" fmla="*/ 59 w 319"/>
                <a:gd name="T9" fmla="*/ 1 h 759"/>
                <a:gd name="T10" fmla="*/ 90 w 319"/>
                <a:gd name="T11" fmla="*/ 1 h 759"/>
                <a:gd name="T12" fmla="*/ 120 w 319"/>
                <a:gd name="T13" fmla="*/ 13 h 759"/>
                <a:gd name="T14" fmla="*/ 138 w 319"/>
                <a:gd name="T15" fmla="*/ 38 h 759"/>
                <a:gd name="T16" fmla="*/ 143 w 319"/>
                <a:gd name="T17" fmla="*/ 67 h 759"/>
                <a:gd name="T18" fmla="*/ 145 w 319"/>
                <a:gd name="T19" fmla="*/ 88 h 759"/>
                <a:gd name="T20" fmla="*/ 143 w 319"/>
                <a:gd name="T21" fmla="*/ 103 h 759"/>
                <a:gd name="T22" fmla="*/ 143 w 319"/>
                <a:gd name="T23" fmla="*/ 124 h 759"/>
                <a:gd name="T24" fmla="*/ 145 w 319"/>
                <a:gd name="T25" fmla="*/ 143 h 759"/>
                <a:gd name="T26" fmla="*/ 151 w 319"/>
                <a:gd name="T27" fmla="*/ 159 h 759"/>
                <a:gd name="T28" fmla="*/ 151 w 319"/>
                <a:gd name="T29" fmla="*/ 178 h 759"/>
                <a:gd name="T30" fmla="*/ 151 w 319"/>
                <a:gd name="T31" fmla="*/ 201 h 759"/>
                <a:gd name="T32" fmla="*/ 151 w 319"/>
                <a:gd name="T33" fmla="*/ 222 h 759"/>
                <a:gd name="T34" fmla="*/ 155 w 319"/>
                <a:gd name="T35" fmla="*/ 235 h 759"/>
                <a:gd name="T36" fmla="*/ 157 w 319"/>
                <a:gd name="T37" fmla="*/ 256 h 759"/>
                <a:gd name="T38" fmla="*/ 159 w 319"/>
                <a:gd name="T39" fmla="*/ 283 h 759"/>
                <a:gd name="T40" fmla="*/ 161 w 319"/>
                <a:gd name="T41" fmla="*/ 316 h 759"/>
                <a:gd name="T42" fmla="*/ 161 w 319"/>
                <a:gd name="T43" fmla="*/ 348 h 759"/>
                <a:gd name="T44" fmla="*/ 161 w 319"/>
                <a:gd name="T45" fmla="*/ 390 h 759"/>
                <a:gd name="T46" fmla="*/ 163 w 319"/>
                <a:gd name="T47" fmla="*/ 436 h 759"/>
                <a:gd name="T48" fmla="*/ 166 w 319"/>
                <a:gd name="T49" fmla="*/ 473 h 759"/>
                <a:gd name="T50" fmla="*/ 174 w 319"/>
                <a:gd name="T51" fmla="*/ 492 h 759"/>
                <a:gd name="T52" fmla="*/ 182 w 319"/>
                <a:gd name="T53" fmla="*/ 511 h 759"/>
                <a:gd name="T54" fmla="*/ 189 w 319"/>
                <a:gd name="T55" fmla="*/ 528 h 759"/>
                <a:gd name="T56" fmla="*/ 197 w 319"/>
                <a:gd name="T57" fmla="*/ 540 h 759"/>
                <a:gd name="T58" fmla="*/ 208 w 319"/>
                <a:gd name="T59" fmla="*/ 540 h 759"/>
                <a:gd name="T60" fmla="*/ 224 w 319"/>
                <a:gd name="T61" fmla="*/ 532 h 759"/>
                <a:gd name="T62" fmla="*/ 247 w 319"/>
                <a:gd name="T63" fmla="*/ 524 h 759"/>
                <a:gd name="T64" fmla="*/ 272 w 319"/>
                <a:gd name="T65" fmla="*/ 523 h 759"/>
                <a:gd name="T66" fmla="*/ 296 w 319"/>
                <a:gd name="T67" fmla="*/ 534 h 759"/>
                <a:gd name="T68" fmla="*/ 312 w 319"/>
                <a:gd name="T69" fmla="*/ 555 h 759"/>
                <a:gd name="T70" fmla="*/ 318 w 319"/>
                <a:gd name="T71" fmla="*/ 584 h 759"/>
                <a:gd name="T72" fmla="*/ 310 w 319"/>
                <a:gd name="T73" fmla="*/ 618 h 759"/>
                <a:gd name="T74" fmla="*/ 302 w 319"/>
                <a:gd name="T75" fmla="*/ 634 h 759"/>
                <a:gd name="T76" fmla="*/ 289 w 319"/>
                <a:gd name="T77" fmla="*/ 645 h 759"/>
                <a:gd name="T78" fmla="*/ 281 w 319"/>
                <a:gd name="T79" fmla="*/ 655 h 759"/>
                <a:gd name="T80" fmla="*/ 270 w 319"/>
                <a:gd name="T81" fmla="*/ 670 h 759"/>
                <a:gd name="T82" fmla="*/ 258 w 319"/>
                <a:gd name="T83" fmla="*/ 689 h 759"/>
                <a:gd name="T84" fmla="*/ 245 w 319"/>
                <a:gd name="T85" fmla="*/ 712 h 759"/>
                <a:gd name="T86" fmla="*/ 228 w 319"/>
                <a:gd name="T87" fmla="*/ 727 h 759"/>
                <a:gd name="T88" fmla="*/ 207 w 319"/>
                <a:gd name="T89" fmla="*/ 735 h 759"/>
                <a:gd name="T90" fmla="*/ 182 w 319"/>
                <a:gd name="T91" fmla="*/ 737 h 759"/>
                <a:gd name="T92" fmla="*/ 161 w 319"/>
                <a:gd name="T93" fmla="*/ 735 h 759"/>
                <a:gd name="T94" fmla="*/ 145 w 319"/>
                <a:gd name="T95" fmla="*/ 729 h 759"/>
                <a:gd name="T96" fmla="*/ 134 w 319"/>
                <a:gd name="T97" fmla="*/ 716 h 759"/>
                <a:gd name="T98" fmla="*/ 120 w 319"/>
                <a:gd name="T99" fmla="*/ 701 h 759"/>
                <a:gd name="T100" fmla="*/ 107 w 319"/>
                <a:gd name="T101" fmla="*/ 687 h 759"/>
                <a:gd name="T102" fmla="*/ 99 w 319"/>
                <a:gd name="T103" fmla="*/ 695 h 759"/>
                <a:gd name="T104" fmla="*/ 101 w 319"/>
                <a:gd name="T105" fmla="*/ 710 h 759"/>
                <a:gd name="T106" fmla="*/ 107 w 319"/>
                <a:gd name="T107" fmla="*/ 727 h 759"/>
                <a:gd name="T108" fmla="*/ 117 w 319"/>
                <a:gd name="T109" fmla="*/ 745 h 759"/>
                <a:gd name="T110" fmla="*/ 128 w 319"/>
                <a:gd name="T111" fmla="*/ 758 h 7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9"/>
                <a:gd name="T169" fmla="*/ 0 h 759"/>
                <a:gd name="T170" fmla="*/ 319 w 319"/>
                <a:gd name="T171" fmla="*/ 759 h 7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9" h="759">
                  <a:moveTo>
                    <a:pt x="0" y="26"/>
                  </a:move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9" y="3"/>
                  </a:lnTo>
                  <a:lnTo>
                    <a:pt x="103" y="3"/>
                  </a:lnTo>
                  <a:lnTo>
                    <a:pt x="107" y="5"/>
                  </a:lnTo>
                  <a:lnTo>
                    <a:pt x="111" y="7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4" y="15"/>
                  </a:lnTo>
                  <a:lnTo>
                    <a:pt x="126" y="19"/>
                  </a:lnTo>
                  <a:lnTo>
                    <a:pt x="128" y="21"/>
                  </a:lnTo>
                  <a:lnTo>
                    <a:pt x="130" y="24"/>
                  </a:lnTo>
                  <a:lnTo>
                    <a:pt x="132" y="28"/>
                  </a:lnTo>
                  <a:lnTo>
                    <a:pt x="134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1" y="53"/>
                  </a:lnTo>
                  <a:lnTo>
                    <a:pt x="141" y="57"/>
                  </a:lnTo>
                  <a:lnTo>
                    <a:pt x="143" y="61"/>
                  </a:lnTo>
                  <a:lnTo>
                    <a:pt x="143" y="63"/>
                  </a:lnTo>
                  <a:lnTo>
                    <a:pt x="143" y="67"/>
                  </a:lnTo>
                  <a:lnTo>
                    <a:pt x="143" y="70"/>
                  </a:lnTo>
                  <a:lnTo>
                    <a:pt x="145" y="72"/>
                  </a:lnTo>
                  <a:lnTo>
                    <a:pt x="145" y="76"/>
                  </a:lnTo>
                  <a:lnTo>
                    <a:pt x="145" y="78"/>
                  </a:lnTo>
                  <a:lnTo>
                    <a:pt x="145" y="82"/>
                  </a:lnTo>
                  <a:lnTo>
                    <a:pt x="145" y="84"/>
                  </a:lnTo>
                  <a:lnTo>
                    <a:pt x="145" y="86"/>
                  </a:lnTo>
                  <a:lnTo>
                    <a:pt x="145" y="88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5" y="101"/>
                  </a:lnTo>
                  <a:lnTo>
                    <a:pt x="143" y="103"/>
                  </a:lnTo>
                  <a:lnTo>
                    <a:pt x="143" y="105"/>
                  </a:lnTo>
                  <a:lnTo>
                    <a:pt x="143" y="109"/>
                  </a:lnTo>
                  <a:lnTo>
                    <a:pt x="143" y="111"/>
                  </a:lnTo>
                  <a:lnTo>
                    <a:pt x="143" y="113"/>
                  </a:lnTo>
                  <a:lnTo>
                    <a:pt x="143" y="116"/>
                  </a:lnTo>
                  <a:lnTo>
                    <a:pt x="143" y="118"/>
                  </a:lnTo>
                  <a:lnTo>
                    <a:pt x="143" y="122"/>
                  </a:lnTo>
                  <a:lnTo>
                    <a:pt x="143" y="124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3" y="132"/>
                  </a:lnTo>
                  <a:lnTo>
                    <a:pt x="143" y="136"/>
                  </a:lnTo>
                  <a:lnTo>
                    <a:pt x="145" y="137"/>
                  </a:lnTo>
                  <a:lnTo>
                    <a:pt x="145" y="139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7" y="149"/>
                  </a:lnTo>
                  <a:lnTo>
                    <a:pt x="147" y="151"/>
                  </a:lnTo>
                  <a:lnTo>
                    <a:pt x="149" y="153"/>
                  </a:lnTo>
                  <a:lnTo>
                    <a:pt x="149" y="155"/>
                  </a:lnTo>
                  <a:lnTo>
                    <a:pt x="151" y="157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62"/>
                  </a:lnTo>
                  <a:lnTo>
                    <a:pt x="151" y="164"/>
                  </a:lnTo>
                  <a:lnTo>
                    <a:pt x="151" y="166"/>
                  </a:lnTo>
                  <a:lnTo>
                    <a:pt x="151" y="168"/>
                  </a:lnTo>
                  <a:lnTo>
                    <a:pt x="151" y="172"/>
                  </a:lnTo>
                  <a:lnTo>
                    <a:pt x="151" y="174"/>
                  </a:lnTo>
                  <a:lnTo>
                    <a:pt x="151" y="178"/>
                  </a:lnTo>
                  <a:lnTo>
                    <a:pt x="151" y="180"/>
                  </a:lnTo>
                  <a:lnTo>
                    <a:pt x="151" y="183"/>
                  </a:lnTo>
                  <a:lnTo>
                    <a:pt x="151" y="185"/>
                  </a:lnTo>
                  <a:lnTo>
                    <a:pt x="151" y="189"/>
                  </a:lnTo>
                  <a:lnTo>
                    <a:pt x="151" y="193"/>
                  </a:lnTo>
                  <a:lnTo>
                    <a:pt x="151" y="195"/>
                  </a:lnTo>
                  <a:lnTo>
                    <a:pt x="151" y="199"/>
                  </a:lnTo>
                  <a:lnTo>
                    <a:pt x="151" y="201"/>
                  </a:lnTo>
                  <a:lnTo>
                    <a:pt x="151" y="205"/>
                  </a:lnTo>
                  <a:lnTo>
                    <a:pt x="151" y="206"/>
                  </a:lnTo>
                  <a:lnTo>
                    <a:pt x="151" y="210"/>
                  </a:lnTo>
                  <a:lnTo>
                    <a:pt x="151" y="212"/>
                  </a:lnTo>
                  <a:lnTo>
                    <a:pt x="151" y="216"/>
                  </a:lnTo>
                  <a:lnTo>
                    <a:pt x="151" y="218"/>
                  </a:lnTo>
                  <a:lnTo>
                    <a:pt x="151" y="220"/>
                  </a:lnTo>
                  <a:lnTo>
                    <a:pt x="151" y="222"/>
                  </a:lnTo>
                  <a:lnTo>
                    <a:pt x="151" y="224"/>
                  </a:lnTo>
                  <a:lnTo>
                    <a:pt x="151" y="226"/>
                  </a:lnTo>
                  <a:lnTo>
                    <a:pt x="151" y="228"/>
                  </a:lnTo>
                  <a:lnTo>
                    <a:pt x="153" y="228"/>
                  </a:lnTo>
                  <a:lnTo>
                    <a:pt x="153" y="229"/>
                  </a:lnTo>
                  <a:lnTo>
                    <a:pt x="153" y="231"/>
                  </a:lnTo>
                  <a:lnTo>
                    <a:pt x="153" y="233"/>
                  </a:lnTo>
                  <a:lnTo>
                    <a:pt x="155" y="235"/>
                  </a:lnTo>
                  <a:lnTo>
                    <a:pt x="155" y="237"/>
                  </a:lnTo>
                  <a:lnTo>
                    <a:pt x="155" y="239"/>
                  </a:lnTo>
                  <a:lnTo>
                    <a:pt x="155" y="241"/>
                  </a:lnTo>
                  <a:lnTo>
                    <a:pt x="157" y="245"/>
                  </a:lnTo>
                  <a:lnTo>
                    <a:pt x="157" y="247"/>
                  </a:lnTo>
                  <a:lnTo>
                    <a:pt x="157" y="249"/>
                  </a:lnTo>
                  <a:lnTo>
                    <a:pt x="157" y="252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9" y="262"/>
                  </a:lnTo>
                  <a:lnTo>
                    <a:pt x="159" y="266"/>
                  </a:lnTo>
                  <a:lnTo>
                    <a:pt x="159" y="270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9" y="279"/>
                  </a:lnTo>
                  <a:lnTo>
                    <a:pt x="159" y="283"/>
                  </a:lnTo>
                  <a:lnTo>
                    <a:pt x="159" y="287"/>
                  </a:lnTo>
                  <a:lnTo>
                    <a:pt x="159" y="291"/>
                  </a:lnTo>
                  <a:lnTo>
                    <a:pt x="159" y="296"/>
                  </a:lnTo>
                  <a:lnTo>
                    <a:pt x="161" y="300"/>
                  </a:lnTo>
                  <a:lnTo>
                    <a:pt x="161" y="304"/>
                  </a:lnTo>
                  <a:lnTo>
                    <a:pt x="161" y="308"/>
                  </a:lnTo>
                  <a:lnTo>
                    <a:pt x="161" y="312"/>
                  </a:lnTo>
                  <a:lnTo>
                    <a:pt x="161" y="316"/>
                  </a:lnTo>
                  <a:lnTo>
                    <a:pt x="161" y="319"/>
                  </a:lnTo>
                  <a:lnTo>
                    <a:pt x="161" y="323"/>
                  </a:lnTo>
                  <a:lnTo>
                    <a:pt x="161" y="327"/>
                  </a:lnTo>
                  <a:lnTo>
                    <a:pt x="161" y="331"/>
                  </a:lnTo>
                  <a:lnTo>
                    <a:pt x="161" y="335"/>
                  </a:lnTo>
                  <a:lnTo>
                    <a:pt x="161" y="339"/>
                  </a:lnTo>
                  <a:lnTo>
                    <a:pt x="161" y="342"/>
                  </a:lnTo>
                  <a:lnTo>
                    <a:pt x="161" y="348"/>
                  </a:lnTo>
                  <a:lnTo>
                    <a:pt x="161" y="352"/>
                  </a:lnTo>
                  <a:lnTo>
                    <a:pt x="161" y="358"/>
                  </a:lnTo>
                  <a:lnTo>
                    <a:pt x="161" y="364"/>
                  </a:lnTo>
                  <a:lnTo>
                    <a:pt x="161" y="369"/>
                  </a:lnTo>
                  <a:lnTo>
                    <a:pt x="161" y="373"/>
                  </a:lnTo>
                  <a:lnTo>
                    <a:pt x="161" y="379"/>
                  </a:lnTo>
                  <a:lnTo>
                    <a:pt x="161" y="385"/>
                  </a:lnTo>
                  <a:lnTo>
                    <a:pt x="161" y="390"/>
                  </a:lnTo>
                  <a:lnTo>
                    <a:pt x="161" y="396"/>
                  </a:lnTo>
                  <a:lnTo>
                    <a:pt x="161" y="402"/>
                  </a:lnTo>
                  <a:lnTo>
                    <a:pt x="161" y="408"/>
                  </a:lnTo>
                  <a:lnTo>
                    <a:pt x="161" y="413"/>
                  </a:lnTo>
                  <a:lnTo>
                    <a:pt x="163" y="419"/>
                  </a:lnTo>
                  <a:lnTo>
                    <a:pt x="163" y="425"/>
                  </a:lnTo>
                  <a:lnTo>
                    <a:pt x="163" y="431"/>
                  </a:lnTo>
                  <a:lnTo>
                    <a:pt x="163" y="436"/>
                  </a:lnTo>
                  <a:lnTo>
                    <a:pt x="163" y="442"/>
                  </a:lnTo>
                  <a:lnTo>
                    <a:pt x="163" y="448"/>
                  </a:lnTo>
                  <a:lnTo>
                    <a:pt x="164" y="452"/>
                  </a:lnTo>
                  <a:lnTo>
                    <a:pt x="164" y="457"/>
                  </a:lnTo>
                  <a:lnTo>
                    <a:pt x="164" y="461"/>
                  </a:lnTo>
                  <a:lnTo>
                    <a:pt x="166" y="465"/>
                  </a:lnTo>
                  <a:lnTo>
                    <a:pt x="166" y="469"/>
                  </a:lnTo>
                  <a:lnTo>
                    <a:pt x="166" y="473"/>
                  </a:lnTo>
                  <a:lnTo>
                    <a:pt x="168" y="477"/>
                  </a:lnTo>
                  <a:lnTo>
                    <a:pt x="168" y="478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72" y="486"/>
                  </a:lnTo>
                  <a:lnTo>
                    <a:pt x="172" y="488"/>
                  </a:lnTo>
                  <a:lnTo>
                    <a:pt x="174" y="490"/>
                  </a:lnTo>
                  <a:lnTo>
                    <a:pt x="174" y="492"/>
                  </a:lnTo>
                  <a:lnTo>
                    <a:pt x="176" y="496"/>
                  </a:lnTo>
                  <a:lnTo>
                    <a:pt x="176" y="498"/>
                  </a:lnTo>
                  <a:lnTo>
                    <a:pt x="176" y="500"/>
                  </a:lnTo>
                  <a:lnTo>
                    <a:pt x="178" y="501"/>
                  </a:lnTo>
                  <a:lnTo>
                    <a:pt x="178" y="503"/>
                  </a:lnTo>
                  <a:lnTo>
                    <a:pt x="180" y="507"/>
                  </a:lnTo>
                  <a:lnTo>
                    <a:pt x="180" y="509"/>
                  </a:lnTo>
                  <a:lnTo>
                    <a:pt x="182" y="511"/>
                  </a:lnTo>
                  <a:lnTo>
                    <a:pt x="182" y="513"/>
                  </a:lnTo>
                  <a:lnTo>
                    <a:pt x="184" y="515"/>
                  </a:lnTo>
                  <a:lnTo>
                    <a:pt x="184" y="519"/>
                  </a:lnTo>
                  <a:lnTo>
                    <a:pt x="185" y="521"/>
                  </a:lnTo>
                  <a:lnTo>
                    <a:pt x="185" y="523"/>
                  </a:lnTo>
                  <a:lnTo>
                    <a:pt x="187" y="524"/>
                  </a:lnTo>
                  <a:lnTo>
                    <a:pt x="187" y="526"/>
                  </a:lnTo>
                  <a:lnTo>
                    <a:pt x="189" y="528"/>
                  </a:lnTo>
                  <a:lnTo>
                    <a:pt x="189" y="530"/>
                  </a:lnTo>
                  <a:lnTo>
                    <a:pt x="191" y="532"/>
                  </a:lnTo>
                  <a:lnTo>
                    <a:pt x="193" y="532"/>
                  </a:lnTo>
                  <a:lnTo>
                    <a:pt x="193" y="534"/>
                  </a:lnTo>
                  <a:lnTo>
                    <a:pt x="195" y="536"/>
                  </a:lnTo>
                  <a:lnTo>
                    <a:pt x="195" y="538"/>
                  </a:lnTo>
                  <a:lnTo>
                    <a:pt x="197" y="538"/>
                  </a:lnTo>
                  <a:lnTo>
                    <a:pt x="197" y="540"/>
                  </a:lnTo>
                  <a:lnTo>
                    <a:pt x="199" y="540"/>
                  </a:lnTo>
                  <a:lnTo>
                    <a:pt x="199" y="542"/>
                  </a:lnTo>
                  <a:lnTo>
                    <a:pt x="201" y="542"/>
                  </a:lnTo>
                  <a:lnTo>
                    <a:pt x="203" y="542"/>
                  </a:lnTo>
                  <a:lnTo>
                    <a:pt x="205" y="542"/>
                  </a:lnTo>
                  <a:lnTo>
                    <a:pt x="205" y="540"/>
                  </a:lnTo>
                  <a:lnTo>
                    <a:pt x="207" y="540"/>
                  </a:lnTo>
                  <a:lnTo>
                    <a:pt x="208" y="540"/>
                  </a:lnTo>
                  <a:lnTo>
                    <a:pt x="208" y="538"/>
                  </a:lnTo>
                  <a:lnTo>
                    <a:pt x="210" y="538"/>
                  </a:lnTo>
                  <a:lnTo>
                    <a:pt x="212" y="536"/>
                  </a:lnTo>
                  <a:lnTo>
                    <a:pt x="214" y="536"/>
                  </a:lnTo>
                  <a:lnTo>
                    <a:pt x="218" y="534"/>
                  </a:lnTo>
                  <a:lnTo>
                    <a:pt x="220" y="534"/>
                  </a:lnTo>
                  <a:lnTo>
                    <a:pt x="222" y="532"/>
                  </a:lnTo>
                  <a:lnTo>
                    <a:pt x="224" y="532"/>
                  </a:lnTo>
                  <a:lnTo>
                    <a:pt x="228" y="530"/>
                  </a:lnTo>
                  <a:lnTo>
                    <a:pt x="229" y="530"/>
                  </a:lnTo>
                  <a:lnTo>
                    <a:pt x="233" y="528"/>
                  </a:lnTo>
                  <a:lnTo>
                    <a:pt x="235" y="528"/>
                  </a:lnTo>
                  <a:lnTo>
                    <a:pt x="239" y="526"/>
                  </a:lnTo>
                  <a:lnTo>
                    <a:pt x="241" y="526"/>
                  </a:lnTo>
                  <a:lnTo>
                    <a:pt x="245" y="524"/>
                  </a:lnTo>
                  <a:lnTo>
                    <a:pt x="247" y="524"/>
                  </a:lnTo>
                  <a:lnTo>
                    <a:pt x="251" y="524"/>
                  </a:lnTo>
                  <a:lnTo>
                    <a:pt x="254" y="523"/>
                  </a:lnTo>
                  <a:lnTo>
                    <a:pt x="256" y="523"/>
                  </a:lnTo>
                  <a:lnTo>
                    <a:pt x="260" y="523"/>
                  </a:lnTo>
                  <a:lnTo>
                    <a:pt x="262" y="523"/>
                  </a:lnTo>
                  <a:lnTo>
                    <a:pt x="266" y="523"/>
                  </a:lnTo>
                  <a:lnTo>
                    <a:pt x="268" y="523"/>
                  </a:lnTo>
                  <a:lnTo>
                    <a:pt x="272" y="523"/>
                  </a:lnTo>
                  <a:lnTo>
                    <a:pt x="274" y="524"/>
                  </a:lnTo>
                  <a:lnTo>
                    <a:pt x="277" y="524"/>
                  </a:lnTo>
                  <a:lnTo>
                    <a:pt x="281" y="526"/>
                  </a:lnTo>
                  <a:lnTo>
                    <a:pt x="283" y="528"/>
                  </a:lnTo>
                  <a:lnTo>
                    <a:pt x="287" y="528"/>
                  </a:lnTo>
                  <a:lnTo>
                    <a:pt x="291" y="530"/>
                  </a:lnTo>
                  <a:lnTo>
                    <a:pt x="293" y="532"/>
                  </a:lnTo>
                  <a:lnTo>
                    <a:pt x="296" y="534"/>
                  </a:lnTo>
                  <a:lnTo>
                    <a:pt x="298" y="536"/>
                  </a:lnTo>
                  <a:lnTo>
                    <a:pt x="300" y="540"/>
                  </a:lnTo>
                  <a:lnTo>
                    <a:pt x="302" y="542"/>
                  </a:lnTo>
                  <a:lnTo>
                    <a:pt x="304" y="544"/>
                  </a:lnTo>
                  <a:lnTo>
                    <a:pt x="308" y="545"/>
                  </a:lnTo>
                  <a:lnTo>
                    <a:pt x="308" y="549"/>
                  </a:lnTo>
                  <a:lnTo>
                    <a:pt x="310" y="551"/>
                  </a:lnTo>
                  <a:lnTo>
                    <a:pt x="312" y="555"/>
                  </a:lnTo>
                  <a:lnTo>
                    <a:pt x="314" y="559"/>
                  </a:lnTo>
                  <a:lnTo>
                    <a:pt x="314" y="561"/>
                  </a:lnTo>
                  <a:lnTo>
                    <a:pt x="316" y="565"/>
                  </a:lnTo>
                  <a:lnTo>
                    <a:pt x="316" y="568"/>
                  </a:lnTo>
                  <a:lnTo>
                    <a:pt x="318" y="572"/>
                  </a:lnTo>
                  <a:lnTo>
                    <a:pt x="318" y="576"/>
                  </a:lnTo>
                  <a:lnTo>
                    <a:pt x="318" y="580"/>
                  </a:lnTo>
                  <a:lnTo>
                    <a:pt x="318" y="584"/>
                  </a:lnTo>
                  <a:lnTo>
                    <a:pt x="318" y="588"/>
                  </a:lnTo>
                  <a:lnTo>
                    <a:pt x="318" y="591"/>
                  </a:lnTo>
                  <a:lnTo>
                    <a:pt x="316" y="597"/>
                  </a:lnTo>
                  <a:lnTo>
                    <a:pt x="316" y="601"/>
                  </a:lnTo>
                  <a:lnTo>
                    <a:pt x="314" y="605"/>
                  </a:lnTo>
                  <a:lnTo>
                    <a:pt x="314" y="611"/>
                  </a:lnTo>
                  <a:lnTo>
                    <a:pt x="312" y="614"/>
                  </a:lnTo>
                  <a:lnTo>
                    <a:pt x="310" y="618"/>
                  </a:lnTo>
                  <a:lnTo>
                    <a:pt x="308" y="624"/>
                  </a:lnTo>
                  <a:lnTo>
                    <a:pt x="308" y="626"/>
                  </a:lnTo>
                  <a:lnTo>
                    <a:pt x="306" y="626"/>
                  </a:lnTo>
                  <a:lnTo>
                    <a:pt x="306" y="628"/>
                  </a:lnTo>
                  <a:lnTo>
                    <a:pt x="304" y="630"/>
                  </a:lnTo>
                  <a:lnTo>
                    <a:pt x="304" y="632"/>
                  </a:lnTo>
                  <a:lnTo>
                    <a:pt x="302" y="632"/>
                  </a:lnTo>
                  <a:lnTo>
                    <a:pt x="302" y="634"/>
                  </a:lnTo>
                  <a:lnTo>
                    <a:pt x="300" y="636"/>
                  </a:lnTo>
                  <a:lnTo>
                    <a:pt x="298" y="637"/>
                  </a:lnTo>
                  <a:lnTo>
                    <a:pt x="296" y="639"/>
                  </a:lnTo>
                  <a:lnTo>
                    <a:pt x="295" y="641"/>
                  </a:lnTo>
                  <a:lnTo>
                    <a:pt x="293" y="643"/>
                  </a:lnTo>
                  <a:lnTo>
                    <a:pt x="291" y="643"/>
                  </a:lnTo>
                  <a:lnTo>
                    <a:pt x="291" y="645"/>
                  </a:lnTo>
                  <a:lnTo>
                    <a:pt x="289" y="645"/>
                  </a:lnTo>
                  <a:lnTo>
                    <a:pt x="289" y="647"/>
                  </a:lnTo>
                  <a:lnTo>
                    <a:pt x="287" y="647"/>
                  </a:lnTo>
                  <a:lnTo>
                    <a:pt x="287" y="649"/>
                  </a:lnTo>
                  <a:lnTo>
                    <a:pt x="285" y="649"/>
                  </a:lnTo>
                  <a:lnTo>
                    <a:pt x="283" y="651"/>
                  </a:lnTo>
                  <a:lnTo>
                    <a:pt x="283" y="653"/>
                  </a:lnTo>
                  <a:lnTo>
                    <a:pt x="281" y="653"/>
                  </a:lnTo>
                  <a:lnTo>
                    <a:pt x="281" y="655"/>
                  </a:lnTo>
                  <a:lnTo>
                    <a:pt x="279" y="657"/>
                  </a:lnTo>
                  <a:lnTo>
                    <a:pt x="277" y="659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4" y="664"/>
                  </a:lnTo>
                  <a:lnTo>
                    <a:pt x="272" y="666"/>
                  </a:lnTo>
                  <a:lnTo>
                    <a:pt x="272" y="668"/>
                  </a:lnTo>
                  <a:lnTo>
                    <a:pt x="270" y="670"/>
                  </a:lnTo>
                  <a:lnTo>
                    <a:pt x="268" y="672"/>
                  </a:lnTo>
                  <a:lnTo>
                    <a:pt x="268" y="674"/>
                  </a:lnTo>
                  <a:lnTo>
                    <a:pt x="266" y="676"/>
                  </a:lnTo>
                  <a:lnTo>
                    <a:pt x="264" y="680"/>
                  </a:lnTo>
                  <a:lnTo>
                    <a:pt x="264" y="682"/>
                  </a:lnTo>
                  <a:lnTo>
                    <a:pt x="262" y="683"/>
                  </a:lnTo>
                  <a:lnTo>
                    <a:pt x="260" y="687"/>
                  </a:lnTo>
                  <a:lnTo>
                    <a:pt x="258" y="689"/>
                  </a:lnTo>
                  <a:lnTo>
                    <a:pt x="258" y="693"/>
                  </a:lnTo>
                  <a:lnTo>
                    <a:pt x="256" y="695"/>
                  </a:lnTo>
                  <a:lnTo>
                    <a:pt x="254" y="699"/>
                  </a:lnTo>
                  <a:lnTo>
                    <a:pt x="252" y="703"/>
                  </a:lnTo>
                  <a:lnTo>
                    <a:pt x="251" y="704"/>
                  </a:lnTo>
                  <a:lnTo>
                    <a:pt x="249" y="706"/>
                  </a:lnTo>
                  <a:lnTo>
                    <a:pt x="247" y="710"/>
                  </a:lnTo>
                  <a:lnTo>
                    <a:pt x="245" y="712"/>
                  </a:lnTo>
                  <a:lnTo>
                    <a:pt x="243" y="714"/>
                  </a:lnTo>
                  <a:lnTo>
                    <a:pt x="241" y="716"/>
                  </a:lnTo>
                  <a:lnTo>
                    <a:pt x="239" y="718"/>
                  </a:lnTo>
                  <a:lnTo>
                    <a:pt x="237" y="720"/>
                  </a:lnTo>
                  <a:lnTo>
                    <a:pt x="235" y="722"/>
                  </a:lnTo>
                  <a:lnTo>
                    <a:pt x="231" y="724"/>
                  </a:lnTo>
                  <a:lnTo>
                    <a:pt x="229" y="726"/>
                  </a:lnTo>
                  <a:lnTo>
                    <a:pt x="228" y="727"/>
                  </a:lnTo>
                  <a:lnTo>
                    <a:pt x="224" y="727"/>
                  </a:lnTo>
                  <a:lnTo>
                    <a:pt x="222" y="729"/>
                  </a:lnTo>
                  <a:lnTo>
                    <a:pt x="220" y="731"/>
                  </a:lnTo>
                  <a:lnTo>
                    <a:pt x="216" y="731"/>
                  </a:lnTo>
                  <a:lnTo>
                    <a:pt x="214" y="733"/>
                  </a:lnTo>
                  <a:lnTo>
                    <a:pt x="210" y="733"/>
                  </a:lnTo>
                  <a:lnTo>
                    <a:pt x="208" y="733"/>
                  </a:lnTo>
                  <a:lnTo>
                    <a:pt x="207" y="735"/>
                  </a:lnTo>
                  <a:lnTo>
                    <a:pt x="203" y="735"/>
                  </a:lnTo>
                  <a:lnTo>
                    <a:pt x="201" y="735"/>
                  </a:lnTo>
                  <a:lnTo>
                    <a:pt x="197" y="737"/>
                  </a:lnTo>
                  <a:lnTo>
                    <a:pt x="193" y="737"/>
                  </a:lnTo>
                  <a:lnTo>
                    <a:pt x="191" y="737"/>
                  </a:lnTo>
                  <a:lnTo>
                    <a:pt x="187" y="737"/>
                  </a:lnTo>
                  <a:lnTo>
                    <a:pt x="185" y="737"/>
                  </a:lnTo>
                  <a:lnTo>
                    <a:pt x="182" y="737"/>
                  </a:lnTo>
                  <a:lnTo>
                    <a:pt x="180" y="737"/>
                  </a:lnTo>
                  <a:lnTo>
                    <a:pt x="176" y="737"/>
                  </a:lnTo>
                  <a:lnTo>
                    <a:pt x="174" y="737"/>
                  </a:lnTo>
                  <a:lnTo>
                    <a:pt x="170" y="737"/>
                  </a:lnTo>
                  <a:lnTo>
                    <a:pt x="168" y="737"/>
                  </a:lnTo>
                  <a:lnTo>
                    <a:pt x="164" y="737"/>
                  </a:lnTo>
                  <a:lnTo>
                    <a:pt x="163" y="737"/>
                  </a:lnTo>
                  <a:lnTo>
                    <a:pt x="161" y="735"/>
                  </a:lnTo>
                  <a:lnTo>
                    <a:pt x="159" y="735"/>
                  </a:lnTo>
                  <a:lnTo>
                    <a:pt x="157" y="735"/>
                  </a:lnTo>
                  <a:lnTo>
                    <a:pt x="155" y="733"/>
                  </a:lnTo>
                  <a:lnTo>
                    <a:pt x="153" y="733"/>
                  </a:lnTo>
                  <a:lnTo>
                    <a:pt x="151" y="731"/>
                  </a:lnTo>
                  <a:lnTo>
                    <a:pt x="149" y="731"/>
                  </a:lnTo>
                  <a:lnTo>
                    <a:pt x="147" y="729"/>
                  </a:lnTo>
                  <a:lnTo>
                    <a:pt x="145" y="729"/>
                  </a:lnTo>
                  <a:lnTo>
                    <a:pt x="143" y="727"/>
                  </a:lnTo>
                  <a:lnTo>
                    <a:pt x="141" y="726"/>
                  </a:lnTo>
                  <a:lnTo>
                    <a:pt x="140" y="726"/>
                  </a:lnTo>
                  <a:lnTo>
                    <a:pt x="140" y="724"/>
                  </a:lnTo>
                  <a:lnTo>
                    <a:pt x="138" y="722"/>
                  </a:lnTo>
                  <a:lnTo>
                    <a:pt x="136" y="720"/>
                  </a:lnTo>
                  <a:lnTo>
                    <a:pt x="134" y="718"/>
                  </a:lnTo>
                  <a:lnTo>
                    <a:pt x="134" y="716"/>
                  </a:lnTo>
                  <a:lnTo>
                    <a:pt x="132" y="716"/>
                  </a:lnTo>
                  <a:lnTo>
                    <a:pt x="130" y="714"/>
                  </a:lnTo>
                  <a:lnTo>
                    <a:pt x="128" y="712"/>
                  </a:lnTo>
                  <a:lnTo>
                    <a:pt x="126" y="708"/>
                  </a:lnTo>
                  <a:lnTo>
                    <a:pt x="126" y="706"/>
                  </a:lnTo>
                  <a:lnTo>
                    <a:pt x="124" y="704"/>
                  </a:lnTo>
                  <a:lnTo>
                    <a:pt x="122" y="703"/>
                  </a:lnTo>
                  <a:lnTo>
                    <a:pt x="120" y="701"/>
                  </a:lnTo>
                  <a:lnTo>
                    <a:pt x="118" y="699"/>
                  </a:lnTo>
                  <a:lnTo>
                    <a:pt x="117" y="695"/>
                  </a:lnTo>
                  <a:lnTo>
                    <a:pt x="115" y="693"/>
                  </a:lnTo>
                  <a:lnTo>
                    <a:pt x="113" y="691"/>
                  </a:lnTo>
                  <a:lnTo>
                    <a:pt x="113" y="689"/>
                  </a:lnTo>
                  <a:lnTo>
                    <a:pt x="111" y="689"/>
                  </a:lnTo>
                  <a:lnTo>
                    <a:pt x="109" y="687"/>
                  </a:lnTo>
                  <a:lnTo>
                    <a:pt x="107" y="687"/>
                  </a:lnTo>
                  <a:lnTo>
                    <a:pt x="105" y="687"/>
                  </a:lnTo>
                  <a:lnTo>
                    <a:pt x="103" y="687"/>
                  </a:lnTo>
                  <a:lnTo>
                    <a:pt x="101" y="687"/>
                  </a:lnTo>
                  <a:lnTo>
                    <a:pt x="101" y="689"/>
                  </a:lnTo>
                  <a:lnTo>
                    <a:pt x="101" y="691"/>
                  </a:lnTo>
                  <a:lnTo>
                    <a:pt x="99" y="691"/>
                  </a:lnTo>
                  <a:lnTo>
                    <a:pt x="99" y="693"/>
                  </a:lnTo>
                  <a:lnTo>
                    <a:pt x="99" y="695"/>
                  </a:lnTo>
                  <a:lnTo>
                    <a:pt x="99" y="697"/>
                  </a:lnTo>
                  <a:lnTo>
                    <a:pt x="99" y="699"/>
                  </a:lnTo>
                  <a:lnTo>
                    <a:pt x="99" y="701"/>
                  </a:lnTo>
                  <a:lnTo>
                    <a:pt x="99" y="703"/>
                  </a:lnTo>
                  <a:lnTo>
                    <a:pt x="99" y="704"/>
                  </a:lnTo>
                  <a:lnTo>
                    <a:pt x="99" y="706"/>
                  </a:lnTo>
                  <a:lnTo>
                    <a:pt x="99" y="708"/>
                  </a:lnTo>
                  <a:lnTo>
                    <a:pt x="101" y="710"/>
                  </a:lnTo>
                  <a:lnTo>
                    <a:pt x="101" y="712"/>
                  </a:lnTo>
                  <a:lnTo>
                    <a:pt x="101" y="714"/>
                  </a:lnTo>
                  <a:lnTo>
                    <a:pt x="103" y="716"/>
                  </a:lnTo>
                  <a:lnTo>
                    <a:pt x="103" y="718"/>
                  </a:lnTo>
                  <a:lnTo>
                    <a:pt x="105" y="720"/>
                  </a:lnTo>
                  <a:lnTo>
                    <a:pt x="105" y="722"/>
                  </a:lnTo>
                  <a:lnTo>
                    <a:pt x="105" y="726"/>
                  </a:lnTo>
                  <a:lnTo>
                    <a:pt x="107" y="727"/>
                  </a:lnTo>
                  <a:lnTo>
                    <a:pt x="109" y="729"/>
                  </a:lnTo>
                  <a:lnTo>
                    <a:pt x="109" y="731"/>
                  </a:lnTo>
                  <a:lnTo>
                    <a:pt x="111" y="733"/>
                  </a:lnTo>
                  <a:lnTo>
                    <a:pt x="111" y="737"/>
                  </a:lnTo>
                  <a:lnTo>
                    <a:pt x="113" y="739"/>
                  </a:lnTo>
                  <a:lnTo>
                    <a:pt x="113" y="741"/>
                  </a:lnTo>
                  <a:lnTo>
                    <a:pt x="115" y="743"/>
                  </a:lnTo>
                  <a:lnTo>
                    <a:pt x="117" y="745"/>
                  </a:lnTo>
                  <a:lnTo>
                    <a:pt x="117" y="747"/>
                  </a:lnTo>
                  <a:lnTo>
                    <a:pt x="118" y="749"/>
                  </a:lnTo>
                  <a:lnTo>
                    <a:pt x="120" y="750"/>
                  </a:lnTo>
                  <a:lnTo>
                    <a:pt x="120" y="752"/>
                  </a:lnTo>
                  <a:lnTo>
                    <a:pt x="122" y="754"/>
                  </a:lnTo>
                  <a:lnTo>
                    <a:pt x="124" y="754"/>
                  </a:lnTo>
                  <a:lnTo>
                    <a:pt x="126" y="756"/>
                  </a:lnTo>
                  <a:lnTo>
                    <a:pt x="128" y="758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Freeform 106"/>
            <p:cNvSpPr>
              <a:spLocks/>
            </p:cNvSpPr>
            <p:nvPr/>
          </p:nvSpPr>
          <p:spPr bwMode="auto">
            <a:xfrm>
              <a:off x="3442" y="3893"/>
              <a:ext cx="45" cy="42"/>
            </a:xfrm>
            <a:custGeom>
              <a:avLst/>
              <a:gdLst>
                <a:gd name="T0" fmla="*/ 0 w 45"/>
                <a:gd name="T1" fmla="*/ 25 h 42"/>
                <a:gd name="T2" fmla="*/ 2 w 45"/>
                <a:gd name="T3" fmla="*/ 25 h 42"/>
                <a:gd name="T4" fmla="*/ 4 w 45"/>
                <a:gd name="T5" fmla="*/ 25 h 42"/>
                <a:gd name="T6" fmla="*/ 6 w 45"/>
                <a:gd name="T7" fmla="*/ 25 h 42"/>
                <a:gd name="T8" fmla="*/ 6 w 45"/>
                <a:gd name="T9" fmla="*/ 27 h 42"/>
                <a:gd name="T10" fmla="*/ 7 w 45"/>
                <a:gd name="T11" fmla="*/ 27 h 42"/>
                <a:gd name="T12" fmla="*/ 9 w 45"/>
                <a:gd name="T13" fmla="*/ 27 h 42"/>
                <a:gd name="T14" fmla="*/ 11 w 45"/>
                <a:gd name="T15" fmla="*/ 29 h 42"/>
                <a:gd name="T16" fmla="*/ 13 w 45"/>
                <a:gd name="T17" fmla="*/ 29 h 42"/>
                <a:gd name="T18" fmla="*/ 13 w 45"/>
                <a:gd name="T19" fmla="*/ 31 h 42"/>
                <a:gd name="T20" fmla="*/ 15 w 45"/>
                <a:gd name="T21" fmla="*/ 31 h 42"/>
                <a:gd name="T22" fmla="*/ 17 w 45"/>
                <a:gd name="T23" fmla="*/ 31 h 42"/>
                <a:gd name="T24" fmla="*/ 17 w 45"/>
                <a:gd name="T25" fmla="*/ 33 h 42"/>
                <a:gd name="T26" fmla="*/ 19 w 45"/>
                <a:gd name="T27" fmla="*/ 33 h 42"/>
                <a:gd name="T28" fmla="*/ 19 w 45"/>
                <a:gd name="T29" fmla="*/ 35 h 42"/>
                <a:gd name="T30" fmla="*/ 21 w 45"/>
                <a:gd name="T31" fmla="*/ 35 h 42"/>
                <a:gd name="T32" fmla="*/ 21 w 45"/>
                <a:gd name="T33" fmla="*/ 37 h 42"/>
                <a:gd name="T34" fmla="*/ 23 w 45"/>
                <a:gd name="T35" fmla="*/ 37 h 42"/>
                <a:gd name="T36" fmla="*/ 23 w 45"/>
                <a:gd name="T37" fmla="*/ 39 h 42"/>
                <a:gd name="T38" fmla="*/ 25 w 45"/>
                <a:gd name="T39" fmla="*/ 39 h 42"/>
                <a:gd name="T40" fmla="*/ 25 w 45"/>
                <a:gd name="T41" fmla="*/ 41 h 42"/>
                <a:gd name="T42" fmla="*/ 44 w 45"/>
                <a:gd name="T43" fmla="*/ 23 h 42"/>
                <a:gd name="T44" fmla="*/ 42 w 45"/>
                <a:gd name="T45" fmla="*/ 23 h 42"/>
                <a:gd name="T46" fmla="*/ 42 w 45"/>
                <a:gd name="T47" fmla="*/ 21 h 42"/>
                <a:gd name="T48" fmla="*/ 40 w 45"/>
                <a:gd name="T49" fmla="*/ 21 h 42"/>
                <a:gd name="T50" fmla="*/ 40 w 45"/>
                <a:gd name="T51" fmla="*/ 19 h 42"/>
                <a:gd name="T52" fmla="*/ 38 w 45"/>
                <a:gd name="T53" fmla="*/ 19 h 42"/>
                <a:gd name="T54" fmla="*/ 38 w 45"/>
                <a:gd name="T55" fmla="*/ 18 h 42"/>
                <a:gd name="T56" fmla="*/ 36 w 45"/>
                <a:gd name="T57" fmla="*/ 18 h 42"/>
                <a:gd name="T58" fmla="*/ 36 w 45"/>
                <a:gd name="T59" fmla="*/ 16 h 42"/>
                <a:gd name="T60" fmla="*/ 34 w 45"/>
                <a:gd name="T61" fmla="*/ 16 h 42"/>
                <a:gd name="T62" fmla="*/ 32 w 45"/>
                <a:gd name="T63" fmla="*/ 14 h 42"/>
                <a:gd name="T64" fmla="*/ 30 w 45"/>
                <a:gd name="T65" fmla="*/ 14 h 42"/>
                <a:gd name="T66" fmla="*/ 30 w 45"/>
                <a:gd name="T67" fmla="*/ 12 h 42"/>
                <a:gd name="T68" fmla="*/ 28 w 45"/>
                <a:gd name="T69" fmla="*/ 12 h 42"/>
                <a:gd name="T70" fmla="*/ 28 w 45"/>
                <a:gd name="T71" fmla="*/ 10 h 42"/>
                <a:gd name="T72" fmla="*/ 27 w 45"/>
                <a:gd name="T73" fmla="*/ 10 h 42"/>
                <a:gd name="T74" fmla="*/ 25 w 45"/>
                <a:gd name="T75" fmla="*/ 10 h 42"/>
                <a:gd name="T76" fmla="*/ 25 w 45"/>
                <a:gd name="T77" fmla="*/ 8 h 42"/>
                <a:gd name="T78" fmla="*/ 23 w 45"/>
                <a:gd name="T79" fmla="*/ 8 h 42"/>
                <a:gd name="T80" fmla="*/ 21 w 45"/>
                <a:gd name="T81" fmla="*/ 6 h 42"/>
                <a:gd name="T82" fmla="*/ 19 w 45"/>
                <a:gd name="T83" fmla="*/ 6 h 42"/>
                <a:gd name="T84" fmla="*/ 17 w 45"/>
                <a:gd name="T85" fmla="*/ 4 h 42"/>
                <a:gd name="T86" fmla="*/ 15 w 45"/>
                <a:gd name="T87" fmla="*/ 4 h 42"/>
                <a:gd name="T88" fmla="*/ 13 w 45"/>
                <a:gd name="T89" fmla="*/ 4 h 42"/>
                <a:gd name="T90" fmla="*/ 11 w 45"/>
                <a:gd name="T91" fmla="*/ 2 h 42"/>
                <a:gd name="T92" fmla="*/ 9 w 45"/>
                <a:gd name="T93" fmla="*/ 2 h 42"/>
                <a:gd name="T94" fmla="*/ 7 w 45"/>
                <a:gd name="T95" fmla="*/ 2 h 42"/>
                <a:gd name="T96" fmla="*/ 6 w 45"/>
                <a:gd name="T97" fmla="*/ 0 h 42"/>
                <a:gd name="T98" fmla="*/ 6 w 45"/>
                <a:gd name="T99" fmla="*/ 2 h 42"/>
                <a:gd name="T100" fmla="*/ 0 w 45"/>
                <a:gd name="T101" fmla="*/ 25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42"/>
                <a:gd name="T155" fmla="*/ 45 w 45"/>
                <a:gd name="T156" fmla="*/ 42 h 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42">
                  <a:moveTo>
                    <a:pt x="0" y="25"/>
                  </a:moveTo>
                  <a:lnTo>
                    <a:pt x="2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5" y="41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0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Freeform 107"/>
            <p:cNvSpPr>
              <a:spLocks/>
            </p:cNvSpPr>
            <p:nvPr/>
          </p:nvSpPr>
          <p:spPr bwMode="auto">
            <a:xfrm>
              <a:off x="3405" y="3880"/>
              <a:ext cx="44" cy="39"/>
            </a:xfrm>
            <a:custGeom>
              <a:avLst/>
              <a:gdLst>
                <a:gd name="T0" fmla="*/ 0 w 44"/>
                <a:gd name="T1" fmla="*/ 9 h 39"/>
                <a:gd name="T2" fmla="*/ 2 w 44"/>
                <a:gd name="T3" fmla="*/ 11 h 39"/>
                <a:gd name="T4" fmla="*/ 2 w 44"/>
                <a:gd name="T5" fmla="*/ 13 h 39"/>
                <a:gd name="T6" fmla="*/ 4 w 44"/>
                <a:gd name="T7" fmla="*/ 15 h 39"/>
                <a:gd name="T8" fmla="*/ 6 w 44"/>
                <a:gd name="T9" fmla="*/ 17 h 39"/>
                <a:gd name="T10" fmla="*/ 6 w 44"/>
                <a:gd name="T11" fmla="*/ 19 h 39"/>
                <a:gd name="T12" fmla="*/ 8 w 44"/>
                <a:gd name="T13" fmla="*/ 19 h 39"/>
                <a:gd name="T14" fmla="*/ 8 w 44"/>
                <a:gd name="T15" fmla="*/ 21 h 39"/>
                <a:gd name="T16" fmla="*/ 10 w 44"/>
                <a:gd name="T17" fmla="*/ 21 h 39"/>
                <a:gd name="T18" fmla="*/ 10 w 44"/>
                <a:gd name="T19" fmla="*/ 23 h 39"/>
                <a:gd name="T20" fmla="*/ 12 w 44"/>
                <a:gd name="T21" fmla="*/ 23 h 39"/>
                <a:gd name="T22" fmla="*/ 12 w 44"/>
                <a:gd name="T23" fmla="*/ 25 h 39"/>
                <a:gd name="T24" fmla="*/ 14 w 44"/>
                <a:gd name="T25" fmla="*/ 25 h 39"/>
                <a:gd name="T26" fmla="*/ 14 w 44"/>
                <a:gd name="T27" fmla="*/ 27 h 39"/>
                <a:gd name="T28" fmla="*/ 16 w 44"/>
                <a:gd name="T29" fmla="*/ 27 h 39"/>
                <a:gd name="T30" fmla="*/ 18 w 44"/>
                <a:gd name="T31" fmla="*/ 29 h 39"/>
                <a:gd name="T32" fmla="*/ 20 w 44"/>
                <a:gd name="T33" fmla="*/ 31 h 39"/>
                <a:gd name="T34" fmla="*/ 21 w 44"/>
                <a:gd name="T35" fmla="*/ 31 h 39"/>
                <a:gd name="T36" fmla="*/ 23 w 44"/>
                <a:gd name="T37" fmla="*/ 32 h 39"/>
                <a:gd name="T38" fmla="*/ 25 w 44"/>
                <a:gd name="T39" fmla="*/ 32 h 39"/>
                <a:gd name="T40" fmla="*/ 25 w 44"/>
                <a:gd name="T41" fmla="*/ 34 h 39"/>
                <a:gd name="T42" fmla="*/ 27 w 44"/>
                <a:gd name="T43" fmla="*/ 34 h 39"/>
                <a:gd name="T44" fmla="*/ 29 w 44"/>
                <a:gd name="T45" fmla="*/ 34 h 39"/>
                <a:gd name="T46" fmla="*/ 31 w 44"/>
                <a:gd name="T47" fmla="*/ 36 h 39"/>
                <a:gd name="T48" fmla="*/ 33 w 44"/>
                <a:gd name="T49" fmla="*/ 36 h 39"/>
                <a:gd name="T50" fmla="*/ 35 w 44"/>
                <a:gd name="T51" fmla="*/ 38 h 39"/>
                <a:gd name="T52" fmla="*/ 37 w 44"/>
                <a:gd name="T53" fmla="*/ 38 h 39"/>
                <a:gd name="T54" fmla="*/ 43 w 44"/>
                <a:gd name="T55" fmla="*/ 15 h 39"/>
                <a:gd name="T56" fmla="*/ 43 w 44"/>
                <a:gd name="T57" fmla="*/ 13 h 39"/>
                <a:gd name="T58" fmla="*/ 41 w 44"/>
                <a:gd name="T59" fmla="*/ 13 h 39"/>
                <a:gd name="T60" fmla="*/ 39 w 44"/>
                <a:gd name="T61" fmla="*/ 13 h 39"/>
                <a:gd name="T62" fmla="*/ 37 w 44"/>
                <a:gd name="T63" fmla="*/ 13 h 39"/>
                <a:gd name="T64" fmla="*/ 37 w 44"/>
                <a:gd name="T65" fmla="*/ 11 h 39"/>
                <a:gd name="T66" fmla="*/ 35 w 44"/>
                <a:gd name="T67" fmla="*/ 11 h 39"/>
                <a:gd name="T68" fmla="*/ 33 w 44"/>
                <a:gd name="T69" fmla="*/ 9 h 39"/>
                <a:gd name="T70" fmla="*/ 31 w 44"/>
                <a:gd name="T71" fmla="*/ 9 h 39"/>
                <a:gd name="T72" fmla="*/ 31 w 44"/>
                <a:gd name="T73" fmla="*/ 8 h 39"/>
                <a:gd name="T74" fmla="*/ 29 w 44"/>
                <a:gd name="T75" fmla="*/ 8 h 39"/>
                <a:gd name="T76" fmla="*/ 29 w 44"/>
                <a:gd name="T77" fmla="*/ 6 h 39"/>
                <a:gd name="T78" fmla="*/ 27 w 44"/>
                <a:gd name="T79" fmla="*/ 6 h 39"/>
                <a:gd name="T80" fmla="*/ 25 w 44"/>
                <a:gd name="T81" fmla="*/ 4 h 39"/>
                <a:gd name="T82" fmla="*/ 25 w 44"/>
                <a:gd name="T83" fmla="*/ 2 h 39"/>
                <a:gd name="T84" fmla="*/ 23 w 44"/>
                <a:gd name="T85" fmla="*/ 2 h 39"/>
                <a:gd name="T86" fmla="*/ 23 w 44"/>
                <a:gd name="T87" fmla="*/ 0 h 39"/>
                <a:gd name="T88" fmla="*/ 0 w 44"/>
                <a:gd name="T89" fmla="*/ 9 h 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"/>
                <a:gd name="T136" fmla="*/ 0 h 39"/>
                <a:gd name="T137" fmla="*/ 44 w 44"/>
                <a:gd name="T138" fmla="*/ 39 h 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" h="39">
                  <a:moveTo>
                    <a:pt x="0" y="9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8" y="29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Freeform 108"/>
            <p:cNvSpPr>
              <a:spLocks/>
            </p:cNvSpPr>
            <p:nvPr/>
          </p:nvSpPr>
          <p:spPr bwMode="auto">
            <a:xfrm>
              <a:off x="3369" y="3834"/>
              <a:ext cx="60" cy="56"/>
            </a:xfrm>
            <a:custGeom>
              <a:avLst/>
              <a:gdLst>
                <a:gd name="T0" fmla="*/ 0 w 60"/>
                <a:gd name="T1" fmla="*/ 15 h 56"/>
                <a:gd name="T2" fmla="*/ 2 w 60"/>
                <a:gd name="T3" fmla="*/ 17 h 56"/>
                <a:gd name="T4" fmla="*/ 4 w 60"/>
                <a:gd name="T5" fmla="*/ 19 h 56"/>
                <a:gd name="T6" fmla="*/ 6 w 60"/>
                <a:gd name="T7" fmla="*/ 21 h 56"/>
                <a:gd name="T8" fmla="*/ 8 w 60"/>
                <a:gd name="T9" fmla="*/ 23 h 56"/>
                <a:gd name="T10" fmla="*/ 10 w 60"/>
                <a:gd name="T11" fmla="*/ 25 h 56"/>
                <a:gd name="T12" fmla="*/ 10 w 60"/>
                <a:gd name="T13" fmla="*/ 27 h 56"/>
                <a:gd name="T14" fmla="*/ 12 w 60"/>
                <a:gd name="T15" fmla="*/ 29 h 56"/>
                <a:gd name="T16" fmla="*/ 13 w 60"/>
                <a:gd name="T17" fmla="*/ 31 h 56"/>
                <a:gd name="T18" fmla="*/ 15 w 60"/>
                <a:gd name="T19" fmla="*/ 32 h 56"/>
                <a:gd name="T20" fmla="*/ 17 w 60"/>
                <a:gd name="T21" fmla="*/ 34 h 56"/>
                <a:gd name="T22" fmla="*/ 19 w 60"/>
                <a:gd name="T23" fmla="*/ 36 h 56"/>
                <a:gd name="T24" fmla="*/ 21 w 60"/>
                <a:gd name="T25" fmla="*/ 36 h 56"/>
                <a:gd name="T26" fmla="*/ 21 w 60"/>
                <a:gd name="T27" fmla="*/ 38 h 56"/>
                <a:gd name="T28" fmla="*/ 23 w 60"/>
                <a:gd name="T29" fmla="*/ 40 h 56"/>
                <a:gd name="T30" fmla="*/ 25 w 60"/>
                <a:gd name="T31" fmla="*/ 42 h 56"/>
                <a:gd name="T32" fmla="*/ 27 w 60"/>
                <a:gd name="T33" fmla="*/ 44 h 56"/>
                <a:gd name="T34" fmla="*/ 29 w 60"/>
                <a:gd name="T35" fmla="*/ 46 h 56"/>
                <a:gd name="T36" fmla="*/ 31 w 60"/>
                <a:gd name="T37" fmla="*/ 48 h 56"/>
                <a:gd name="T38" fmla="*/ 31 w 60"/>
                <a:gd name="T39" fmla="*/ 50 h 56"/>
                <a:gd name="T40" fmla="*/ 33 w 60"/>
                <a:gd name="T41" fmla="*/ 50 h 56"/>
                <a:gd name="T42" fmla="*/ 33 w 60"/>
                <a:gd name="T43" fmla="*/ 52 h 56"/>
                <a:gd name="T44" fmla="*/ 35 w 60"/>
                <a:gd name="T45" fmla="*/ 52 h 56"/>
                <a:gd name="T46" fmla="*/ 35 w 60"/>
                <a:gd name="T47" fmla="*/ 54 h 56"/>
                <a:gd name="T48" fmla="*/ 36 w 60"/>
                <a:gd name="T49" fmla="*/ 54 h 56"/>
                <a:gd name="T50" fmla="*/ 36 w 60"/>
                <a:gd name="T51" fmla="*/ 55 h 56"/>
                <a:gd name="T52" fmla="*/ 59 w 60"/>
                <a:gd name="T53" fmla="*/ 46 h 56"/>
                <a:gd name="T54" fmla="*/ 57 w 60"/>
                <a:gd name="T55" fmla="*/ 44 h 56"/>
                <a:gd name="T56" fmla="*/ 57 w 60"/>
                <a:gd name="T57" fmla="*/ 42 h 56"/>
                <a:gd name="T58" fmla="*/ 56 w 60"/>
                <a:gd name="T59" fmla="*/ 42 h 56"/>
                <a:gd name="T60" fmla="*/ 56 w 60"/>
                <a:gd name="T61" fmla="*/ 40 h 56"/>
                <a:gd name="T62" fmla="*/ 54 w 60"/>
                <a:gd name="T63" fmla="*/ 38 h 56"/>
                <a:gd name="T64" fmla="*/ 52 w 60"/>
                <a:gd name="T65" fmla="*/ 36 h 56"/>
                <a:gd name="T66" fmla="*/ 50 w 60"/>
                <a:gd name="T67" fmla="*/ 34 h 56"/>
                <a:gd name="T68" fmla="*/ 50 w 60"/>
                <a:gd name="T69" fmla="*/ 32 h 56"/>
                <a:gd name="T70" fmla="*/ 48 w 60"/>
                <a:gd name="T71" fmla="*/ 32 h 56"/>
                <a:gd name="T72" fmla="*/ 48 w 60"/>
                <a:gd name="T73" fmla="*/ 31 h 56"/>
                <a:gd name="T74" fmla="*/ 46 w 60"/>
                <a:gd name="T75" fmla="*/ 29 h 56"/>
                <a:gd name="T76" fmla="*/ 44 w 60"/>
                <a:gd name="T77" fmla="*/ 29 h 56"/>
                <a:gd name="T78" fmla="*/ 44 w 60"/>
                <a:gd name="T79" fmla="*/ 27 h 56"/>
                <a:gd name="T80" fmla="*/ 42 w 60"/>
                <a:gd name="T81" fmla="*/ 25 h 56"/>
                <a:gd name="T82" fmla="*/ 40 w 60"/>
                <a:gd name="T83" fmla="*/ 23 h 56"/>
                <a:gd name="T84" fmla="*/ 38 w 60"/>
                <a:gd name="T85" fmla="*/ 21 h 56"/>
                <a:gd name="T86" fmla="*/ 36 w 60"/>
                <a:gd name="T87" fmla="*/ 19 h 56"/>
                <a:gd name="T88" fmla="*/ 35 w 60"/>
                <a:gd name="T89" fmla="*/ 17 h 56"/>
                <a:gd name="T90" fmla="*/ 33 w 60"/>
                <a:gd name="T91" fmla="*/ 15 h 56"/>
                <a:gd name="T92" fmla="*/ 31 w 60"/>
                <a:gd name="T93" fmla="*/ 13 h 56"/>
                <a:gd name="T94" fmla="*/ 29 w 60"/>
                <a:gd name="T95" fmla="*/ 11 h 56"/>
                <a:gd name="T96" fmla="*/ 27 w 60"/>
                <a:gd name="T97" fmla="*/ 9 h 56"/>
                <a:gd name="T98" fmla="*/ 25 w 60"/>
                <a:gd name="T99" fmla="*/ 9 h 56"/>
                <a:gd name="T100" fmla="*/ 25 w 60"/>
                <a:gd name="T101" fmla="*/ 8 h 56"/>
                <a:gd name="T102" fmla="*/ 23 w 60"/>
                <a:gd name="T103" fmla="*/ 6 h 56"/>
                <a:gd name="T104" fmla="*/ 21 w 60"/>
                <a:gd name="T105" fmla="*/ 4 h 56"/>
                <a:gd name="T106" fmla="*/ 19 w 60"/>
                <a:gd name="T107" fmla="*/ 2 h 56"/>
                <a:gd name="T108" fmla="*/ 17 w 60"/>
                <a:gd name="T109" fmla="*/ 0 h 56"/>
                <a:gd name="T110" fmla="*/ 0 w 60"/>
                <a:gd name="T111" fmla="*/ 15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"/>
                <a:gd name="T169" fmla="*/ 0 h 56"/>
                <a:gd name="T170" fmla="*/ 60 w 60"/>
                <a:gd name="T171" fmla="*/ 56 h 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" h="56">
                  <a:moveTo>
                    <a:pt x="0" y="15"/>
                  </a:move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59" y="46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Freeform 109"/>
            <p:cNvSpPr>
              <a:spLocks/>
            </p:cNvSpPr>
            <p:nvPr/>
          </p:nvSpPr>
          <p:spPr bwMode="auto">
            <a:xfrm>
              <a:off x="3346" y="3803"/>
              <a:ext cx="41" cy="47"/>
            </a:xfrm>
            <a:custGeom>
              <a:avLst/>
              <a:gdLst>
                <a:gd name="T0" fmla="*/ 2 w 41"/>
                <a:gd name="T1" fmla="*/ 2 h 47"/>
                <a:gd name="T2" fmla="*/ 2 w 41"/>
                <a:gd name="T3" fmla="*/ 0 h 47"/>
                <a:gd name="T4" fmla="*/ 2 w 41"/>
                <a:gd name="T5" fmla="*/ 2 h 47"/>
                <a:gd name="T6" fmla="*/ 0 w 41"/>
                <a:gd name="T7" fmla="*/ 4 h 47"/>
                <a:gd name="T8" fmla="*/ 2 w 41"/>
                <a:gd name="T9" fmla="*/ 6 h 47"/>
                <a:gd name="T10" fmla="*/ 2 w 41"/>
                <a:gd name="T11" fmla="*/ 8 h 47"/>
                <a:gd name="T12" fmla="*/ 2 w 41"/>
                <a:gd name="T13" fmla="*/ 10 h 47"/>
                <a:gd name="T14" fmla="*/ 2 w 41"/>
                <a:gd name="T15" fmla="*/ 12 h 47"/>
                <a:gd name="T16" fmla="*/ 2 w 41"/>
                <a:gd name="T17" fmla="*/ 14 h 47"/>
                <a:gd name="T18" fmla="*/ 4 w 41"/>
                <a:gd name="T19" fmla="*/ 16 h 47"/>
                <a:gd name="T20" fmla="*/ 4 w 41"/>
                <a:gd name="T21" fmla="*/ 18 h 47"/>
                <a:gd name="T22" fmla="*/ 4 w 41"/>
                <a:gd name="T23" fmla="*/ 19 h 47"/>
                <a:gd name="T24" fmla="*/ 4 w 41"/>
                <a:gd name="T25" fmla="*/ 21 h 47"/>
                <a:gd name="T26" fmla="*/ 6 w 41"/>
                <a:gd name="T27" fmla="*/ 23 h 47"/>
                <a:gd name="T28" fmla="*/ 6 w 41"/>
                <a:gd name="T29" fmla="*/ 25 h 47"/>
                <a:gd name="T30" fmla="*/ 8 w 41"/>
                <a:gd name="T31" fmla="*/ 27 h 47"/>
                <a:gd name="T32" fmla="*/ 8 w 41"/>
                <a:gd name="T33" fmla="*/ 29 h 47"/>
                <a:gd name="T34" fmla="*/ 10 w 41"/>
                <a:gd name="T35" fmla="*/ 31 h 47"/>
                <a:gd name="T36" fmla="*/ 10 w 41"/>
                <a:gd name="T37" fmla="*/ 33 h 47"/>
                <a:gd name="T38" fmla="*/ 12 w 41"/>
                <a:gd name="T39" fmla="*/ 35 h 47"/>
                <a:gd name="T40" fmla="*/ 14 w 41"/>
                <a:gd name="T41" fmla="*/ 37 h 47"/>
                <a:gd name="T42" fmla="*/ 15 w 41"/>
                <a:gd name="T43" fmla="*/ 39 h 47"/>
                <a:gd name="T44" fmla="*/ 17 w 41"/>
                <a:gd name="T45" fmla="*/ 40 h 47"/>
                <a:gd name="T46" fmla="*/ 19 w 41"/>
                <a:gd name="T47" fmla="*/ 42 h 47"/>
                <a:gd name="T48" fmla="*/ 21 w 41"/>
                <a:gd name="T49" fmla="*/ 44 h 47"/>
                <a:gd name="T50" fmla="*/ 23 w 41"/>
                <a:gd name="T51" fmla="*/ 46 h 47"/>
                <a:gd name="T52" fmla="*/ 40 w 41"/>
                <a:gd name="T53" fmla="*/ 31 h 47"/>
                <a:gd name="T54" fmla="*/ 38 w 41"/>
                <a:gd name="T55" fmla="*/ 29 h 47"/>
                <a:gd name="T56" fmla="*/ 36 w 41"/>
                <a:gd name="T57" fmla="*/ 27 h 47"/>
                <a:gd name="T58" fmla="*/ 35 w 41"/>
                <a:gd name="T59" fmla="*/ 25 h 47"/>
                <a:gd name="T60" fmla="*/ 35 w 41"/>
                <a:gd name="T61" fmla="*/ 23 h 47"/>
                <a:gd name="T62" fmla="*/ 33 w 41"/>
                <a:gd name="T63" fmla="*/ 21 h 47"/>
                <a:gd name="T64" fmla="*/ 31 w 41"/>
                <a:gd name="T65" fmla="*/ 19 h 47"/>
                <a:gd name="T66" fmla="*/ 31 w 41"/>
                <a:gd name="T67" fmla="*/ 18 h 47"/>
                <a:gd name="T68" fmla="*/ 29 w 41"/>
                <a:gd name="T69" fmla="*/ 16 h 47"/>
                <a:gd name="T70" fmla="*/ 29 w 41"/>
                <a:gd name="T71" fmla="*/ 14 h 47"/>
                <a:gd name="T72" fmla="*/ 27 w 41"/>
                <a:gd name="T73" fmla="*/ 14 h 47"/>
                <a:gd name="T74" fmla="*/ 27 w 41"/>
                <a:gd name="T75" fmla="*/ 12 h 47"/>
                <a:gd name="T76" fmla="*/ 27 w 41"/>
                <a:gd name="T77" fmla="*/ 10 h 47"/>
                <a:gd name="T78" fmla="*/ 25 w 41"/>
                <a:gd name="T79" fmla="*/ 8 h 47"/>
                <a:gd name="T80" fmla="*/ 25 w 41"/>
                <a:gd name="T81" fmla="*/ 6 h 47"/>
                <a:gd name="T82" fmla="*/ 25 w 41"/>
                <a:gd name="T83" fmla="*/ 4 h 47"/>
                <a:gd name="T84" fmla="*/ 25 w 41"/>
                <a:gd name="T85" fmla="*/ 2 h 47"/>
                <a:gd name="T86" fmla="*/ 2 w 41"/>
                <a:gd name="T87" fmla="*/ 2 h 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47"/>
                <a:gd name="T134" fmla="*/ 41 w 41"/>
                <a:gd name="T135" fmla="*/ 47 h 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47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40" y="31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Freeform 110"/>
            <p:cNvSpPr>
              <a:spLocks/>
            </p:cNvSpPr>
            <p:nvPr/>
          </p:nvSpPr>
          <p:spPr bwMode="auto">
            <a:xfrm>
              <a:off x="3348" y="3790"/>
              <a:ext cx="24" cy="17"/>
            </a:xfrm>
            <a:custGeom>
              <a:avLst/>
              <a:gdLst>
                <a:gd name="T0" fmla="*/ 2 w 24"/>
                <a:gd name="T1" fmla="*/ 16 h 17"/>
                <a:gd name="T2" fmla="*/ 0 w 24"/>
                <a:gd name="T3" fmla="*/ 8 h 17"/>
                <a:gd name="T4" fmla="*/ 0 w 24"/>
                <a:gd name="T5" fmla="*/ 16 h 17"/>
                <a:gd name="T6" fmla="*/ 23 w 24"/>
                <a:gd name="T7" fmla="*/ 16 h 17"/>
                <a:gd name="T8" fmla="*/ 23 w 24"/>
                <a:gd name="T9" fmla="*/ 8 h 17"/>
                <a:gd name="T10" fmla="*/ 21 w 24"/>
                <a:gd name="T11" fmla="*/ 0 h 17"/>
                <a:gd name="T12" fmla="*/ 2 w 24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" y="16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23" y="16"/>
                  </a:lnTo>
                  <a:lnTo>
                    <a:pt x="23" y="8"/>
                  </a:lnTo>
                  <a:lnTo>
                    <a:pt x="21" y="0"/>
                  </a:lnTo>
                  <a:lnTo>
                    <a:pt x="2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Freeform 111"/>
            <p:cNvSpPr>
              <a:spLocks/>
            </p:cNvSpPr>
            <p:nvPr/>
          </p:nvSpPr>
          <p:spPr bwMode="auto">
            <a:xfrm>
              <a:off x="3344" y="3746"/>
              <a:ext cx="28" cy="60"/>
            </a:xfrm>
            <a:custGeom>
              <a:avLst/>
              <a:gdLst>
                <a:gd name="T0" fmla="*/ 0 w 28"/>
                <a:gd name="T1" fmla="*/ 0 h 60"/>
                <a:gd name="T2" fmla="*/ 0 w 28"/>
                <a:gd name="T3" fmla="*/ 2 h 60"/>
                <a:gd name="T4" fmla="*/ 0 w 28"/>
                <a:gd name="T5" fmla="*/ 4 h 60"/>
                <a:gd name="T6" fmla="*/ 0 w 28"/>
                <a:gd name="T7" fmla="*/ 6 h 60"/>
                <a:gd name="T8" fmla="*/ 0 w 28"/>
                <a:gd name="T9" fmla="*/ 7 h 60"/>
                <a:gd name="T10" fmla="*/ 0 w 28"/>
                <a:gd name="T11" fmla="*/ 9 h 60"/>
                <a:gd name="T12" fmla="*/ 0 w 28"/>
                <a:gd name="T13" fmla="*/ 11 h 60"/>
                <a:gd name="T14" fmla="*/ 0 w 28"/>
                <a:gd name="T15" fmla="*/ 13 h 60"/>
                <a:gd name="T16" fmla="*/ 0 w 28"/>
                <a:gd name="T17" fmla="*/ 15 h 60"/>
                <a:gd name="T18" fmla="*/ 0 w 28"/>
                <a:gd name="T19" fmla="*/ 17 h 60"/>
                <a:gd name="T20" fmla="*/ 0 w 28"/>
                <a:gd name="T21" fmla="*/ 21 h 60"/>
                <a:gd name="T22" fmla="*/ 0 w 28"/>
                <a:gd name="T23" fmla="*/ 23 h 60"/>
                <a:gd name="T24" fmla="*/ 0 w 28"/>
                <a:gd name="T25" fmla="*/ 25 h 60"/>
                <a:gd name="T26" fmla="*/ 0 w 28"/>
                <a:gd name="T27" fmla="*/ 27 h 60"/>
                <a:gd name="T28" fmla="*/ 0 w 28"/>
                <a:gd name="T29" fmla="*/ 30 h 60"/>
                <a:gd name="T30" fmla="*/ 0 w 28"/>
                <a:gd name="T31" fmla="*/ 32 h 60"/>
                <a:gd name="T32" fmla="*/ 2 w 28"/>
                <a:gd name="T33" fmla="*/ 34 h 60"/>
                <a:gd name="T34" fmla="*/ 2 w 28"/>
                <a:gd name="T35" fmla="*/ 36 h 60"/>
                <a:gd name="T36" fmla="*/ 2 w 28"/>
                <a:gd name="T37" fmla="*/ 38 h 60"/>
                <a:gd name="T38" fmla="*/ 2 w 28"/>
                <a:gd name="T39" fmla="*/ 42 h 60"/>
                <a:gd name="T40" fmla="*/ 2 w 28"/>
                <a:gd name="T41" fmla="*/ 44 h 60"/>
                <a:gd name="T42" fmla="*/ 2 w 28"/>
                <a:gd name="T43" fmla="*/ 46 h 60"/>
                <a:gd name="T44" fmla="*/ 2 w 28"/>
                <a:gd name="T45" fmla="*/ 48 h 60"/>
                <a:gd name="T46" fmla="*/ 2 w 28"/>
                <a:gd name="T47" fmla="*/ 50 h 60"/>
                <a:gd name="T48" fmla="*/ 2 w 28"/>
                <a:gd name="T49" fmla="*/ 52 h 60"/>
                <a:gd name="T50" fmla="*/ 4 w 28"/>
                <a:gd name="T51" fmla="*/ 53 h 60"/>
                <a:gd name="T52" fmla="*/ 4 w 28"/>
                <a:gd name="T53" fmla="*/ 55 h 60"/>
                <a:gd name="T54" fmla="*/ 6 w 28"/>
                <a:gd name="T55" fmla="*/ 59 h 60"/>
                <a:gd name="T56" fmla="*/ 25 w 28"/>
                <a:gd name="T57" fmla="*/ 44 h 60"/>
                <a:gd name="T58" fmla="*/ 25 w 28"/>
                <a:gd name="T59" fmla="*/ 46 h 60"/>
                <a:gd name="T60" fmla="*/ 27 w 28"/>
                <a:gd name="T61" fmla="*/ 48 h 60"/>
                <a:gd name="T62" fmla="*/ 27 w 28"/>
                <a:gd name="T63" fmla="*/ 46 h 60"/>
                <a:gd name="T64" fmla="*/ 25 w 28"/>
                <a:gd name="T65" fmla="*/ 44 h 60"/>
                <a:gd name="T66" fmla="*/ 25 w 28"/>
                <a:gd name="T67" fmla="*/ 42 h 60"/>
                <a:gd name="T68" fmla="*/ 25 w 28"/>
                <a:gd name="T69" fmla="*/ 40 h 60"/>
                <a:gd name="T70" fmla="*/ 25 w 28"/>
                <a:gd name="T71" fmla="*/ 38 h 60"/>
                <a:gd name="T72" fmla="*/ 25 w 28"/>
                <a:gd name="T73" fmla="*/ 36 h 60"/>
                <a:gd name="T74" fmla="*/ 25 w 28"/>
                <a:gd name="T75" fmla="*/ 34 h 60"/>
                <a:gd name="T76" fmla="*/ 25 w 28"/>
                <a:gd name="T77" fmla="*/ 32 h 60"/>
                <a:gd name="T78" fmla="*/ 25 w 28"/>
                <a:gd name="T79" fmla="*/ 29 h 60"/>
                <a:gd name="T80" fmla="*/ 25 w 28"/>
                <a:gd name="T81" fmla="*/ 27 h 60"/>
                <a:gd name="T82" fmla="*/ 25 w 28"/>
                <a:gd name="T83" fmla="*/ 25 h 60"/>
                <a:gd name="T84" fmla="*/ 25 w 28"/>
                <a:gd name="T85" fmla="*/ 23 h 60"/>
                <a:gd name="T86" fmla="*/ 25 w 28"/>
                <a:gd name="T87" fmla="*/ 21 h 60"/>
                <a:gd name="T88" fmla="*/ 25 w 28"/>
                <a:gd name="T89" fmla="*/ 17 h 60"/>
                <a:gd name="T90" fmla="*/ 25 w 28"/>
                <a:gd name="T91" fmla="*/ 15 h 60"/>
                <a:gd name="T92" fmla="*/ 25 w 28"/>
                <a:gd name="T93" fmla="*/ 13 h 60"/>
                <a:gd name="T94" fmla="*/ 25 w 28"/>
                <a:gd name="T95" fmla="*/ 11 h 60"/>
                <a:gd name="T96" fmla="*/ 25 w 28"/>
                <a:gd name="T97" fmla="*/ 9 h 60"/>
                <a:gd name="T98" fmla="*/ 25 w 28"/>
                <a:gd name="T99" fmla="*/ 7 h 60"/>
                <a:gd name="T100" fmla="*/ 25 w 28"/>
                <a:gd name="T101" fmla="*/ 6 h 60"/>
                <a:gd name="T102" fmla="*/ 25 w 28"/>
                <a:gd name="T103" fmla="*/ 4 h 60"/>
                <a:gd name="T104" fmla="*/ 25 w 28"/>
                <a:gd name="T105" fmla="*/ 2 h 60"/>
                <a:gd name="T106" fmla="*/ 25 w 28"/>
                <a:gd name="T107" fmla="*/ 0 h 60"/>
                <a:gd name="T108" fmla="*/ 0 w 28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"/>
                <a:gd name="T166" fmla="*/ 0 h 60"/>
                <a:gd name="T167" fmla="*/ 28 w 28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" h="60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6" y="59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Freeform 112"/>
            <p:cNvSpPr>
              <a:spLocks/>
            </p:cNvSpPr>
            <p:nvPr/>
          </p:nvSpPr>
          <p:spPr bwMode="auto">
            <a:xfrm>
              <a:off x="3344" y="3575"/>
              <a:ext cx="59" cy="172"/>
            </a:xfrm>
            <a:custGeom>
              <a:avLst/>
              <a:gdLst>
                <a:gd name="T0" fmla="*/ 33 w 59"/>
                <a:gd name="T1" fmla="*/ 10 h 172"/>
                <a:gd name="T2" fmla="*/ 25 w 59"/>
                <a:gd name="T3" fmla="*/ 25 h 172"/>
                <a:gd name="T4" fmla="*/ 19 w 59"/>
                <a:gd name="T5" fmla="*/ 41 h 172"/>
                <a:gd name="T6" fmla="*/ 16 w 59"/>
                <a:gd name="T7" fmla="*/ 56 h 172"/>
                <a:gd name="T8" fmla="*/ 10 w 59"/>
                <a:gd name="T9" fmla="*/ 67 h 172"/>
                <a:gd name="T10" fmla="*/ 8 w 59"/>
                <a:gd name="T11" fmla="*/ 81 h 172"/>
                <a:gd name="T12" fmla="*/ 4 w 59"/>
                <a:gd name="T13" fmla="*/ 92 h 172"/>
                <a:gd name="T14" fmla="*/ 2 w 59"/>
                <a:gd name="T15" fmla="*/ 104 h 172"/>
                <a:gd name="T16" fmla="*/ 2 w 59"/>
                <a:gd name="T17" fmla="*/ 113 h 172"/>
                <a:gd name="T18" fmla="*/ 0 w 59"/>
                <a:gd name="T19" fmla="*/ 123 h 172"/>
                <a:gd name="T20" fmla="*/ 0 w 59"/>
                <a:gd name="T21" fmla="*/ 131 h 172"/>
                <a:gd name="T22" fmla="*/ 0 w 59"/>
                <a:gd name="T23" fmla="*/ 140 h 172"/>
                <a:gd name="T24" fmla="*/ 0 w 59"/>
                <a:gd name="T25" fmla="*/ 148 h 172"/>
                <a:gd name="T26" fmla="*/ 0 w 59"/>
                <a:gd name="T27" fmla="*/ 155 h 172"/>
                <a:gd name="T28" fmla="*/ 0 w 59"/>
                <a:gd name="T29" fmla="*/ 161 h 172"/>
                <a:gd name="T30" fmla="*/ 0 w 59"/>
                <a:gd name="T31" fmla="*/ 169 h 172"/>
                <a:gd name="T32" fmla="*/ 25 w 59"/>
                <a:gd name="T33" fmla="*/ 171 h 172"/>
                <a:gd name="T34" fmla="*/ 25 w 59"/>
                <a:gd name="T35" fmla="*/ 165 h 172"/>
                <a:gd name="T36" fmla="*/ 25 w 59"/>
                <a:gd name="T37" fmla="*/ 157 h 172"/>
                <a:gd name="T38" fmla="*/ 25 w 59"/>
                <a:gd name="T39" fmla="*/ 150 h 172"/>
                <a:gd name="T40" fmla="*/ 25 w 59"/>
                <a:gd name="T41" fmla="*/ 144 h 172"/>
                <a:gd name="T42" fmla="*/ 25 w 59"/>
                <a:gd name="T43" fmla="*/ 136 h 172"/>
                <a:gd name="T44" fmla="*/ 25 w 59"/>
                <a:gd name="T45" fmla="*/ 129 h 172"/>
                <a:gd name="T46" fmla="*/ 25 w 59"/>
                <a:gd name="T47" fmla="*/ 119 h 172"/>
                <a:gd name="T48" fmla="*/ 27 w 59"/>
                <a:gd name="T49" fmla="*/ 111 h 172"/>
                <a:gd name="T50" fmla="*/ 27 w 59"/>
                <a:gd name="T51" fmla="*/ 102 h 172"/>
                <a:gd name="T52" fmla="*/ 29 w 59"/>
                <a:gd name="T53" fmla="*/ 92 h 172"/>
                <a:gd name="T54" fmla="*/ 33 w 59"/>
                <a:gd name="T55" fmla="*/ 81 h 172"/>
                <a:gd name="T56" fmla="*/ 35 w 59"/>
                <a:gd name="T57" fmla="*/ 69 h 172"/>
                <a:gd name="T58" fmla="*/ 40 w 59"/>
                <a:gd name="T59" fmla="*/ 56 h 172"/>
                <a:gd name="T60" fmla="*/ 44 w 59"/>
                <a:gd name="T61" fmla="*/ 42 h 172"/>
                <a:gd name="T62" fmla="*/ 52 w 59"/>
                <a:gd name="T63" fmla="*/ 27 h 172"/>
                <a:gd name="T64" fmla="*/ 58 w 59"/>
                <a:gd name="T65" fmla="*/ 12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172"/>
                <a:gd name="T101" fmla="*/ 59 w 59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172">
                  <a:moveTo>
                    <a:pt x="37" y="0"/>
                  </a:moveTo>
                  <a:lnTo>
                    <a:pt x="33" y="10"/>
                  </a:lnTo>
                  <a:lnTo>
                    <a:pt x="29" y="18"/>
                  </a:lnTo>
                  <a:lnTo>
                    <a:pt x="25" y="25"/>
                  </a:lnTo>
                  <a:lnTo>
                    <a:pt x="23" y="33"/>
                  </a:lnTo>
                  <a:lnTo>
                    <a:pt x="19" y="41"/>
                  </a:lnTo>
                  <a:lnTo>
                    <a:pt x="17" y="48"/>
                  </a:lnTo>
                  <a:lnTo>
                    <a:pt x="16" y="56"/>
                  </a:lnTo>
                  <a:lnTo>
                    <a:pt x="12" y="62"/>
                  </a:lnTo>
                  <a:lnTo>
                    <a:pt x="10" y="67"/>
                  </a:lnTo>
                  <a:lnTo>
                    <a:pt x="10" y="75"/>
                  </a:lnTo>
                  <a:lnTo>
                    <a:pt x="8" y="81"/>
                  </a:lnTo>
                  <a:lnTo>
                    <a:pt x="6" y="87"/>
                  </a:lnTo>
                  <a:lnTo>
                    <a:pt x="4" y="92"/>
                  </a:lnTo>
                  <a:lnTo>
                    <a:pt x="4" y="98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2" y="117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25" y="171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5" y="161"/>
                  </a:lnTo>
                  <a:lnTo>
                    <a:pt x="25" y="157"/>
                  </a:lnTo>
                  <a:lnTo>
                    <a:pt x="25" y="154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40"/>
                  </a:lnTo>
                  <a:lnTo>
                    <a:pt x="25" y="136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5" y="125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7" y="111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9" y="96"/>
                  </a:lnTo>
                  <a:lnTo>
                    <a:pt x="29" y="92"/>
                  </a:lnTo>
                  <a:lnTo>
                    <a:pt x="31" y="87"/>
                  </a:lnTo>
                  <a:lnTo>
                    <a:pt x="33" y="81"/>
                  </a:lnTo>
                  <a:lnTo>
                    <a:pt x="35" y="75"/>
                  </a:lnTo>
                  <a:lnTo>
                    <a:pt x="35" y="69"/>
                  </a:lnTo>
                  <a:lnTo>
                    <a:pt x="38" y="62"/>
                  </a:lnTo>
                  <a:lnTo>
                    <a:pt x="40" y="56"/>
                  </a:lnTo>
                  <a:lnTo>
                    <a:pt x="42" y="50"/>
                  </a:lnTo>
                  <a:lnTo>
                    <a:pt x="44" y="42"/>
                  </a:lnTo>
                  <a:lnTo>
                    <a:pt x="48" y="35"/>
                  </a:lnTo>
                  <a:lnTo>
                    <a:pt x="52" y="27"/>
                  </a:lnTo>
                  <a:lnTo>
                    <a:pt x="54" y="19"/>
                  </a:lnTo>
                  <a:lnTo>
                    <a:pt x="58" y="12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Freeform 113"/>
            <p:cNvSpPr>
              <a:spLocks/>
            </p:cNvSpPr>
            <p:nvPr/>
          </p:nvSpPr>
          <p:spPr bwMode="auto">
            <a:xfrm>
              <a:off x="3381" y="3322"/>
              <a:ext cx="60" cy="266"/>
            </a:xfrm>
            <a:custGeom>
              <a:avLst/>
              <a:gdLst>
                <a:gd name="T0" fmla="*/ 28 w 60"/>
                <a:gd name="T1" fmla="*/ 10 h 266"/>
                <a:gd name="T2" fmla="*/ 30 w 60"/>
                <a:gd name="T3" fmla="*/ 20 h 266"/>
                <a:gd name="T4" fmla="*/ 32 w 60"/>
                <a:gd name="T5" fmla="*/ 29 h 266"/>
                <a:gd name="T6" fmla="*/ 32 w 60"/>
                <a:gd name="T7" fmla="*/ 43 h 266"/>
                <a:gd name="T8" fmla="*/ 34 w 60"/>
                <a:gd name="T9" fmla="*/ 56 h 266"/>
                <a:gd name="T10" fmla="*/ 34 w 60"/>
                <a:gd name="T11" fmla="*/ 69 h 266"/>
                <a:gd name="T12" fmla="*/ 34 w 60"/>
                <a:gd name="T13" fmla="*/ 87 h 266"/>
                <a:gd name="T14" fmla="*/ 34 w 60"/>
                <a:gd name="T15" fmla="*/ 104 h 266"/>
                <a:gd name="T16" fmla="*/ 32 w 60"/>
                <a:gd name="T17" fmla="*/ 121 h 266"/>
                <a:gd name="T18" fmla="*/ 30 w 60"/>
                <a:gd name="T19" fmla="*/ 138 h 266"/>
                <a:gd name="T20" fmla="*/ 28 w 60"/>
                <a:gd name="T21" fmla="*/ 156 h 266"/>
                <a:gd name="T22" fmla="*/ 24 w 60"/>
                <a:gd name="T23" fmla="*/ 175 h 266"/>
                <a:gd name="T24" fmla="*/ 21 w 60"/>
                <a:gd name="T25" fmla="*/ 194 h 266"/>
                <a:gd name="T26" fmla="*/ 15 w 60"/>
                <a:gd name="T27" fmla="*/ 211 h 266"/>
                <a:gd name="T28" fmla="*/ 9 w 60"/>
                <a:gd name="T29" fmla="*/ 228 h 266"/>
                <a:gd name="T30" fmla="*/ 3 w 60"/>
                <a:gd name="T31" fmla="*/ 246 h 266"/>
                <a:gd name="T32" fmla="*/ 21 w 60"/>
                <a:gd name="T33" fmla="*/ 265 h 266"/>
                <a:gd name="T34" fmla="*/ 28 w 60"/>
                <a:gd name="T35" fmla="*/ 246 h 266"/>
                <a:gd name="T36" fmla="*/ 36 w 60"/>
                <a:gd name="T37" fmla="*/ 228 h 266"/>
                <a:gd name="T38" fmla="*/ 42 w 60"/>
                <a:gd name="T39" fmla="*/ 209 h 266"/>
                <a:gd name="T40" fmla="*/ 45 w 60"/>
                <a:gd name="T41" fmla="*/ 190 h 266"/>
                <a:gd name="T42" fmla="*/ 49 w 60"/>
                <a:gd name="T43" fmla="*/ 169 h 266"/>
                <a:gd name="T44" fmla="*/ 53 w 60"/>
                <a:gd name="T45" fmla="*/ 150 h 266"/>
                <a:gd name="T46" fmla="*/ 55 w 60"/>
                <a:gd name="T47" fmla="*/ 133 h 266"/>
                <a:gd name="T48" fmla="*/ 57 w 60"/>
                <a:gd name="T49" fmla="*/ 113 h 266"/>
                <a:gd name="T50" fmla="*/ 57 w 60"/>
                <a:gd name="T51" fmla="*/ 96 h 266"/>
                <a:gd name="T52" fmla="*/ 59 w 60"/>
                <a:gd name="T53" fmla="*/ 79 h 266"/>
                <a:gd name="T54" fmla="*/ 59 w 60"/>
                <a:gd name="T55" fmla="*/ 62 h 266"/>
                <a:gd name="T56" fmla="*/ 57 w 60"/>
                <a:gd name="T57" fmla="*/ 46 h 266"/>
                <a:gd name="T58" fmla="*/ 57 w 60"/>
                <a:gd name="T59" fmla="*/ 33 h 266"/>
                <a:gd name="T60" fmla="*/ 55 w 60"/>
                <a:gd name="T61" fmla="*/ 22 h 266"/>
                <a:gd name="T62" fmla="*/ 53 w 60"/>
                <a:gd name="T63" fmla="*/ 10 h 266"/>
                <a:gd name="T64" fmla="*/ 51 w 60"/>
                <a:gd name="T65" fmla="*/ 0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266"/>
                <a:gd name="T101" fmla="*/ 60 w 60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266">
                  <a:moveTo>
                    <a:pt x="28" y="6"/>
                  </a:moveTo>
                  <a:lnTo>
                    <a:pt x="28" y="10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2" y="29"/>
                  </a:lnTo>
                  <a:lnTo>
                    <a:pt x="32" y="35"/>
                  </a:lnTo>
                  <a:lnTo>
                    <a:pt x="32" y="43"/>
                  </a:lnTo>
                  <a:lnTo>
                    <a:pt x="34" y="48"/>
                  </a:lnTo>
                  <a:lnTo>
                    <a:pt x="34" y="56"/>
                  </a:lnTo>
                  <a:lnTo>
                    <a:pt x="34" y="62"/>
                  </a:lnTo>
                  <a:lnTo>
                    <a:pt x="34" y="69"/>
                  </a:lnTo>
                  <a:lnTo>
                    <a:pt x="34" y="79"/>
                  </a:lnTo>
                  <a:lnTo>
                    <a:pt x="34" y="87"/>
                  </a:lnTo>
                  <a:lnTo>
                    <a:pt x="34" y="94"/>
                  </a:lnTo>
                  <a:lnTo>
                    <a:pt x="34" y="104"/>
                  </a:lnTo>
                  <a:lnTo>
                    <a:pt x="32" y="112"/>
                  </a:lnTo>
                  <a:lnTo>
                    <a:pt x="32" y="121"/>
                  </a:lnTo>
                  <a:lnTo>
                    <a:pt x="32" y="129"/>
                  </a:lnTo>
                  <a:lnTo>
                    <a:pt x="30" y="138"/>
                  </a:lnTo>
                  <a:lnTo>
                    <a:pt x="28" y="148"/>
                  </a:lnTo>
                  <a:lnTo>
                    <a:pt x="28" y="156"/>
                  </a:lnTo>
                  <a:lnTo>
                    <a:pt x="26" y="165"/>
                  </a:lnTo>
                  <a:lnTo>
                    <a:pt x="24" y="175"/>
                  </a:lnTo>
                  <a:lnTo>
                    <a:pt x="23" y="184"/>
                  </a:lnTo>
                  <a:lnTo>
                    <a:pt x="21" y="194"/>
                  </a:lnTo>
                  <a:lnTo>
                    <a:pt x="19" y="202"/>
                  </a:lnTo>
                  <a:lnTo>
                    <a:pt x="15" y="211"/>
                  </a:lnTo>
                  <a:lnTo>
                    <a:pt x="13" y="221"/>
                  </a:lnTo>
                  <a:lnTo>
                    <a:pt x="9" y="228"/>
                  </a:lnTo>
                  <a:lnTo>
                    <a:pt x="7" y="238"/>
                  </a:lnTo>
                  <a:lnTo>
                    <a:pt x="3" y="246"/>
                  </a:lnTo>
                  <a:lnTo>
                    <a:pt x="0" y="253"/>
                  </a:lnTo>
                  <a:lnTo>
                    <a:pt x="21" y="265"/>
                  </a:lnTo>
                  <a:lnTo>
                    <a:pt x="24" y="255"/>
                  </a:lnTo>
                  <a:lnTo>
                    <a:pt x="28" y="246"/>
                  </a:lnTo>
                  <a:lnTo>
                    <a:pt x="32" y="236"/>
                  </a:lnTo>
                  <a:lnTo>
                    <a:pt x="36" y="228"/>
                  </a:lnTo>
                  <a:lnTo>
                    <a:pt x="38" y="219"/>
                  </a:lnTo>
                  <a:lnTo>
                    <a:pt x="42" y="209"/>
                  </a:lnTo>
                  <a:lnTo>
                    <a:pt x="44" y="200"/>
                  </a:lnTo>
                  <a:lnTo>
                    <a:pt x="45" y="190"/>
                  </a:lnTo>
                  <a:lnTo>
                    <a:pt x="47" y="179"/>
                  </a:lnTo>
                  <a:lnTo>
                    <a:pt x="49" y="169"/>
                  </a:lnTo>
                  <a:lnTo>
                    <a:pt x="51" y="159"/>
                  </a:lnTo>
                  <a:lnTo>
                    <a:pt x="53" y="150"/>
                  </a:lnTo>
                  <a:lnTo>
                    <a:pt x="55" y="140"/>
                  </a:lnTo>
                  <a:lnTo>
                    <a:pt x="55" y="133"/>
                  </a:lnTo>
                  <a:lnTo>
                    <a:pt x="57" y="123"/>
                  </a:lnTo>
                  <a:lnTo>
                    <a:pt x="57" y="113"/>
                  </a:lnTo>
                  <a:lnTo>
                    <a:pt x="57" y="104"/>
                  </a:lnTo>
                  <a:lnTo>
                    <a:pt x="57" y="96"/>
                  </a:lnTo>
                  <a:lnTo>
                    <a:pt x="59" y="87"/>
                  </a:lnTo>
                  <a:lnTo>
                    <a:pt x="59" y="79"/>
                  </a:lnTo>
                  <a:lnTo>
                    <a:pt x="59" y="69"/>
                  </a:lnTo>
                  <a:lnTo>
                    <a:pt x="59" y="62"/>
                  </a:lnTo>
                  <a:lnTo>
                    <a:pt x="57" y="54"/>
                  </a:lnTo>
                  <a:lnTo>
                    <a:pt x="57" y="46"/>
                  </a:lnTo>
                  <a:lnTo>
                    <a:pt x="57" y="41"/>
                  </a:lnTo>
                  <a:lnTo>
                    <a:pt x="57" y="33"/>
                  </a:lnTo>
                  <a:lnTo>
                    <a:pt x="55" y="27"/>
                  </a:lnTo>
                  <a:lnTo>
                    <a:pt x="55" y="22"/>
                  </a:lnTo>
                  <a:lnTo>
                    <a:pt x="55" y="16"/>
                  </a:lnTo>
                  <a:lnTo>
                    <a:pt x="53" y="10"/>
                  </a:lnTo>
                  <a:lnTo>
                    <a:pt x="53" y="4"/>
                  </a:lnTo>
                  <a:lnTo>
                    <a:pt x="51" y="0"/>
                  </a:lnTo>
                  <a:lnTo>
                    <a:pt x="28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Freeform 114"/>
            <p:cNvSpPr>
              <a:spLocks/>
            </p:cNvSpPr>
            <p:nvPr/>
          </p:nvSpPr>
          <p:spPr bwMode="auto">
            <a:xfrm>
              <a:off x="3398" y="3259"/>
              <a:ext cx="35" cy="70"/>
            </a:xfrm>
            <a:custGeom>
              <a:avLst/>
              <a:gdLst>
                <a:gd name="T0" fmla="*/ 0 w 35"/>
                <a:gd name="T1" fmla="*/ 6 h 70"/>
                <a:gd name="T2" fmla="*/ 0 w 35"/>
                <a:gd name="T3" fmla="*/ 8 h 70"/>
                <a:gd name="T4" fmla="*/ 0 w 35"/>
                <a:gd name="T5" fmla="*/ 10 h 70"/>
                <a:gd name="T6" fmla="*/ 2 w 35"/>
                <a:gd name="T7" fmla="*/ 10 h 70"/>
                <a:gd name="T8" fmla="*/ 2 w 35"/>
                <a:gd name="T9" fmla="*/ 12 h 70"/>
                <a:gd name="T10" fmla="*/ 2 w 35"/>
                <a:gd name="T11" fmla="*/ 14 h 70"/>
                <a:gd name="T12" fmla="*/ 2 w 35"/>
                <a:gd name="T13" fmla="*/ 16 h 70"/>
                <a:gd name="T14" fmla="*/ 2 w 35"/>
                <a:gd name="T15" fmla="*/ 17 h 70"/>
                <a:gd name="T16" fmla="*/ 2 w 35"/>
                <a:gd name="T17" fmla="*/ 19 h 70"/>
                <a:gd name="T18" fmla="*/ 2 w 35"/>
                <a:gd name="T19" fmla="*/ 21 h 70"/>
                <a:gd name="T20" fmla="*/ 2 w 35"/>
                <a:gd name="T21" fmla="*/ 23 h 70"/>
                <a:gd name="T22" fmla="*/ 2 w 35"/>
                <a:gd name="T23" fmla="*/ 25 h 70"/>
                <a:gd name="T24" fmla="*/ 2 w 35"/>
                <a:gd name="T25" fmla="*/ 27 h 70"/>
                <a:gd name="T26" fmla="*/ 2 w 35"/>
                <a:gd name="T27" fmla="*/ 29 h 70"/>
                <a:gd name="T28" fmla="*/ 4 w 35"/>
                <a:gd name="T29" fmla="*/ 33 h 70"/>
                <a:gd name="T30" fmla="*/ 4 w 35"/>
                <a:gd name="T31" fmla="*/ 35 h 70"/>
                <a:gd name="T32" fmla="*/ 4 w 35"/>
                <a:gd name="T33" fmla="*/ 37 h 70"/>
                <a:gd name="T34" fmla="*/ 4 w 35"/>
                <a:gd name="T35" fmla="*/ 39 h 70"/>
                <a:gd name="T36" fmla="*/ 4 w 35"/>
                <a:gd name="T37" fmla="*/ 40 h 70"/>
                <a:gd name="T38" fmla="*/ 6 w 35"/>
                <a:gd name="T39" fmla="*/ 44 h 70"/>
                <a:gd name="T40" fmla="*/ 6 w 35"/>
                <a:gd name="T41" fmla="*/ 46 h 70"/>
                <a:gd name="T42" fmla="*/ 6 w 35"/>
                <a:gd name="T43" fmla="*/ 50 h 70"/>
                <a:gd name="T44" fmla="*/ 7 w 35"/>
                <a:gd name="T45" fmla="*/ 52 h 70"/>
                <a:gd name="T46" fmla="*/ 7 w 35"/>
                <a:gd name="T47" fmla="*/ 56 h 70"/>
                <a:gd name="T48" fmla="*/ 7 w 35"/>
                <a:gd name="T49" fmla="*/ 60 h 70"/>
                <a:gd name="T50" fmla="*/ 9 w 35"/>
                <a:gd name="T51" fmla="*/ 62 h 70"/>
                <a:gd name="T52" fmla="*/ 9 w 35"/>
                <a:gd name="T53" fmla="*/ 65 h 70"/>
                <a:gd name="T54" fmla="*/ 11 w 35"/>
                <a:gd name="T55" fmla="*/ 69 h 70"/>
                <a:gd name="T56" fmla="*/ 34 w 35"/>
                <a:gd name="T57" fmla="*/ 63 h 70"/>
                <a:gd name="T58" fmla="*/ 34 w 35"/>
                <a:gd name="T59" fmla="*/ 60 h 70"/>
                <a:gd name="T60" fmla="*/ 32 w 35"/>
                <a:gd name="T61" fmla="*/ 56 h 70"/>
                <a:gd name="T62" fmla="*/ 32 w 35"/>
                <a:gd name="T63" fmla="*/ 54 h 70"/>
                <a:gd name="T64" fmla="*/ 30 w 35"/>
                <a:gd name="T65" fmla="*/ 50 h 70"/>
                <a:gd name="T66" fmla="*/ 30 w 35"/>
                <a:gd name="T67" fmla="*/ 48 h 70"/>
                <a:gd name="T68" fmla="*/ 30 w 35"/>
                <a:gd name="T69" fmla="*/ 44 h 70"/>
                <a:gd name="T70" fmla="*/ 28 w 35"/>
                <a:gd name="T71" fmla="*/ 42 h 70"/>
                <a:gd name="T72" fmla="*/ 28 w 35"/>
                <a:gd name="T73" fmla="*/ 39 h 70"/>
                <a:gd name="T74" fmla="*/ 28 w 35"/>
                <a:gd name="T75" fmla="*/ 37 h 70"/>
                <a:gd name="T76" fmla="*/ 28 w 35"/>
                <a:gd name="T77" fmla="*/ 35 h 70"/>
                <a:gd name="T78" fmla="*/ 27 w 35"/>
                <a:gd name="T79" fmla="*/ 33 h 70"/>
                <a:gd name="T80" fmla="*/ 27 w 35"/>
                <a:gd name="T81" fmla="*/ 31 h 70"/>
                <a:gd name="T82" fmla="*/ 27 w 35"/>
                <a:gd name="T83" fmla="*/ 29 h 70"/>
                <a:gd name="T84" fmla="*/ 27 w 35"/>
                <a:gd name="T85" fmla="*/ 27 h 70"/>
                <a:gd name="T86" fmla="*/ 27 w 35"/>
                <a:gd name="T87" fmla="*/ 25 h 70"/>
                <a:gd name="T88" fmla="*/ 27 w 35"/>
                <a:gd name="T89" fmla="*/ 23 h 70"/>
                <a:gd name="T90" fmla="*/ 27 w 35"/>
                <a:gd name="T91" fmla="*/ 21 h 70"/>
                <a:gd name="T92" fmla="*/ 27 w 35"/>
                <a:gd name="T93" fmla="*/ 19 h 70"/>
                <a:gd name="T94" fmla="*/ 25 w 35"/>
                <a:gd name="T95" fmla="*/ 17 h 70"/>
                <a:gd name="T96" fmla="*/ 25 w 35"/>
                <a:gd name="T97" fmla="*/ 16 h 70"/>
                <a:gd name="T98" fmla="*/ 25 w 35"/>
                <a:gd name="T99" fmla="*/ 14 h 70"/>
                <a:gd name="T100" fmla="*/ 25 w 35"/>
                <a:gd name="T101" fmla="*/ 12 h 70"/>
                <a:gd name="T102" fmla="*/ 25 w 35"/>
                <a:gd name="T103" fmla="*/ 10 h 70"/>
                <a:gd name="T104" fmla="*/ 25 w 35"/>
                <a:gd name="T105" fmla="*/ 8 h 70"/>
                <a:gd name="T106" fmla="*/ 25 w 35"/>
                <a:gd name="T107" fmla="*/ 6 h 70"/>
                <a:gd name="T108" fmla="*/ 25 w 35"/>
                <a:gd name="T109" fmla="*/ 4 h 70"/>
                <a:gd name="T110" fmla="*/ 25 w 35"/>
                <a:gd name="T111" fmla="*/ 2 h 70"/>
                <a:gd name="T112" fmla="*/ 23 w 35"/>
                <a:gd name="T113" fmla="*/ 0 h 70"/>
                <a:gd name="T114" fmla="*/ 0 w 35"/>
                <a:gd name="T115" fmla="*/ 6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"/>
                <a:gd name="T175" fmla="*/ 0 h 70"/>
                <a:gd name="T176" fmla="*/ 35 w 35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" h="70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34" y="63"/>
                  </a:lnTo>
                  <a:lnTo>
                    <a:pt x="34" y="60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Freeform 115"/>
            <p:cNvSpPr>
              <a:spLocks/>
            </p:cNvSpPr>
            <p:nvPr/>
          </p:nvSpPr>
          <p:spPr bwMode="auto">
            <a:xfrm>
              <a:off x="3398" y="3139"/>
              <a:ext cx="29" cy="127"/>
            </a:xfrm>
            <a:custGeom>
              <a:avLst/>
              <a:gdLst>
                <a:gd name="T0" fmla="*/ 0 w 29"/>
                <a:gd name="T1" fmla="*/ 7 h 127"/>
                <a:gd name="T2" fmla="*/ 2 w 29"/>
                <a:gd name="T3" fmla="*/ 13 h 127"/>
                <a:gd name="T4" fmla="*/ 4 w 29"/>
                <a:gd name="T5" fmla="*/ 21 h 127"/>
                <a:gd name="T6" fmla="*/ 4 w 29"/>
                <a:gd name="T7" fmla="*/ 28 h 127"/>
                <a:gd name="T8" fmla="*/ 4 w 29"/>
                <a:gd name="T9" fmla="*/ 38 h 127"/>
                <a:gd name="T10" fmla="*/ 4 w 29"/>
                <a:gd name="T11" fmla="*/ 46 h 127"/>
                <a:gd name="T12" fmla="*/ 4 w 29"/>
                <a:gd name="T13" fmla="*/ 55 h 127"/>
                <a:gd name="T14" fmla="*/ 4 w 29"/>
                <a:gd name="T15" fmla="*/ 63 h 127"/>
                <a:gd name="T16" fmla="*/ 4 w 29"/>
                <a:gd name="T17" fmla="*/ 72 h 127"/>
                <a:gd name="T18" fmla="*/ 2 w 29"/>
                <a:gd name="T19" fmla="*/ 80 h 127"/>
                <a:gd name="T20" fmla="*/ 2 w 29"/>
                <a:gd name="T21" fmla="*/ 88 h 127"/>
                <a:gd name="T22" fmla="*/ 0 w 29"/>
                <a:gd name="T23" fmla="*/ 95 h 127"/>
                <a:gd name="T24" fmla="*/ 0 w 29"/>
                <a:gd name="T25" fmla="*/ 103 h 127"/>
                <a:gd name="T26" fmla="*/ 0 w 29"/>
                <a:gd name="T27" fmla="*/ 109 h 127"/>
                <a:gd name="T28" fmla="*/ 0 w 29"/>
                <a:gd name="T29" fmla="*/ 114 h 127"/>
                <a:gd name="T30" fmla="*/ 0 w 29"/>
                <a:gd name="T31" fmla="*/ 120 h 127"/>
                <a:gd name="T32" fmla="*/ 0 w 29"/>
                <a:gd name="T33" fmla="*/ 126 h 127"/>
                <a:gd name="T34" fmla="*/ 23 w 29"/>
                <a:gd name="T35" fmla="*/ 118 h 127"/>
                <a:gd name="T36" fmla="*/ 23 w 29"/>
                <a:gd name="T37" fmla="*/ 113 h 127"/>
                <a:gd name="T38" fmla="*/ 25 w 29"/>
                <a:gd name="T39" fmla="*/ 109 h 127"/>
                <a:gd name="T40" fmla="*/ 25 w 29"/>
                <a:gd name="T41" fmla="*/ 101 h 127"/>
                <a:gd name="T42" fmla="*/ 25 w 29"/>
                <a:gd name="T43" fmla="*/ 95 h 127"/>
                <a:gd name="T44" fmla="*/ 27 w 29"/>
                <a:gd name="T45" fmla="*/ 86 h 127"/>
                <a:gd name="T46" fmla="*/ 27 w 29"/>
                <a:gd name="T47" fmla="*/ 78 h 127"/>
                <a:gd name="T48" fmla="*/ 27 w 29"/>
                <a:gd name="T49" fmla="*/ 69 h 127"/>
                <a:gd name="T50" fmla="*/ 28 w 29"/>
                <a:gd name="T51" fmla="*/ 61 h 127"/>
                <a:gd name="T52" fmla="*/ 28 w 29"/>
                <a:gd name="T53" fmla="*/ 51 h 127"/>
                <a:gd name="T54" fmla="*/ 28 w 29"/>
                <a:gd name="T55" fmla="*/ 42 h 127"/>
                <a:gd name="T56" fmla="*/ 28 w 29"/>
                <a:gd name="T57" fmla="*/ 32 h 127"/>
                <a:gd name="T58" fmla="*/ 27 w 29"/>
                <a:gd name="T59" fmla="*/ 23 h 127"/>
                <a:gd name="T60" fmla="*/ 27 w 29"/>
                <a:gd name="T61" fmla="*/ 13 h 127"/>
                <a:gd name="T62" fmla="*/ 25 w 29"/>
                <a:gd name="T63" fmla="*/ 3 h 127"/>
                <a:gd name="T64" fmla="*/ 0 w 29"/>
                <a:gd name="T65" fmla="*/ 5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127"/>
                <a:gd name="T101" fmla="*/ 29 w 29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127">
                  <a:moveTo>
                    <a:pt x="0" y="5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4" y="49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3" y="116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5" y="101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5" y="92"/>
                  </a:lnTo>
                  <a:lnTo>
                    <a:pt x="27" y="86"/>
                  </a:lnTo>
                  <a:lnTo>
                    <a:pt x="27" y="82"/>
                  </a:lnTo>
                  <a:lnTo>
                    <a:pt x="27" y="78"/>
                  </a:lnTo>
                  <a:lnTo>
                    <a:pt x="27" y="74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28" y="61"/>
                  </a:lnTo>
                  <a:lnTo>
                    <a:pt x="28" y="55"/>
                  </a:lnTo>
                  <a:lnTo>
                    <a:pt x="28" y="51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26"/>
                  </a:lnTo>
                  <a:lnTo>
                    <a:pt x="27" y="23"/>
                  </a:lnTo>
                  <a:lnTo>
                    <a:pt x="27" y="17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5" y="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Freeform 116"/>
            <p:cNvSpPr>
              <a:spLocks/>
            </p:cNvSpPr>
            <p:nvPr/>
          </p:nvSpPr>
          <p:spPr bwMode="auto">
            <a:xfrm>
              <a:off x="3394" y="3049"/>
              <a:ext cx="35" cy="96"/>
            </a:xfrm>
            <a:custGeom>
              <a:avLst/>
              <a:gdLst>
                <a:gd name="T0" fmla="*/ 13 w 35"/>
                <a:gd name="T1" fmla="*/ 0 h 96"/>
                <a:gd name="T2" fmla="*/ 13 w 35"/>
                <a:gd name="T3" fmla="*/ 1 h 96"/>
                <a:gd name="T4" fmla="*/ 11 w 35"/>
                <a:gd name="T5" fmla="*/ 1 h 96"/>
                <a:gd name="T6" fmla="*/ 11 w 35"/>
                <a:gd name="T7" fmla="*/ 3 h 96"/>
                <a:gd name="T8" fmla="*/ 11 w 35"/>
                <a:gd name="T9" fmla="*/ 5 h 96"/>
                <a:gd name="T10" fmla="*/ 10 w 35"/>
                <a:gd name="T11" fmla="*/ 7 h 96"/>
                <a:gd name="T12" fmla="*/ 10 w 35"/>
                <a:gd name="T13" fmla="*/ 9 h 96"/>
                <a:gd name="T14" fmla="*/ 10 w 35"/>
                <a:gd name="T15" fmla="*/ 11 h 96"/>
                <a:gd name="T16" fmla="*/ 8 w 35"/>
                <a:gd name="T17" fmla="*/ 15 h 96"/>
                <a:gd name="T18" fmla="*/ 8 w 35"/>
                <a:gd name="T19" fmla="*/ 17 h 96"/>
                <a:gd name="T20" fmla="*/ 8 w 35"/>
                <a:gd name="T21" fmla="*/ 19 h 96"/>
                <a:gd name="T22" fmla="*/ 6 w 35"/>
                <a:gd name="T23" fmla="*/ 23 h 96"/>
                <a:gd name="T24" fmla="*/ 6 w 35"/>
                <a:gd name="T25" fmla="*/ 24 h 96"/>
                <a:gd name="T26" fmla="*/ 6 w 35"/>
                <a:gd name="T27" fmla="*/ 28 h 96"/>
                <a:gd name="T28" fmla="*/ 4 w 35"/>
                <a:gd name="T29" fmla="*/ 32 h 96"/>
                <a:gd name="T30" fmla="*/ 4 w 35"/>
                <a:gd name="T31" fmla="*/ 36 h 96"/>
                <a:gd name="T32" fmla="*/ 4 w 35"/>
                <a:gd name="T33" fmla="*/ 40 h 96"/>
                <a:gd name="T34" fmla="*/ 2 w 35"/>
                <a:gd name="T35" fmla="*/ 42 h 96"/>
                <a:gd name="T36" fmla="*/ 2 w 35"/>
                <a:gd name="T37" fmla="*/ 45 h 96"/>
                <a:gd name="T38" fmla="*/ 2 w 35"/>
                <a:gd name="T39" fmla="*/ 49 h 96"/>
                <a:gd name="T40" fmla="*/ 2 w 35"/>
                <a:gd name="T41" fmla="*/ 53 h 96"/>
                <a:gd name="T42" fmla="*/ 0 w 35"/>
                <a:gd name="T43" fmla="*/ 59 h 96"/>
                <a:gd name="T44" fmla="*/ 0 w 35"/>
                <a:gd name="T45" fmla="*/ 63 h 96"/>
                <a:gd name="T46" fmla="*/ 0 w 35"/>
                <a:gd name="T47" fmla="*/ 67 h 96"/>
                <a:gd name="T48" fmla="*/ 0 w 35"/>
                <a:gd name="T49" fmla="*/ 70 h 96"/>
                <a:gd name="T50" fmla="*/ 0 w 35"/>
                <a:gd name="T51" fmla="*/ 74 h 96"/>
                <a:gd name="T52" fmla="*/ 2 w 35"/>
                <a:gd name="T53" fmla="*/ 78 h 96"/>
                <a:gd name="T54" fmla="*/ 2 w 35"/>
                <a:gd name="T55" fmla="*/ 84 h 96"/>
                <a:gd name="T56" fmla="*/ 2 w 35"/>
                <a:gd name="T57" fmla="*/ 88 h 96"/>
                <a:gd name="T58" fmla="*/ 4 w 35"/>
                <a:gd name="T59" fmla="*/ 91 h 96"/>
                <a:gd name="T60" fmla="*/ 4 w 35"/>
                <a:gd name="T61" fmla="*/ 95 h 96"/>
                <a:gd name="T62" fmla="*/ 27 w 35"/>
                <a:gd name="T63" fmla="*/ 90 h 96"/>
                <a:gd name="T64" fmla="*/ 27 w 35"/>
                <a:gd name="T65" fmla="*/ 88 h 96"/>
                <a:gd name="T66" fmla="*/ 27 w 35"/>
                <a:gd name="T67" fmla="*/ 84 h 96"/>
                <a:gd name="T68" fmla="*/ 25 w 35"/>
                <a:gd name="T69" fmla="*/ 80 h 96"/>
                <a:gd name="T70" fmla="*/ 25 w 35"/>
                <a:gd name="T71" fmla="*/ 76 h 96"/>
                <a:gd name="T72" fmla="*/ 25 w 35"/>
                <a:gd name="T73" fmla="*/ 72 h 96"/>
                <a:gd name="T74" fmla="*/ 25 w 35"/>
                <a:gd name="T75" fmla="*/ 70 h 96"/>
                <a:gd name="T76" fmla="*/ 25 w 35"/>
                <a:gd name="T77" fmla="*/ 67 h 96"/>
                <a:gd name="T78" fmla="*/ 25 w 35"/>
                <a:gd name="T79" fmla="*/ 63 h 96"/>
                <a:gd name="T80" fmla="*/ 25 w 35"/>
                <a:gd name="T81" fmla="*/ 59 h 96"/>
                <a:gd name="T82" fmla="*/ 25 w 35"/>
                <a:gd name="T83" fmla="*/ 55 h 96"/>
                <a:gd name="T84" fmla="*/ 25 w 35"/>
                <a:gd name="T85" fmla="*/ 53 h 96"/>
                <a:gd name="T86" fmla="*/ 25 w 35"/>
                <a:gd name="T87" fmla="*/ 49 h 96"/>
                <a:gd name="T88" fmla="*/ 27 w 35"/>
                <a:gd name="T89" fmla="*/ 45 h 96"/>
                <a:gd name="T90" fmla="*/ 27 w 35"/>
                <a:gd name="T91" fmla="*/ 42 h 96"/>
                <a:gd name="T92" fmla="*/ 27 w 35"/>
                <a:gd name="T93" fmla="*/ 40 h 96"/>
                <a:gd name="T94" fmla="*/ 29 w 35"/>
                <a:gd name="T95" fmla="*/ 36 h 96"/>
                <a:gd name="T96" fmla="*/ 29 w 35"/>
                <a:gd name="T97" fmla="*/ 34 h 96"/>
                <a:gd name="T98" fmla="*/ 29 w 35"/>
                <a:gd name="T99" fmla="*/ 30 h 96"/>
                <a:gd name="T100" fmla="*/ 29 w 35"/>
                <a:gd name="T101" fmla="*/ 28 h 96"/>
                <a:gd name="T102" fmla="*/ 31 w 35"/>
                <a:gd name="T103" fmla="*/ 26 h 96"/>
                <a:gd name="T104" fmla="*/ 31 w 35"/>
                <a:gd name="T105" fmla="*/ 23 h 96"/>
                <a:gd name="T106" fmla="*/ 31 w 35"/>
                <a:gd name="T107" fmla="*/ 21 h 96"/>
                <a:gd name="T108" fmla="*/ 32 w 35"/>
                <a:gd name="T109" fmla="*/ 19 h 96"/>
                <a:gd name="T110" fmla="*/ 32 w 35"/>
                <a:gd name="T111" fmla="*/ 17 h 96"/>
                <a:gd name="T112" fmla="*/ 32 w 35"/>
                <a:gd name="T113" fmla="*/ 15 h 96"/>
                <a:gd name="T114" fmla="*/ 34 w 35"/>
                <a:gd name="T115" fmla="*/ 13 h 96"/>
                <a:gd name="T116" fmla="*/ 34 w 35"/>
                <a:gd name="T117" fmla="*/ 11 h 96"/>
                <a:gd name="T118" fmla="*/ 34 w 35"/>
                <a:gd name="T119" fmla="*/ 9 h 96"/>
                <a:gd name="T120" fmla="*/ 34 w 35"/>
                <a:gd name="T121" fmla="*/ 11 h 96"/>
                <a:gd name="T122" fmla="*/ 13 w 35"/>
                <a:gd name="T123" fmla="*/ 0 h 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"/>
                <a:gd name="T187" fmla="*/ 0 h 96"/>
                <a:gd name="T188" fmla="*/ 35 w 35"/>
                <a:gd name="T189" fmla="*/ 96 h 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" h="96">
                  <a:moveTo>
                    <a:pt x="13" y="0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7" y="84"/>
                  </a:lnTo>
                  <a:lnTo>
                    <a:pt x="25" y="80"/>
                  </a:lnTo>
                  <a:lnTo>
                    <a:pt x="25" y="76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5" y="49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7" y="40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Freeform 117"/>
            <p:cNvSpPr>
              <a:spLocks/>
            </p:cNvSpPr>
            <p:nvPr/>
          </p:nvSpPr>
          <p:spPr bwMode="auto">
            <a:xfrm>
              <a:off x="3407" y="2757"/>
              <a:ext cx="99" cy="304"/>
            </a:xfrm>
            <a:custGeom>
              <a:avLst/>
              <a:gdLst>
                <a:gd name="T0" fmla="*/ 73 w 99"/>
                <a:gd name="T1" fmla="*/ 4 h 304"/>
                <a:gd name="T2" fmla="*/ 73 w 99"/>
                <a:gd name="T3" fmla="*/ 12 h 304"/>
                <a:gd name="T4" fmla="*/ 71 w 99"/>
                <a:gd name="T5" fmla="*/ 21 h 304"/>
                <a:gd name="T6" fmla="*/ 69 w 99"/>
                <a:gd name="T7" fmla="*/ 35 h 304"/>
                <a:gd name="T8" fmla="*/ 67 w 99"/>
                <a:gd name="T9" fmla="*/ 50 h 304"/>
                <a:gd name="T10" fmla="*/ 65 w 99"/>
                <a:gd name="T11" fmla="*/ 69 h 304"/>
                <a:gd name="T12" fmla="*/ 62 w 99"/>
                <a:gd name="T13" fmla="*/ 88 h 304"/>
                <a:gd name="T14" fmla="*/ 58 w 99"/>
                <a:gd name="T15" fmla="*/ 108 h 304"/>
                <a:gd name="T16" fmla="*/ 54 w 99"/>
                <a:gd name="T17" fmla="*/ 131 h 304"/>
                <a:gd name="T18" fmla="*/ 48 w 99"/>
                <a:gd name="T19" fmla="*/ 152 h 304"/>
                <a:gd name="T20" fmla="*/ 42 w 99"/>
                <a:gd name="T21" fmla="*/ 177 h 304"/>
                <a:gd name="T22" fmla="*/ 35 w 99"/>
                <a:gd name="T23" fmla="*/ 200 h 304"/>
                <a:gd name="T24" fmla="*/ 27 w 99"/>
                <a:gd name="T25" fmla="*/ 223 h 304"/>
                <a:gd name="T26" fmla="*/ 19 w 99"/>
                <a:gd name="T27" fmla="*/ 247 h 304"/>
                <a:gd name="T28" fmla="*/ 10 w 99"/>
                <a:gd name="T29" fmla="*/ 270 h 304"/>
                <a:gd name="T30" fmla="*/ 0 w 99"/>
                <a:gd name="T31" fmla="*/ 292 h 304"/>
                <a:gd name="T32" fmla="*/ 27 w 99"/>
                <a:gd name="T33" fmla="*/ 292 h 304"/>
                <a:gd name="T34" fmla="*/ 37 w 99"/>
                <a:gd name="T35" fmla="*/ 267 h 304"/>
                <a:gd name="T36" fmla="*/ 46 w 99"/>
                <a:gd name="T37" fmla="*/ 244 h 304"/>
                <a:gd name="T38" fmla="*/ 54 w 99"/>
                <a:gd name="T39" fmla="*/ 219 h 304"/>
                <a:gd name="T40" fmla="*/ 62 w 99"/>
                <a:gd name="T41" fmla="*/ 194 h 304"/>
                <a:gd name="T42" fmla="*/ 69 w 99"/>
                <a:gd name="T43" fmla="*/ 171 h 304"/>
                <a:gd name="T44" fmla="*/ 75 w 99"/>
                <a:gd name="T45" fmla="*/ 146 h 304"/>
                <a:gd name="T46" fmla="*/ 79 w 99"/>
                <a:gd name="T47" fmla="*/ 123 h 304"/>
                <a:gd name="T48" fmla="*/ 85 w 99"/>
                <a:gd name="T49" fmla="*/ 102 h 304"/>
                <a:gd name="T50" fmla="*/ 88 w 99"/>
                <a:gd name="T51" fmla="*/ 81 h 304"/>
                <a:gd name="T52" fmla="*/ 90 w 99"/>
                <a:gd name="T53" fmla="*/ 64 h 304"/>
                <a:gd name="T54" fmla="*/ 92 w 99"/>
                <a:gd name="T55" fmla="*/ 46 h 304"/>
                <a:gd name="T56" fmla="*/ 94 w 99"/>
                <a:gd name="T57" fmla="*/ 31 h 304"/>
                <a:gd name="T58" fmla="*/ 96 w 99"/>
                <a:gd name="T59" fmla="*/ 20 h 304"/>
                <a:gd name="T60" fmla="*/ 98 w 99"/>
                <a:gd name="T61" fmla="*/ 10 h 304"/>
                <a:gd name="T62" fmla="*/ 98 w 99"/>
                <a:gd name="T63" fmla="*/ 2 h 304"/>
                <a:gd name="T64" fmla="*/ 73 w 99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304"/>
                <a:gd name="T101" fmla="*/ 99 w 99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304">
                  <a:moveTo>
                    <a:pt x="73" y="0"/>
                  </a:moveTo>
                  <a:lnTo>
                    <a:pt x="73" y="4"/>
                  </a:lnTo>
                  <a:lnTo>
                    <a:pt x="73" y="8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1" y="21"/>
                  </a:lnTo>
                  <a:lnTo>
                    <a:pt x="71" y="29"/>
                  </a:lnTo>
                  <a:lnTo>
                    <a:pt x="69" y="35"/>
                  </a:lnTo>
                  <a:lnTo>
                    <a:pt x="69" y="42"/>
                  </a:lnTo>
                  <a:lnTo>
                    <a:pt x="67" y="50"/>
                  </a:lnTo>
                  <a:lnTo>
                    <a:pt x="67" y="60"/>
                  </a:lnTo>
                  <a:lnTo>
                    <a:pt x="65" y="69"/>
                  </a:lnTo>
                  <a:lnTo>
                    <a:pt x="63" y="77"/>
                  </a:lnTo>
                  <a:lnTo>
                    <a:pt x="62" y="88"/>
                  </a:lnTo>
                  <a:lnTo>
                    <a:pt x="60" y="98"/>
                  </a:lnTo>
                  <a:lnTo>
                    <a:pt x="58" y="108"/>
                  </a:lnTo>
                  <a:lnTo>
                    <a:pt x="56" y="119"/>
                  </a:lnTo>
                  <a:lnTo>
                    <a:pt x="54" y="131"/>
                  </a:lnTo>
                  <a:lnTo>
                    <a:pt x="52" y="140"/>
                  </a:lnTo>
                  <a:lnTo>
                    <a:pt x="48" y="152"/>
                  </a:lnTo>
                  <a:lnTo>
                    <a:pt x="46" y="163"/>
                  </a:lnTo>
                  <a:lnTo>
                    <a:pt x="42" y="177"/>
                  </a:lnTo>
                  <a:lnTo>
                    <a:pt x="39" y="188"/>
                  </a:lnTo>
                  <a:lnTo>
                    <a:pt x="35" y="200"/>
                  </a:lnTo>
                  <a:lnTo>
                    <a:pt x="33" y="211"/>
                  </a:lnTo>
                  <a:lnTo>
                    <a:pt x="27" y="223"/>
                  </a:lnTo>
                  <a:lnTo>
                    <a:pt x="23" y="234"/>
                  </a:lnTo>
                  <a:lnTo>
                    <a:pt x="19" y="247"/>
                  </a:lnTo>
                  <a:lnTo>
                    <a:pt x="16" y="259"/>
                  </a:lnTo>
                  <a:lnTo>
                    <a:pt x="10" y="270"/>
                  </a:lnTo>
                  <a:lnTo>
                    <a:pt x="6" y="280"/>
                  </a:lnTo>
                  <a:lnTo>
                    <a:pt x="0" y="292"/>
                  </a:lnTo>
                  <a:lnTo>
                    <a:pt x="21" y="303"/>
                  </a:lnTo>
                  <a:lnTo>
                    <a:pt x="27" y="292"/>
                  </a:lnTo>
                  <a:lnTo>
                    <a:pt x="33" y="280"/>
                  </a:lnTo>
                  <a:lnTo>
                    <a:pt x="37" y="267"/>
                  </a:lnTo>
                  <a:lnTo>
                    <a:pt x="42" y="255"/>
                  </a:lnTo>
                  <a:lnTo>
                    <a:pt x="46" y="244"/>
                  </a:lnTo>
                  <a:lnTo>
                    <a:pt x="50" y="230"/>
                  </a:lnTo>
                  <a:lnTo>
                    <a:pt x="54" y="219"/>
                  </a:lnTo>
                  <a:lnTo>
                    <a:pt x="58" y="207"/>
                  </a:lnTo>
                  <a:lnTo>
                    <a:pt x="62" y="194"/>
                  </a:lnTo>
                  <a:lnTo>
                    <a:pt x="65" y="182"/>
                  </a:lnTo>
                  <a:lnTo>
                    <a:pt x="69" y="171"/>
                  </a:lnTo>
                  <a:lnTo>
                    <a:pt x="71" y="157"/>
                  </a:lnTo>
                  <a:lnTo>
                    <a:pt x="75" y="146"/>
                  </a:lnTo>
                  <a:lnTo>
                    <a:pt x="77" y="134"/>
                  </a:lnTo>
                  <a:lnTo>
                    <a:pt x="79" y="123"/>
                  </a:lnTo>
                  <a:lnTo>
                    <a:pt x="83" y="113"/>
                  </a:lnTo>
                  <a:lnTo>
                    <a:pt x="85" y="102"/>
                  </a:lnTo>
                  <a:lnTo>
                    <a:pt x="86" y="92"/>
                  </a:lnTo>
                  <a:lnTo>
                    <a:pt x="88" y="81"/>
                  </a:lnTo>
                  <a:lnTo>
                    <a:pt x="88" y="71"/>
                  </a:lnTo>
                  <a:lnTo>
                    <a:pt x="90" y="64"/>
                  </a:lnTo>
                  <a:lnTo>
                    <a:pt x="92" y="54"/>
                  </a:lnTo>
                  <a:lnTo>
                    <a:pt x="92" y="46"/>
                  </a:lnTo>
                  <a:lnTo>
                    <a:pt x="94" y="39"/>
                  </a:lnTo>
                  <a:lnTo>
                    <a:pt x="94" y="31"/>
                  </a:lnTo>
                  <a:lnTo>
                    <a:pt x="96" y="25"/>
                  </a:lnTo>
                  <a:lnTo>
                    <a:pt x="96" y="20"/>
                  </a:lnTo>
                  <a:lnTo>
                    <a:pt x="96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7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Freeform 118"/>
            <p:cNvSpPr>
              <a:spLocks/>
            </p:cNvSpPr>
            <p:nvPr/>
          </p:nvSpPr>
          <p:spPr bwMode="auto">
            <a:xfrm>
              <a:off x="3480" y="2619"/>
              <a:ext cx="36" cy="139"/>
            </a:xfrm>
            <a:custGeom>
              <a:avLst/>
              <a:gdLst>
                <a:gd name="T0" fmla="*/ 12 w 36"/>
                <a:gd name="T1" fmla="*/ 2 h 139"/>
                <a:gd name="T2" fmla="*/ 10 w 36"/>
                <a:gd name="T3" fmla="*/ 8 h 139"/>
                <a:gd name="T4" fmla="*/ 10 w 36"/>
                <a:gd name="T5" fmla="*/ 16 h 139"/>
                <a:gd name="T6" fmla="*/ 10 w 36"/>
                <a:gd name="T7" fmla="*/ 23 h 139"/>
                <a:gd name="T8" fmla="*/ 8 w 36"/>
                <a:gd name="T9" fmla="*/ 33 h 139"/>
                <a:gd name="T10" fmla="*/ 8 w 36"/>
                <a:gd name="T11" fmla="*/ 44 h 139"/>
                <a:gd name="T12" fmla="*/ 6 w 36"/>
                <a:gd name="T13" fmla="*/ 56 h 139"/>
                <a:gd name="T14" fmla="*/ 6 w 36"/>
                <a:gd name="T15" fmla="*/ 66 h 139"/>
                <a:gd name="T16" fmla="*/ 4 w 36"/>
                <a:gd name="T17" fmla="*/ 77 h 139"/>
                <a:gd name="T18" fmla="*/ 4 w 36"/>
                <a:gd name="T19" fmla="*/ 89 h 139"/>
                <a:gd name="T20" fmla="*/ 2 w 36"/>
                <a:gd name="T21" fmla="*/ 100 h 139"/>
                <a:gd name="T22" fmla="*/ 2 w 36"/>
                <a:gd name="T23" fmla="*/ 110 h 139"/>
                <a:gd name="T24" fmla="*/ 2 w 36"/>
                <a:gd name="T25" fmla="*/ 119 h 139"/>
                <a:gd name="T26" fmla="*/ 0 w 36"/>
                <a:gd name="T27" fmla="*/ 127 h 139"/>
                <a:gd name="T28" fmla="*/ 0 w 36"/>
                <a:gd name="T29" fmla="*/ 133 h 139"/>
                <a:gd name="T30" fmla="*/ 0 w 36"/>
                <a:gd name="T31" fmla="*/ 138 h 139"/>
                <a:gd name="T32" fmla="*/ 25 w 36"/>
                <a:gd name="T33" fmla="*/ 136 h 139"/>
                <a:gd name="T34" fmla="*/ 25 w 36"/>
                <a:gd name="T35" fmla="*/ 131 h 139"/>
                <a:gd name="T36" fmla="*/ 25 w 36"/>
                <a:gd name="T37" fmla="*/ 123 h 139"/>
                <a:gd name="T38" fmla="*/ 25 w 36"/>
                <a:gd name="T39" fmla="*/ 115 h 139"/>
                <a:gd name="T40" fmla="*/ 27 w 36"/>
                <a:gd name="T41" fmla="*/ 106 h 139"/>
                <a:gd name="T42" fmla="*/ 27 w 36"/>
                <a:gd name="T43" fmla="*/ 96 h 139"/>
                <a:gd name="T44" fmla="*/ 29 w 36"/>
                <a:gd name="T45" fmla="*/ 85 h 139"/>
                <a:gd name="T46" fmla="*/ 29 w 36"/>
                <a:gd name="T47" fmla="*/ 73 h 139"/>
                <a:gd name="T48" fmla="*/ 31 w 36"/>
                <a:gd name="T49" fmla="*/ 64 h 139"/>
                <a:gd name="T50" fmla="*/ 31 w 36"/>
                <a:gd name="T51" fmla="*/ 52 h 139"/>
                <a:gd name="T52" fmla="*/ 33 w 36"/>
                <a:gd name="T53" fmla="*/ 41 h 139"/>
                <a:gd name="T54" fmla="*/ 33 w 36"/>
                <a:gd name="T55" fmla="*/ 31 h 139"/>
                <a:gd name="T56" fmla="*/ 33 w 36"/>
                <a:gd name="T57" fmla="*/ 22 h 139"/>
                <a:gd name="T58" fmla="*/ 35 w 36"/>
                <a:gd name="T59" fmla="*/ 14 h 139"/>
                <a:gd name="T60" fmla="*/ 35 w 36"/>
                <a:gd name="T61" fmla="*/ 6 h 139"/>
                <a:gd name="T62" fmla="*/ 35 w 36"/>
                <a:gd name="T63" fmla="*/ 2 h 139"/>
                <a:gd name="T64" fmla="*/ 12 w 36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39"/>
                <a:gd name="T101" fmla="*/ 36 w 36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39">
                  <a:moveTo>
                    <a:pt x="12" y="0"/>
                  </a:moveTo>
                  <a:lnTo>
                    <a:pt x="12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8" y="33"/>
                  </a:lnTo>
                  <a:lnTo>
                    <a:pt x="8" y="39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6" y="56"/>
                  </a:lnTo>
                  <a:lnTo>
                    <a:pt x="6" y="62"/>
                  </a:lnTo>
                  <a:lnTo>
                    <a:pt x="6" y="66"/>
                  </a:lnTo>
                  <a:lnTo>
                    <a:pt x="6" y="71"/>
                  </a:lnTo>
                  <a:lnTo>
                    <a:pt x="4" y="77"/>
                  </a:lnTo>
                  <a:lnTo>
                    <a:pt x="4" y="83"/>
                  </a:lnTo>
                  <a:lnTo>
                    <a:pt x="4" y="89"/>
                  </a:lnTo>
                  <a:lnTo>
                    <a:pt x="4" y="94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2" y="110"/>
                  </a:lnTo>
                  <a:lnTo>
                    <a:pt x="2" y="113"/>
                  </a:lnTo>
                  <a:lnTo>
                    <a:pt x="2" y="119"/>
                  </a:lnTo>
                  <a:lnTo>
                    <a:pt x="2" y="123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7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85"/>
                  </a:lnTo>
                  <a:lnTo>
                    <a:pt x="29" y="79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31" y="64"/>
                  </a:lnTo>
                  <a:lnTo>
                    <a:pt x="31" y="58"/>
                  </a:lnTo>
                  <a:lnTo>
                    <a:pt x="31" y="52"/>
                  </a:lnTo>
                  <a:lnTo>
                    <a:pt x="31" y="46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33" y="22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5" y="10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Freeform 119"/>
            <p:cNvSpPr>
              <a:spLocks/>
            </p:cNvSpPr>
            <p:nvPr/>
          </p:nvSpPr>
          <p:spPr bwMode="auto">
            <a:xfrm>
              <a:off x="3480" y="2462"/>
              <a:ext cx="36" cy="158"/>
            </a:xfrm>
            <a:custGeom>
              <a:avLst/>
              <a:gdLst>
                <a:gd name="T0" fmla="*/ 0 w 36"/>
                <a:gd name="T1" fmla="*/ 6 h 158"/>
                <a:gd name="T2" fmla="*/ 2 w 36"/>
                <a:gd name="T3" fmla="*/ 14 h 158"/>
                <a:gd name="T4" fmla="*/ 2 w 36"/>
                <a:gd name="T5" fmla="*/ 21 h 158"/>
                <a:gd name="T6" fmla="*/ 2 w 36"/>
                <a:gd name="T7" fmla="*/ 31 h 158"/>
                <a:gd name="T8" fmla="*/ 4 w 36"/>
                <a:gd name="T9" fmla="*/ 42 h 158"/>
                <a:gd name="T10" fmla="*/ 4 w 36"/>
                <a:gd name="T11" fmla="*/ 54 h 158"/>
                <a:gd name="T12" fmla="*/ 6 w 36"/>
                <a:gd name="T13" fmla="*/ 67 h 158"/>
                <a:gd name="T14" fmla="*/ 6 w 36"/>
                <a:gd name="T15" fmla="*/ 79 h 158"/>
                <a:gd name="T16" fmla="*/ 8 w 36"/>
                <a:gd name="T17" fmla="*/ 90 h 158"/>
                <a:gd name="T18" fmla="*/ 8 w 36"/>
                <a:gd name="T19" fmla="*/ 104 h 158"/>
                <a:gd name="T20" fmla="*/ 8 w 36"/>
                <a:gd name="T21" fmla="*/ 115 h 158"/>
                <a:gd name="T22" fmla="*/ 10 w 36"/>
                <a:gd name="T23" fmla="*/ 125 h 158"/>
                <a:gd name="T24" fmla="*/ 10 w 36"/>
                <a:gd name="T25" fmla="*/ 134 h 158"/>
                <a:gd name="T26" fmla="*/ 10 w 36"/>
                <a:gd name="T27" fmla="*/ 144 h 158"/>
                <a:gd name="T28" fmla="*/ 10 w 36"/>
                <a:gd name="T29" fmla="*/ 150 h 158"/>
                <a:gd name="T30" fmla="*/ 12 w 36"/>
                <a:gd name="T31" fmla="*/ 156 h 158"/>
                <a:gd name="T32" fmla="*/ 35 w 36"/>
                <a:gd name="T33" fmla="*/ 157 h 158"/>
                <a:gd name="T34" fmla="*/ 35 w 36"/>
                <a:gd name="T35" fmla="*/ 152 h 158"/>
                <a:gd name="T36" fmla="*/ 35 w 36"/>
                <a:gd name="T37" fmla="*/ 146 h 158"/>
                <a:gd name="T38" fmla="*/ 35 w 36"/>
                <a:gd name="T39" fmla="*/ 138 h 158"/>
                <a:gd name="T40" fmla="*/ 33 w 36"/>
                <a:gd name="T41" fmla="*/ 129 h 158"/>
                <a:gd name="T42" fmla="*/ 33 w 36"/>
                <a:gd name="T43" fmla="*/ 119 h 158"/>
                <a:gd name="T44" fmla="*/ 33 w 36"/>
                <a:gd name="T45" fmla="*/ 108 h 158"/>
                <a:gd name="T46" fmla="*/ 31 w 36"/>
                <a:gd name="T47" fmla="*/ 96 h 158"/>
                <a:gd name="T48" fmla="*/ 31 w 36"/>
                <a:gd name="T49" fmla="*/ 83 h 158"/>
                <a:gd name="T50" fmla="*/ 29 w 36"/>
                <a:gd name="T51" fmla="*/ 71 h 158"/>
                <a:gd name="T52" fmla="*/ 29 w 36"/>
                <a:gd name="T53" fmla="*/ 58 h 158"/>
                <a:gd name="T54" fmla="*/ 29 w 36"/>
                <a:gd name="T55" fmla="*/ 46 h 158"/>
                <a:gd name="T56" fmla="*/ 27 w 36"/>
                <a:gd name="T57" fmla="*/ 35 h 158"/>
                <a:gd name="T58" fmla="*/ 27 w 36"/>
                <a:gd name="T59" fmla="*/ 25 h 158"/>
                <a:gd name="T60" fmla="*/ 25 w 36"/>
                <a:gd name="T61" fmla="*/ 16 h 158"/>
                <a:gd name="T62" fmla="*/ 25 w 36"/>
                <a:gd name="T63" fmla="*/ 8 h 158"/>
                <a:gd name="T64" fmla="*/ 25 w 36"/>
                <a:gd name="T65" fmla="*/ 0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58"/>
                <a:gd name="T101" fmla="*/ 36 w 36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58">
                  <a:moveTo>
                    <a:pt x="0" y="2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4" y="37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4"/>
                  </a:lnTo>
                  <a:lnTo>
                    <a:pt x="4" y="60"/>
                  </a:lnTo>
                  <a:lnTo>
                    <a:pt x="6" y="67"/>
                  </a:lnTo>
                  <a:lnTo>
                    <a:pt x="6" y="73"/>
                  </a:lnTo>
                  <a:lnTo>
                    <a:pt x="6" y="79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8" y="98"/>
                  </a:lnTo>
                  <a:lnTo>
                    <a:pt x="8" y="104"/>
                  </a:lnTo>
                  <a:lnTo>
                    <a:pt x="8" y="110"/>
                  </a:lnTo>
                  <a:lnTo>
                    <a:pt x="8" y="115"/>
                  </a:lnTo>
                  <a:lnTo>
                    <a:pt x="10" y="121"/>
                  </a:lnTo>
                  <a:lnTo>
                    <a:pt x="10" y="125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0" y="140"/>
                  </a:lnTo>
                  <a:lnTo>
                    <a:pt x="10" y="144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12" y="154"/>
                  </a:lnTo>
                  <a:lnTo>
                    <a:pt x="12" y="156"/>
                  </a:lnTo>
                  <a:lnTo>
                    <a:pt x="12" y="157"/>
                  </a:lnTo>
                  <a:lnTo>
                    <a:pt x="35" y="157"/>
                  </a:lnTo>
                  <a:lnTo>
                    <a:pt x="35" y="154"/>
                  </a:lnTo>
                  <a:lnTo>
                    <a:pt x="35" y="152"/>
                  </a:lnTo>
                  <a:lnTo>
                    <a:pt x="35" y="150"/>
                  </a:lnTo>
                  <a:lnTo>
                    <a:pt x="35" y="146"/>
                  </a:lnTo>
                  <a:lnTo>
                    <a:pt x="35" y="142"/>
                  </a:lnTo>
                  <a:lnTo>
                    <a:pt x="35" y="138"/>
                  </a:lnTo>
                  <a:lnTo>
                    <a:pt x="35" y="134"/>
                  </a:lnTo>
                  <a:lnTo>
                    <a:pt x="33" y="129"/>
                  </a:lnTo>
                  <a:lnTo>
                    <a:pt x="33" y="125"/>
                  </a:lnTo>
                  <a:lnTo>
                    <a:pt x="33" y="119"/>
                  </a:lnTo>
                  <a:lnTo>
                    <a:pt x="33" y="113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1" y="96"/>
                  </a:lnTo>
                  <a:lnTo>
                    <a:pt x="31" y="90"/>
                  </a:lnTo>
                  <a:lnTo>
                    <a:pt x="31" y="83"/>
                  </a:lnTo>
                  <a:lnTo>
                    <a:pt x="31" y="77"/>
                  </a:lnTo>
                  <a:lnTo>
                    <a:pt x="29" y="71"/>
                  </a:lnTo>
                  <a:lnTo>
                    <a:pt x="29" y="65"/>
                  </a:lnTo>
                  <a:lnTo>
                    <a:pt x="29" y="58"/>
                  </a:lnTo>
                  <a:lnTo>
                    <a:pt x="29" y="52"/>
                  </a:lnTo>
                  <a:lnTo>
                    <a:pt x="29" y="46"/>
                  </a:lnTo>
                  <a:lnTo>
                    <a:pt x="27" y="41"/>
                  </a:lnTo>
                  <a:lnTo>
                    <a:pt x="27" y="35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7" y="20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Freeform 120"/>
            <p:cNvSpPr>
              <a:spLocks/>
            </p:cNvSpPr>
            <p:nvPr/>
          </p:nvSpPr>
          <p:spPr bwMode="auto">
            <a:xfrm>
              <a:off x="3459" y="2353"/>
              <a:ext cx="47" cy="112"/>
            </a:xfrm>
            <a:custGeom>
              <a:avLst/>
              <a:gdLst>
                <a:gd name="T0" fmla="*/ 2 w 47"/>
                <a:gd name="T1" fmla="*/ 10 h 112"/>
                <a:gd name="T2" fmla="*/ 2 w 47"/>
                <a:gd name="T3" fmla="*/ 14 h 112"/>
                <a:gd name="T4" fmla="*/ 4 w 47"/>
                <a:gd name="T5" fmla="*/ 17 h 112"/>
                <a:gd name="T6" fmla="*/ 6 w 47"/>
                <a:gd name="T7" fmla="*/ 23 h 112"/>
                <a:gd name="T8" fmla="*/ 6 w 47"/>
                <a:gd name="T9" fmla="*/ 31 h 112"/>
                <a:gd name="T10" fmla="*/ 8 w 47"/>
                <a:gd name="T11" fmla="*/ 37 h 112"/>
                <a:gd name="T12" fmla="*/ 10 w 47"/>
                <a:gd name="T13" fmla="*/ 44 h 112"/>
                <a:gd name="T14" fmla="*/ 11 w 47"/>
                <a:gd name="T15" fmla="*/ 52 h 112"/>
                <a:gd name="T16" fmla="*/ 13 w 47"/>
                <a:gd name="T17" fmla="*/ 60 h 112"/>
                <a:gd name="T18" fmla="*/ 13 w 47"/>
                <a:gd name="T19" fmla="*/ 67 h 112"/>
                <a:gd name="T20" fmla="*/ 15 w 47"/>
                <a:gd name="T21" fmla="*/ 75 h 112"/>
                <a:gd name="T22" fmla="*/ 17 w 47"/>
                <a:gd name="T23" fmla="*/ 83 h 112"/>
                <a:gd name="T24" fmla="*/ 19 w 47"/>
                <a:gd name="T25" fmla="*/ 90 h 112"/>
                <a:gd name="T26" fmla="*/ 19 w 47"/>
                <a:gd name="T27" fmla="*/ 98 h 112"/>
                <a:gd name="T28" fmla="*/ 21 w 47"/>
                <a:gd name="T29" fmla="*/ 104 h 112"/>
                <a:gd name="T30" fmla="*/ 21 w 47"/>
                <a:gd name="T31" fmla="*/ 109 h 112"/>
                <a:gd name="T32" fmla="*/ 46 w 47"/>
                <a:gd name="T33" fmla="*/ 109 h 112"/>
                <a:gd name="T34" fmla="*/ 44 w 47"/>
                <a:gd name="T35" fmla="*/ 104 h 112"/>
                <a:gd name="T36" fmla="*/ 44 w 47"/>
                <a:gd name="T37" fmla="*/ 98 h 112"/>
                <a:gd name="T38" fmla="*/ 42 w 47"/>
                <a:gd name="T39" fmla="*/ 90 h 112"/>
                <a:gd name="T40" fmla="*/ 42 w 47"/>
                <a:gd name="T41" fmla="*/ 83 h 112"/>
                <a:gd name="T42" fmla="*/ 40 w 47"/>
                <a:gd name="T43" fmla="*/ 75 h 112"/>
                <a:gd name="T44" fmla="*/ 38 w 47"/>
                <a:gd name="T45" fmla="*/ 67 h 112"/>
                <a:gd name="T46" fmla="*/ 36 w 47"/>
                <a:gd name="T47" fmla="*/ 58 h 112"/>
                <a:gd name="T48" fmla="*/ 36 w 47"/>
                <a:gd name="T49" fmla="*/ 50 h 112"/>
                <a:gd name="T50" fmla="*/ 34 w 47"/>
                <a:gd name="T51" fmla="*/ 42 h 112"/>
                <a:gd name="T52" fmla="*/ 33 w 47"/>
                <a:gd name="T53" fmla="*/ 35 h 112"/>
                <a:gd name="T54" fmla="*/ 31 w 47"/>
                <a:gd name="T55" fmla="*/ 27 h 112"/>
                <a:gd name="T56" fmla="*/ 29 w 47"/>
                <a:gd name="T57" fmla="*/ 21 h 112"/>
                <a:gd name="T58" fmla="*/ 27 w 47"/>
                <a:gd name="T59" fmla="*/ 15 h 112"/>
                <a:gd name="T60" fmla="*/ 27 w 47"/>
                <a:gd name="T61" fmla="*/ 10 h 112"/>
                <a:gd name="T62" fmla="*/ 25 w 47"/>
                <a:gd name="T63" fmla="*/ 4 h 112"/>
                <a:gd name="T64" fmla="*/ 23 w 47"/>
                <a:gd name="T65" fmla="*/ 0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12"/>
                <a:gd name="T101" fmla="*/ 47 w 47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12">
                  <a:moveTo>
                    <a:pt x="0" y="8"/>
                  </a:move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1" y="52"/>
                  </a:lnTo>
                  <a:lnTo>
                    <a:pt x="11" y="56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7" y="83"/>
                  </a:lnTo>
                  <a:lnTo>
                    <a:pt x="17" y="86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19" y="98"/>
                  </a:lnTo>
                  <a:lnTo>
                    <a:pt x="19" y="100"/>
                  </a:lnTo>
                  <a:lnTo>
                    <a:pt x="21" y="104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44" y="104"/>
                  </a:lnTo>
                  <a:lnTo>
                    <a:pt x="44" y="100"/>
                  </a:lnTo>
                  <a:lnTo>
                    <a:pt x="44" y="98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2" y="83"/>
                  </a:lnTo>
                  <a:lnTo>
                    <a:pt x="40" y="79"/>
                  </a:lnTo>
                  <a:lnTo>
                    <a:pt x="40" y="75"/>
                  </a:lnTo>
                  <a:lnTo>
                    <a:pt x="40" y="71"/>
                  </a:lnTo>
                  <a:lnTo>
                    <a:pt x="38" y="67"/>
                  </a:lnTo>
                  <a:lnTo>
                    <a:pt x="38" y="63"/>
                  </a:lnTo>
                  <a:lnTo>
                    <a:pt x="36" y="58"/>
                  </a:lnTo>
                  <a:lnTo>
                    <a:pt x="36" y="54"/>
                  </a:lnTo>
                  <a:lnTo>
                    <a:pt x="36" y="50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1" y="31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Freeform 121"/>
            <p:cNvSpPr>
              <a:spLocks/>
            </p:cNvSpPr>
            <p:nvPr/>
          </p:nvSpPr>
          <p:spPr bwMode="auto">
            <a:xfrm>
              <a:off x="3438" y="2261"/>
              <a:ext cx="45" cy="101"/>
            </a:xfrm>
            <a:custGeom>
              <a:avLst/>
              <a:gdLst>
                <a:gd name="T0" fmla="*/ 0 w 45"/>
                <a:gd name="T1" fmla="*/ 4 h 101"/>
                <a:gd name="T2" fmla="*/ 0 w 45"/>
                <a:gd name="T3" fmla="*/ 12 h 101"/>
                <a:gd name="T4" fmla="*/ 2 w 45"/>
                <a:gd name="T5" fmla="*/ 17 h 101"/>
                <a:gd name="T6" fmla="*/ 2 w 45"/>
                <a:gd name="T7" fmla="*/ 25 h 101"/>
                <a:gd name="T8" fmla="*/ 4 w 45"/>
                <a:gd name="T9" fmla="*/ 33 h 101"/>
                <a:gd name="T10" fmla="*/ 4 w 45"/>
                <a:gd name="T11" fmla="*/ 40 h 101"/>
                <a:gd name="T12" fmla="*/ 6 w 45"/>
                <a:gd name="T13" fmla="*/ 46 h 101"/>
                <a:gd name="T14" fmla="*/ 8 w 45"/>
                <a:gd name="T15" fmla="*/ 54 h 101"/>
                <a:gd name="T16" fmla="*/ 10 w 45"/>
                <a:gd name="T17" fmla="*/ 62 h 101"/>
                <a:gd name="T18" fmla="*/ 11 w 45"/>
                <a:gd name="T19" fmla="*/ 67 h 101"/>
                <a:gd name="T20" fmla="*/ 13 w 45"/>
                <a:gd name="T21" fmla="*/ 75 h 101"/>
                <a:gd name="T22" fmla="*/ 15 w 45"/>
                <a:gd name="T23" fmla="*/ 81 h 101"/>
                <a:gd name="T24" fmla="*/ 17 w 45"/>
                <a:gd name="T25" fmla="*/ 86 h 101"/>
                <a:gd name="T26" fmla="*/ 19 w 45"/>
                <a:gd name="T27" fmla="*/ 90 h 101"/>
                <a:gd name="T28" fmla="*/ 19 w 45"/>
                <a:gd name="T29" fmla="*/ 96 h 101"/>
                <a:gd name="T30" fmla="*/ 21 w 45"/>
                <a:gd name="T31" fmla="*/ 100 h 101"/>
                <a:gd name="T32" fmla="*/ 44 w 45"/>
                <a:gd name="T33" fmla="*/ 90 h 101"/>
                <a:gd name="T34" fmla="*/ 42 w 45"/>
                <a:gd name="T35" fmla="*/ 84 h 101"/>
                <a:gd name="T36" fmla="*/ 40 w 45"/>
                <a:gd name="T37" fmla="*/ 81 h 101"/>
                <a:gd name="T38" fmla="*/ 38 w 45"/>
                <a:gd name="T39" fmla="*/ 75 h 101"/>
                <a:gd name="T40" fmla="*/ 36 w 45"/>
                <a:gd name="T41" fmla="*/ 71 h 101"/>
                <a:gd name="T42" fmla="*/ 36 w 45"/>
                <a:gd name="T43" fmla="*/ 63 h 101"/>
                <a:gd name="T44" fmla="*/ 34 w 45"/>
                <a:gd name="T45" fmla="*/ 58 h 101"/>
                <a:gd name="T46" fmla="*/ 32 w 45"/>
                <a:gd name="T47" fmla="*/ 52 h 101"/>
                <a:gd name="T48" fmla="*/ 31 w 45"/>
                <a:gd name="T49" fmla="*/ 44 h 101"/>
                <a:gd name="T50" fmla="*/ 29 w 45"/>
                <a:gd name="T51" fmla="*/ 39 h 101"/>
                <a:gd name="T52" fmla="*/ 27 w 45"/>
                <a:gd name="T53" fmla="*/ 31 h 101"/>
                <a:gd name="T54" fmla="*/ 27 w 45"/>
                <a:gd name="T55" fmla="*/ 25 h 101"/>
                <a:gd name="T56" fmla="*/ 25 w 45"/>
                <a:gd name="T57" fmla="*/ 19 h 101"/>
                <a:gd name="T58" fmla="*/ 25 w 45"/>
                <a:gd name="T59" fmla="*/ 12 h 101"/>
                <a:gd name="T60" fmla="*/ 25 w 45"/>
                <a:gd name="T61" fmla="*/ 6 h 101"/>
                <a:gd name="T62" fmla="*/ 25 w 4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101"/>
                <a:gd name="T98" fmla="*/ 45 w 4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101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1" y="71"/>
                  </a:lnTo>
                  <a:lnTo>
                    <a:pt x="13" y="75"/>
                  </a:lnTo>
                  <a:lnTo>
                    <a:pt x="13" y="77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19" y="96"/>
                  </a:lnTo>
                  <a:lnTo>
                    <a:pt x="21" y="98"/>
                  </a:lnTo>
                  <a:lnTo>
                    <a:pt x="21" y="100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2" y="88"/>
                  </a:lnTo>
                  <a:lnTo>
                    <a:pt x="42" y="84"/>
                  </a:lnTo>
                  <a:lnTo>
                    <a:pt x="42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6" y="71"/>
                  </a:lnTo>
                  <a:lnTo>
                    <a:pt x="36" y="67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31" y="48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Freeform 122"/>
            <p:cNvSpPr>
              <a:spLocks/>
            </p:cNvSpPr>
            <p:nvPr/>
          </p:nvSpPr>
          <p:spPr bwMode="auto">
            <a:xfrm>
              <a:off x="3438" y="2137"/>
              <a:ext cx="47" cy="125"/>
            </a:xfrm>
            <a:custGeom>
              <a:avLst/>
              <a:gdLst>
                <a:gd name="T0" fmla="*/ 21 w 47"/>
                <a:gd name="T1" fmla="*/ 0 h 125"/>
                <a:gd name="T2" fmla="*/ 21 w 47"/>
                <a:gd name="T3" fmla="*/ 5 h 125"/>
                <a:gd name="T4" fmla="*/ 19 w 47"/>
                <a:gd name="T5" fmla="*/ 9 h 125"/>
                <a:gd name="T6" fmla="*/ 19 w 47"/>
                <a:gd name="T7" fmla="*/ 17 h 125"/>
                <a:gd name="T8" fmla="*/ 17 w 47"/>
                <a:gd name="T9" fmla="*/ 23 h 125"/>
                <a:gd name="T10" fmla="*/ 15 w 47"/>
                <a:gd name="T11" fmla="*/ 30 h 125"/>
                <a:gd name="T12" fmla="*/ 13 w 47"/>
                <a:gd name="T13" fmla="*/ 40 h 125"/>
                <a:gd name="T14" fmla="*/ 11 w 47"/>
                <a:gd name="T15" fmla="*/ 48 h 125"/>
                <a:gd name="T16" fmla="*/ 10 w 47"/>
                <a:gd name="T17" fmla="*/ 57 h 125"/>
                <a:gd name="T18" fmla="*/ 8 w 47"/>
                <a:gd name="T19" fmla="*/ 67 h 125"/>
                <a:gd name="T20" fmla="*/ 6 w 47"/>
                <a:gd name="T21" fmla="*/ 76 h 125"/>
                <a:gd name="T22" fmla="*/ 4 w 47"/>
                <a:gd name="T23" fmla="*/ 84 h 125"/>
                <a:gd name="T24" fmla="*/ 4 w 47"/>
                <a:gd name="T25" fmla="*/ 94 h 125"/>
                <a:gd name="T26" fmla="*/ 2 w 47"/>
                <a:gd name="T27" fmla="*/ 101 h 125"/>
                <a:gd name="T28" fmla="*/ 0 w 47"/>
                <a:gd name="T29" fmla="*/ 111 h 125"/>
                <a:gd name="T30" fmla="*/ 0 w 47"/>
                <a:gd name="T31" fmla="*/ 118 h 125"/>
                <a:gd name="T32" fmla="*/ 0 w 47"/>
                <a:gd name="T33" fmla="*/ 124 h 125"/>
                <a:gd name="T34" fmla="*/ 25 w 47"/>
                <a:gd name="T35" fmla="*/ 122 h 125"/>
                <a:gd name="T36" fmla="*/ 25 w 47"/>
                <a:gd name="T37" fmla="*/ 117 h 125"/>
                <a:gd name="T38" fmla="*/ 25 w 47"/>
                <a:gd name="T39" fmla="*/ 109 h 125"/>
                <a:gd name="T40" fmla="*/ 27 w 47"/>
                <a:gd name="T41" fmla="*/ 101 h 125"/>
                <a:gd name="T42" fmla="*/ 27 w 47"/>
                <a:gd name="T43" fmla="*/ 94 h 125"/>
                <a:gd name="T44" fmla="*/ 29 w 47"/>
                <a:gd name="T45" fmla="*/ 84 h 125"/>
                <a:gd name="T46" fmla="*/ 31 w 47"/>
                <a:gd name="T47" fmla="*/ 76 h 125"/>
                <a:gd name="T48" fmla="*/ 32 w 47"/>
                <a:gd name="T49" fmla="*/ 67 h 125"/>
                <a:gd name="T50" fmla="*/ 34 w 47"/>
                <a:gd name="T51" fmla="*/ 57 h 125"/>
                <a:gd name="T52" fmla="*/ 36 w 47"/>
                <a:gd name="T53" fmla="*/ 50 h 125"/>
                <a:gd name="T54" fmla="*/ 38 w 47"/>
                <a:gd name="T55" fmla="*/ 40 h 125"/>
                <a:gd name="T56" fmla="*/ 40 w 47"/>
                <a:gd name="T57" fmla="*/ 32 h 125"/>
                <a:gd name="T58" fmla="*/ 42 w 47"/>
                <a:gd name="T59" fmla="*/ 25 h 125"/>
                <a:gd name="T60" fmla="*/ 42 w 47"/>
                <a:gd name="T61" fmla="*/ 17 h 125"/>
                <a:gd name="T62" fmla="*/ 44 w 47"/>
                <a:gd name="T63" fmla="*/ 11 h 125"/>
                <a:gd name="T64" fmla="*/ 44 w 47"/>
                <a:gd name="T65" fmla="*/ 5 h 125"/>
                <a:gd name="T66" fmla="*/ 21 w 47"/>
                <a:gd name="T67" fmla="*/ 2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"/>
                <a:gd name="T103" fmla="*/ 0 h 125"/>
                <a:gd name="T104" fmla="*/ 47 w 47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" h="125">
                  <a:moveTo>
                    <a:pt x="21" y="2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7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6"/>
                  </a:lnTo>
                  <a:lnTo>
                    <a:pt x="13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11" y="53"/>
                  </a:lnTo>
                  <a:lnTo>
                    <a:pt x="10" y="57"/>
                  </a:lnTo>
                  <a:lnTo>
                    <a:pt x="10" y="61"/>
                  </a:lnTo>
                  <a:lnTo>
                    <a:pt x="8" y="67"/>
                  </a:lnTo>
                  <a:lnTo>
                    <a:pt x="8" y="71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4" y="84"/>
                  </a:lnTo>
                  <a:lnTo>
                    <a:pt x="4" y="90"/>
                  </a:lnTo>
                  <a:lnTo>
                    <a:pt x="4" y="94"/>
                  </a:lnTo>
                  <a:lnTo>
                    <a:pt x="2" y="97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5" y="124"/>
                  </a:lnTo>
                  <a:lnTo>
                    <a:pt x="25" y="122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5" y="113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7" y="94"/>
                  </a:lnTo>
                  <a:lnTo>
                    <a:pt x="29" y="88"/>
                  </a:lnTo>
                  <a:lnTo>
                    <a:pt x="29" y="84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1"/>
                  </a:lnTo>
                  <a:lnTo>
                    <a:pt x="32" y="67"/>
                  </a:lnTo>
                  <a:lnTo>
                    <a:pt x="32" y="63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6" y="50"/>
                  </a:lnTo>
                  <a:lnTo>
                    <a:pt x="36" y="44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21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Freeform 123"/>
            <p:cNvSpPr>
              <a:spLocks/>
            </p:cNvSpPr>
            <p:nvPr/>
          </p:nvSpPr>
          <p:spPr bwMode="auto">
            <a:xfrm>
              <a:off x="3459" y="2010"/>
              <a:ext cx="34" cy="132"/>
            </a:xfrm>
            <a:custGeom>
              <a:avLst/>
              <a:gdLst>
                <a:gd name="T0" fmla="*/ 10 w 34"/>
                <a:gd name="T1" fmla="*/ 0 h 132"/>
                <a:gd name="T2" fmla="*/ 8 w 34"/>
                <a:gd name="T3" fmla="*/ 4 h 132"/>
                <a:gd name="T4" fmla="*/ 8 w 34"/>
                <a:gd name="T5" fmla="*/ 10 h 132"/>
                <a:gd name="T6" fmla="*/ 8 w 34"/>
                <a:gd name="T7" fmla="*/ 18 h 132"/>
                <a:gd name="T8" fmla="*/ 8 w 34"/>
                <a:gd name="T9" fmla="*/ 25 h 132"/>
                <a:gd name="T10" fmla="*/ 6 w 34"/>
                <a:gd name="T11" fmla="*/ 35 h 132"/>
                <a:gd name="T12" fmla="*/ 6 w 34"/>
                <a:gd name="T13" fmla="*/ 46 h 132"/>
                <a:gd name="T14" fmla="*/ 6 w 34"/>
                <a:gd name="T15" fmla="*/ 56 h 132"/>
                <a:gd name="T16" fmla="*/ 4 w 34"/>
                <a:gd name="T17" fmla="*/ 67 h 132"/>
                <a:gd name="T18" fmla="*/ 4 w 34"/>
                <a:gd name="T19" fmla="*/ 79 h 132"/>
                <a:gd name="T20" fmla="*/ 4 w 34"/>
                <a:gd name="T21" fmla="*/ 88 h 132"/>
                <a:gd name="T22" fmla="*/ 2 w 34"/>
                <a:gd name="T23" fmla="*/ 100 h 132"/>
                <a:gd name="T24" fmla="*/ 2 w 34"/>
                <a:gd name="T25" fmla="*/ 109 h 132"/>
                <a:gd name="T26" fmla="*/ 2 w 34"/>
                <a:gd name="T27" fmla="*/ 117 h 132"/>
                <a:gd name="T28" fmla="*/ 0 w 34"/>
                <a:gd name="T29" fmla="*/ 123 h 132"/>
                <a:gd name="T30" fmla="*/ 0 w 34"/>
                <a:gd name="T31" fmla="*/ 129 h 132"/>
                <a:gd name="T32" fmla="*/ 25 w 34"/>
                <a:gd name="T33" fmla="*/ 129 h 132"/>
                <a:gd name="T34" fmla="*/ 25 w 34"/>
                <a:gd name="T35" fmla="*/ 123 h 132"/>
                <a:gd name="T36" fmla="*/ 25 w 34"/>
                <a:gd name="T37" fmla="*/ 115 h 132"/>
                <a:gd name="T38" fmla="*/ 27 w 34"/>
                <a:gd name="T39" fmla="*/ 106 h 132"/>
                <a:gd name="T40" fmla="*/ 27 w 34"/>
                <a:gd name="T41" fmla="*/ 96 h 132"/>
                <a:gd name="T42" fmla="*/ 27 w 34"/>
                <a:gd name="T43" fmla="*/ 86 h 132"/>
                <a:gd name="T44" fmla="*/ 29 w 34"/>
                <a:gd name="T45" fmla="*/ 75 h 132"/>
                <a:gd name="T46" fmla="*/ 29 w 34"/>
                <a:gd name="T47" fmla="*/ 63 h 132"/>
                <a:gd name="T48" fmla="*/ 31 w 34"/>
                <a:gd name="T49" fmla="*/ 52 h 132"/>
                <a:gd name="T50" fmla="*/ 31 w 34"/>
                <a:gd name="T51" fmla="*/ 42 h 132"/>
                <a:gd name="T52" fmla="*/ 31 w 34"/>
                <a:gd name="T53" fmla="*/ 31 h 132"/>
                <a:gd name="T54" fmla="*/ 31 w 34"/>
                <a:gd name="T55" fmla="*/ 23 h 132"/>
                <a:gd name="T56" fmla="*/ 33 w 34"/>
                <a:gd name="T57" fmla="*/ 16 h 132"/>
                <a:gd name="T58" fmla="*/ 33 w 34"/>
                <a:gd name="T59" fmla="*/ 8 h 132"/>
                <a:gd name="T60" fmla="*/ 33 w 34"/>
                <a:gd name="T61" fmla="*/ 4 h 132"/>
                <a:gd name="T62" fmla="*/ 10 w 34"/>
                <a:gd name="T63" fmla="*/ 2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32"/>
                <a:gd name="T98" fmla="*/ 34 w 34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32">
                  <a:moveTo>
                    <a:pt x="33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31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6" y="56"/>
                  </a:lnTo>
                  <a:lnTo>
                    <a:pt x="6" y="62"/>
                  </a:lnTo>
                  <a:lnTo>
                    <a:pt x="4" y="67"/>
                  </a:lnTo>
                  <a:lnTo>
                    <a:pt x="4" y="73"/>
                  </a:lnTo>
                  <a:lnTo>
                    <a:pt x="4" y="79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4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2" y="117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7" y="109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7" y="86"/>
                  </a:lnTo>
                  <a:lnTo>
                    <a:pt x="29" y="81"/>
                  </a:lnTo>
                  <a:lnTo>
                    <a:pt x="29" y="75"/>
                  </a:lnTo>
                  <a:lnTo>
                    <a:pt x="29" y="69"/>
                  </a:lnTo>
                  <a:lnTo>
                    <a:pt x="29" y="63"/>
                  </a:lnTo>
                  <a:lnTo>
                    <a:pt x="29" y="58"/>
                  </a:lnTo>
                  <a:lnTo>
                    <a:pt x="31" y="52"/>
                  </a:lnTo>
                  <a:lnTo>
                    <a:pt x="31" y="46"/>
                  </a:lnTo>
                  <a:lnTo>
                    <a:pt x="31" y="42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27"/>
                  </a:lnTo>
                  <a:lnTo>
                    <a:pt x="31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10" y="2"/>
                  </a:lnTo>
                  <a:lnTo>
                    <a:pt x="3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Freeform 124"/>
            <p:cNvSpPr>
              <a:spLocks/>
            </p:cNvSpPr>
            <p:nvPr/>
          </p:nvSpPr>
          <p:spPr bwMode="auto">
            <a:xfrm>
              <a:off x="3469" y="2010"/>
              <a:ext cx="39" cy="135"/>
            </a:xfrm>
            <a:custGeom>
              <a:avLst/>
              <a:gdLst>
                <a:gd name="T0" fmla="*/ 38 w 39"/>
                <a:gd name="T1" fmla="*/ 125 h 135"/>
                <a:gd name="T2" fmla="*/ 36 w 39"/>
                <a:gd name="T3" fmla="*/ 119 h 135"/>
                <a:gd name="T4" fmla="*/ 34 w 39"/>
                <a:gd name="T5" fmla="*/ 111 h 135"/>
                <a:gd name="T6" fmla="*/ 32 w 39"/>
                <a:gd name="T7" fmla="*/ 104 h 135"/>
                <a:gd name="T8" fmla="*/ 30 w 39"/>
                <a:gd name="T9" fmla="*/ 94 h 135"/>
                <a:gd name="T10" fmla="*/ 28 w 39"/>
                <a:gd name="T11" fmla="*/ 83 h 135"/>
                <a:gd name="T12" fmla="*/ 28 w 39"/>
                <a:gd name="T13" fmla="*/ 73 h 135"/>
                <a:gd name="T14" fmla="*/ 26 w 39"/>
                <a:gd name="T15" fmla="*/ 63 h 135"/>
                <a:gd name="T16" fmla="*/ 26 w 39"/>
                <a:gd name="T17" fmla="*/ 52 h 135"/>
                <a:gd name="T18" fmla="*/ 24 w 39"/>
                <a:gd name="T19" fmla="*/ 42 h 135"/>
                <a:gd name="T20" fmla="*/ 24 w 39"/>
                <a:gd name="T21" fmla="*/ 33 h 135"/>
                <a:gd name="T22" fmla="*/ 24 w 39"/>
                <a:gd name="T23" fmla="*/ 23 h 135"/>
                <a:gd name="T24" fmla="*/ 23 w 39"/>
                <a:gd name="T25" fmla="*/ 16 h 135"/>
                <a:gd name="T26" fmla="*/ 23 w 39"/>
                <a:gd name="T27" fmla="*/ 10 h 135"/>
                <a:gd name="T28" fmla="*/ 23 w 39"/>
                <a:gd name="T29" fmla="*/ 4 h 135"/>
                <a:gd name="T30" fmla="*/ 23 w 39"/>
                <a:gd name="T31" fmla="*/ 0 h 135"/>
                <a:gd name="T32" fmla="*/ 0 w 39"/>
                <a:gd name="T33" fmla="*/ 4 h 135"/>
                <a:gd name="T34" fmla="*/ 0 w 39"/>
                <a:gd name="T35" fmla="*/ 8 h 135"/>
                <a:gd name="T36" fmla="*/ 0 w 39"/>
                <a:gd name="T37" fmla="*/ 14 h 135"/>
                <a:gd name="T38" fmla="*/ 0 w 39"/>
                <a:gd name="T39" fmla="*/ 21 h 135"/>
                <a:gd name="T40" fmla="*/ 0 w 39"/>
                <a:gd name="T41" fmla="*/ 29 h 135"/>
                <a:gd name="T42" fmla="*/ 0 w 39"/>
                <a:gd name="T43" fmla="*/ 39 h 135"/>
                <a:gd name="T44" fmla="*/ 1 w 39"/>
                <a:gd name="T45" fmla="*/ 48 h 135"/>
                <a:gd name="T46" fmla="*/ 1 w 39"/>
                <a:gd name="T47" fmla="*/ 60 h 135"/>
                <a:gd name="T48" fmla="*/ 3 w 39"/>
                <a:gd name="T49" fmla="*/ 69 h 135"/>
                <a:gd name="T50" fmla="*/ 3 w 39"/>
                <a:gd name="T51" fmla="*/ 81 h 135"/>
                <a:gd name="T52" fmla="*/ 5 w 39"/>
                <a:gd name="T53" fmla="*/ 92 h 135"/>
                <a:gd name="T54" fmla="*/ 7 w 39"/>
                <a:gd name="T55" fmla="*/ 102 h 135"/>
                <a:gd name="T56" fmla="*/ 9 w 39"/>
                <a:gd name="T57" fmla="*/ 111 h 135"/>
                <a:gd name="T58" fmla="*/ 11 w 39"/>
                <a:gd name="T59" fmla="*/ 121 h 135"/>
                <a:gd name="T60" fmla="*/ 13 w 39"/>
                <a:gd name="T61" fmla="*/ 131 h 135"/>
                <a:gd name="T62" fmla="*/ 38 w 39"/>
                <a:gd name="T63" fmla="*/ 123 h 1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135"/>
                <a:gd name="T98" fmla="*/ 39 w 39"/>
                <a:gd name="T99" fmla="*/ 135 h 1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135">
                  <a:moveTo>
                    <a:pt x="38" y="123"/>
                  </a:moveTo>
                  <a:lnTo>
                    <a:pt x="38" y="125"/>
                  </a:lnTo>
                  <a:lnTo>
                    <a:pt x="36" y="121"/>
                  </a:lnTo>
                  <a:lnTo>
                    <a:pt x="36" y="119"/>
                  </a:lnTo>
                  <a:lnTo>
                    <a:pt x="34" y="115"/>
                  </a:lnTo>
                  <a:lnTo>
                    <a:pt x="34" y="111"/>
                  </a:lnTo>
                  <a:lnTo>
                    <a:pt x="32" y="108"/>
                  </a:lnTo>
                  <a:lnTo>
                    <a:pt x="32" y="104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28" y="83"/>
                  </a:lnTo>
                  <a:lnTo>
                    <a:pt x="28" y="79"/>
                  </a:lnTo>
                  <a:lnTo>
                    <a:pt x="28" y="73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6" y="58"/>
                  </a:lnTo>
                  <a:lnTo>
                    <a:pt x="26" y="52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4" y="37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1" y="48"/>
                  </a:lnTo>
                  <a:lnTo>
                    <a:pt x="1" y="54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3" y="69"/>
                  </a:lnTo>
                  <a:lnTo>
                    <a:pt x="3" y="75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5" y="92"/>
                  </a:lnTo>
                  <a:lnTo>
                    <a:pt x="5" y="98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9" y="117"/>
                  </a:lnTo>
                  <a:lnTo>
                    <a:pt x="11" y="121"/>
                  </a:lnTo>
                  <a:lnTo>
                    <a:pt x="13" y="125"/>
                  </a:lnTo>
                  <a:lnTo>
                    <a:pt x="13" y="131"/>
                  </a:lnTo>
                  <a:lnTo>
                    <a:pt x="15" y="134"/>
                  </a:lnTo>
                  <a:lnTo>
                    <a:pt x="38" y="1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Freeform 125"/>
            <p:cNvSpPr>
              <a:spLocks/>
            </p:cNvSpPr>
            <p:nvPr/>
          </p:nvSpPr>
          <p:spPr bwMode="auto">
            <a:xfrm>
              <a:off x="3484" y="2133"/>
              <a:ext cx="49" cy="116"/>
            </a:xfrm>
            <a:custGeom>
              <a:avLst/>
              <a:gdLst>
                <a:gd name="T0" fmla="*/ 46 w 49"/>
                <a:gd name="T1" fmla="*/ 115 h 116"/>
                <a:gd name="T2" fmla="*/ 48 w 49"/>
                <a:gd name="T3" fmla="*/ 107 h 116"/>
                <a:gd name="T4" fmla="*/ 48 w 49"/>
                <a:gd name="T5" fmla="*/ 99 h 116"/>
                <a:gd name="T6" fmla="*/ 48 w 49"/>
                <a:gd name="T7" fmla="*/ 92 h 116"/>
                <a:gd name="T8" fmla="*/ 48 w 49"/>
                <a:gd name="T9" fmla="*/ 86 h 116"/>
                <a:gd name="T10" fmla="*/ 46 w 49"/>
                <a:gd name="T11" fmla="*/ 78 h 116"/>
                <a:gd name="T12" fmla="*/ 46 w 49"/>
                <a:gd name="T13" fmla="*/ 71 h 116"/>
                <a:gd name="T14" fmla="*/ 44 w 49"/>
                <a:gd name="T15" fmla="*/ 63 h 116"/>
                <a:gd name="T16" fmla="*/ 42 w 49"/>
                <a:gd name="T17" fmla="*/ 55 h 116"/>
                <a:gd name="T18" fmla="*/ 40 w 49"/>
                <a:gd name="T19" fmla="*/ 48 h 116"/>
                <a:gd name="T20" fmla="*/ 38 w 49"/>
                <a:gd name="T21" fmla="*/ 42 h 116"/>
                <a:gd name="T22" fmla="*/ 36 w 49"/>
                <a:gd name="T23" fmla="*/ 34 h 116"/>
                <a:gd name="T24" fmla="*/ 32 w 49"/>
                <a:gd name="T25" fmla="*/ 27 h 116"/>
                <a:gd name="T26" fmla="*/ 31 w 49"/>
                <a:gd name="T27" fmla="*/ 21 h 116"/>
                <a:gd name="T28" fmla="*/ 29 w 49"/>
                <a:gd name="T29" fmla="*/ 13 h 116"/>
                <a:gd name="T30" fmla="*/ 25 w 49"/>
                <a:gd name="T31" fmla="*/ 8 h 116"/>
                <a:gd name="T32" fmla="*/ 23 w 49"/>
                <a:gd name="T33" fmla="*/ 0 h 116"/>
                <a:gd name="T34" fmla="*/ 2 w 49"/>
                <a:gd name="T35" fmla="*/ 13 h 116"/>
                <a:gd name="T36" fmla="*/ 4 w 49"/>
                <a:gd name="T37" fmla="*/ 19 h 116"/>
                <a:gd name="T38" fmla="*/ 8 w 49"/>
                <a:gd name="T39" fmla="*/ 27 h 116"/>
                <a:gd name="T40" fmla="*/ 9 w 49"/>
                <a:gd name="T41" fmla="*/ 32 h 116"/>
                <a:gd name="T42" fmla="*/ 11 w 49"/>
                <a:gd name="T43" fmla="*/ 38 h 116"/>
                <a:gd name="T44" fmla="*/ 13 w 49"/>
                <a:gd name="T45" fmla="*/ 46 h 116"/>
                <a:gd name="T46" fmla="*/ 17 w 49"/>
                <a:gd name="T47" fmla="*/ 52 h 116"/>
                <a:gd name="T48" fmla="*/ 19 w 49"/>
                <a:gd name="T49" fmla="*/ 59 h 116"/>
                <a:gd name="T50" fmla="*/ 19 w 49"/>
                <a:gd name="T51" fmla="*/ 65 h 116"/>
                <a:gd name="T52" fmla="*/ 21 w 49"/>
                <a:gd name="T53" fmla="*/ 71 h 116"/>
                <a:gd name="T54" fmla="*/ 23 w 49"/>
                <a:gd name="T55" fmla="*/ 78 h 116"/>
                <a:gd name="T56" fmla="*/ 23 w 49"/>
                <a:gd name="T57" fmla="*/ 84 h 116"/>
                <a:gd name="T58" fmla="*/ 23 w 49"/>
                <a:gd name="T59" fmla="*/ 90 h 116"/>
                <a:gd name="T60" fmla="*/ 23 w 49"/>
                <a:gd name="T61" fmla="*/ 96 h 116"/>
                <a:gd name="T62" fmla="*/ 23 w 49"/>
                <a:gd name="T63" fmla="*/ 101 h 116"/>
                <a:gd name="T64" fmla="*/ 23 w 49"/>
                <a:gd name="T65" fmla="*/ 107 h 116"/>
                <a:gd name="T66" fmla="*/ 21 w 49"/>
                <a:gd name="T67" fmla="*/ 111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16"/>
                <a:gd name="T104" fmla="*/ 49 w 49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16">
                  <a:moveTo>
                    <a:pt x="46" y="111"/>
                  </a:moveTo>
                  <a:lnTo>
                    <a:pt x="46" y="115"/>
                  </a:lnTo>
                  <a:lnTo>
                    <a:pt x="46" y="111"/>
                  </a:lnTo>
                  <a:lnTo>
                    <a:pt x="48" y="107"/>
                  </a:lnTo>
                  <a:lnTo>
                    <a:pt x="48" y="103"/>
                  </a:lnTo>
                  <a:lnTo>
                    <a:pt x="48" y="99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46" y="78"/>
                  </a:lnTo>
                  <a:lnTo>
                    <a:pt x="46" y="75"/>
                  </a:lnTo>
                  <a:lnTo>
                    <a:pt x="46" y="71"/>
                  </a:lnTo>
                  <a:lnTo>
                    <a:pt x="46" y="67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34" y="31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31" y="21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2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1" y="75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1" y="111"/>
                  </a:lnTo>
                  <a:lnTo>
                    <a:pt x="46" y="1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Freeform 126"/>
            <p:cNvSpPr>
              <a:spLocks/>
            </p:cNvSpPr>
            <p:nvPr/>
          </p:nvSpPr>
          <p:spPr bwMode="auto">
            <a:xfrm>
              <a:off x="3505" y="2244"/>
              <a:ext cx="30" cy="34"/>
            </a:xfrm>
            <a:custGeom>
              <a:avLst/>
              <a:gdLst>
                <a:gd name="T0" fmla="*/ 29 w 30"/>
                <a:gd name="T1" fmla="*/ 29 h 34"/>
                <a:gd name="T2" fmla="*/ 29 w 30"/>
                <a:gd name="T3" fmla="*/ 27 h 34"/>
                <a:gd name="T4" fmla="*/ 29 w 30"/>
                <a:gd name="T5" fmla="*/ 25 h 34"/>
                <a:gd name="T6" fmla="*/ 27 w 30"/>
                <a:gd name="T7" fmla="*/ 23 h 34"/>
                <a:gd name="T8" fmla="*/ 27 w 30"/>
                <a:gd name="T9" fmla="*/ 21 h 34"/>
                <a:gd name="T10" fmla="*/ 27 w 30"/>
                <a:gd name="T11" fmla="*/ 19 h 34"/>
                <a:gd name="T12" fmla="*/ 27 w 30"/>
                <a:gd name="T13" fmla="*/ 17 h 34"/>
                <a:gd name="T14" fmla="*/ 27 w 30"/>
                <a:gd name="T15" fmla="*/ 15 h 34"/>
                <a:gd name="T16" fmla="*/ 27 w 30"/>
                <a:gd name="T17" fmla="*/ 13 h 34"/>
                <a:gd name="T18" fmla="*/ 25 w 30"/>
                <a:gd name="T19" fmla="*/ 13 h 34"/>
                <a:gd name="T20" fmla="*/ 25 w 30"/>
                <a:gd name="T21" fmla="*/ 11 h 34"/>
                <a:gd name="T22" fmla="*/ 25 w 30"/>
                <a:gd name="T23" fmla="*/ 10 h 34"/>
                <a:gd name="T24" fmla="*/ 25 w 30"/>
                <a:gd name="T25" fmla="*/ 8 h 34"/>
                <a:gd name="T26" fmla="*/ 25 w 30"/>
                <a:gd name="T27" fmla="*/ 6 h 34"/>
                <a:gd name="T28" fmla="*/ 25 w 30"/>
                <a:gd name="T29" fmla="*/ 4 h 34"/>
                <a:gd name="T30" fmla="*/ 25 w 30"/>
                <a:gd name="T31" fmla="*/ 2 h 34"/>
                <a:gd name="T32" fmla="*/ 25 w 30"/>
                <a:gd name="T33" fmla="*/ 0 h 34"/>
                <a:gd name="T34" fmla="*/ 0 w 30"/>
                <a:gd name="T35" fmla="*/ 0 h 34"/>
                <a:gd name="T36" fmla="*/ 0 w 30"/>
                <a:gd name="T37" fmla="*/ 2 h 34"/>
                <a:gd name="T38" fmla="*/ 0 w 30"/>
                <a:gd name="T39" fmla="*/ 4 h 34"/>
                <a:gd name="T40" fmla="*/ 0 w 30"/>
                <a:gd name="T41" fmla="*/ 6 h 34"/>
                <a:gd name="T42" fmla="*/ 2 w 30"/>
                <a:gd name="T43" fmla="*/ 6 h 34"/>
                <a:gd name="T44" fmla="*/ 2 w 30"/>
                <a:gd name="T45" fmla="*/ 8 h 34"/>
                <a:gd name="T46" fmla="*/ 2 w 30"/>
                <a:gd name="T47" fmla="*/ 10 h 34"/>
                <a:gd name="T48" fmla="*/ 2 w 30"/>
                <a:gd name="T49" fmla="*/ 11 h 34"/>
                <a:gd name="T50" fmla="*/ 2 w 30"/>
                <a:gd name="T51" fmla="*/ 13 h 34"/>
                <a:gd name="T52" fmla="*/ 2 w 30"/>
                <a:gd name="T53" fmla="*/ 15 h 34"/>
                <a:gd name="T54" fmla="*/ 2 w 30"/>
                <a:gd name="T55" fmla="*/ 17 h 34"/>
                <a:gd name="T56" fmla="*/ 2 w 30"/>
                <a:gd name="T57" fmla="*/ 19 h 34"/>
                <a:gd name="T58" fmla="*/ 2 w 30"/>
                <a:gd name="T59" fmla="*/ 21 h 34"/>
                <a:gd name="T60" fmla="*/ 2 w 30"/>
                <a:gd name="T61" fmla="*/ 23 h 34"/>
                <a:gd name="T62" fmla="*/ 4 w 30"/>
                <a:gd name="T63" fmla="*/ 23 h 34"/>
                <a:gd name="T64" fmla="*/ 4 w 30"/>
                <a:gd name="T65" fmla="*/ 25 h 34"/>
                <a:gd name="T66" fmla="*/ 4 w 30"/>
                <a:gd name="T67" fmla="*/ 27 h 34"/>
                <a:gd name="T68" fmla="*/ 4 w 30"/>
                <a:gd name="T69" fmla="*/ 29 h 34"/>
                <a:gd name="T70" fmla="*/ 4 w 30"/>
                <a:gd name="T71" fmla="*/ 31 h 34"/>
                <a:gd name="T72" fmla="*/ 4 w 30"/>
                <a:gd name="T73" fmla="*/ 33 h 34"/>
                <a:gd name="T74" fmla="*/ 6 w 30"/>
                <a:gd name="T75" fmla="*/ 33 h 34"/>
                <a:gd name="T76" fmla="*/ 29 w 30"/>
                <a:gd name="T77" fmla="*/ 29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34"/>
                <a:gd name="T119" fmla="*/ 30 w 30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34">
                  <a:moveTo>
                    <a:pt x="29" y="29"/>
                  </a:moveTo>
                  <a:lnTo>
                    <a:pt x="29" y="27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29" y="2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Freeform 127"/>
            <p:cNvSpPr>
              <a:spLocks/>
            </p:cNvSpPr>
            <p:nvPr/>
          </p:nvSpPr>
          <p:spPr bwMode="auto">
            <a:xfrm>
              <a:off x="3511" y="2273"/>
              <a:ext cx="31" cy="43"/>
            </a:xfrm>
            <a:custGeom>
              <a:avLst/>
              <a:gdLst>
                <a:gd name="T0" fmla="*/ 30 w 31"/>
                <a:gd name="T1" fmla="*/ 36 h 43"/>
                <a:gd name="T2" fmla="*/ 30 w 31"/>
                <a:gd name="T3" fmla="*/ 34 h 43"/>
                <a:gd name="T4" fmla="*/ 28 w 31"/>
                <a:gd name="T5" fmla="*/ 32 h 43"/>
                <a:gd name="T6" fmla="*/ 28 w 31"/>
                <a:gd name="T7" fmla="*/ 30 h 43"/>
                <a:gd name="T8" fmla="*/ 28 w 31"/>
                <a:gd name="T9" fmla="*/ 28 h 43"/>
                <a:gd name="T10" fmla="*/ 28 w 31"/>
                <a:gd name="T11" fmla="*/ 27 h 43"/>
                <a:gd name="T12" fmla="*/ 28 w 31"/>
                <a:gd name="T13" fmla="*/ 25 h 43"/>
                <a:gd name="T14" fmla="*/ 26 w 31"/>
                <a:gd name="T15" fmla="*/ 23 h 43"/>
                <a:gd name="T16" fmla="*/ 26 w 31"/>
                <a:gd name="T17" fmla="*/ 21 h 43"/>
                <a:gd name="T18" fmla="*/ 26 w 31"/>
                <a:gd name="T19" fmla="*/ 19 h 43"/>
                <a:gd name="T20" fmla="*/ 26 w 31"/>
                <a:gd name="T21" fmla="*/ 17 h 43"/>
                <a:gd name="T22" fmla="*/ 26 w 31"/>
                <a:gd name="T23" fmla="*/ 15 h 43"/>
                <a:gd name="T24" fmla="*/ 25 w 31"/>
                <a:gd name="T25" fmla="*/ 13 h 43"/>
                <a:gd name="T26" fmla="*/ 25 w 31"/>
                <a:gd name="T27" fmla="*/ 11 h 43"/>
                <a:gd name="T28" fmla="*/ 25 w 31"/>
                <a:gd name="T29" fmla="*/ 9 h 43"/>
                <a:gd name="T30" fmla="*/ 25 w 31"/>
                <a:gd name="T31" fmla="*/ 7 h 43"/>
                <a:gd name="T32" fmla="*/ 25 w 31"/>
                <a:gd name="T33" fmla="*/ 5 h 43"/>
                <a:gd name="T34" fmla="*/ 23 w 31"/>
                <a:gd name="T35" fmla="*/ 4 h 43"/>
                <a:gd name="T36" fmla="*/ 23 w 31"/>
                <a:gd name="T37" fmla="*/ 2 h 43"/>
                <a:gd name="T38" fmla="*/ 23 w 31"/>
                <a:gd name="T39" fmla="*/ 0 h 43"/>
                <a:gd name="T40" fmla="*/ 0 w 31"/>
                <a:gd name="T41" fmla="*/ 4 h 43"/>
                <a:gd name="T42" fmla="*/ 0 w 31"/>
                <a:gd name="T43" fmla="*/ 5 h 43"/>
                <a:gd name="T44" fmla="*/ 0 w 31"/>
                <a:gd name="T45" fmla="*/ 7 h 43"/>
                <a:gd name="T46" fmla="*/ 0 w 31"/>
                <a:gd name="T47" fmla="*/ 9 h 43"/>
                <a:gd name="T48" fmla="*/ 0 w 31"/>
                <a:gd name="T49" fmla="*/ 11 h 43"/>
                <a:gd name="T50" fmla="*/ 2 w 31"/>
                <a:gd name="T51" fmla="*/ 13 h 43"/>
                <a:gd name="T52" fmla="*/ 2 w 31"/>
                <a:gd name="T53" fmla="*/ 15 h 43"/>
                <a:gd name="T54" fmla="*/ 2 w 31"/>
                <a:gd name="T55" fmla="*/ 17 h 43"/>
                <a:gd name="T56" fmla="*/ 2 w 31"/>
                <a:gd name="T57" fmla="*/ 19 h 43"/>
                <a:gd name="T58" fmla="*/ 2 w 31"/>
                <a:gd name="T59" fmla="*/ 21 h 43"/>
                <a:gd name="T60" fmla="*/ 4 w 31"/>
                <a:gd name="T61" fmla="*/ 23 h 43"/>
                <a:gd name="T62" fmla="*/ 4 w 31"/>
                <a:gd name="T63" fmla="*/ 25 h 43"/>
                <a:gd name="T64" fmla="*/ 4 w 31"/>
                <a:gd name="T65" fmla="*/ 27 h 43"/>
                <a:gd name="T66" fmla="*/ 4 w 31"/>
                <a:gd name="T67" fmla="*/ 28 h 43"/>
                <a:gd name="T68" fmla="*/ 4 w 31"/>
                <a:gd name="T69" fmla="*/ 30 h 43"/>
                <a:gd name="T70" fmla="*/ 5 w 31"/>
                <a:gd name="T71" fmla="*/ 32 h 43"/>
                <a:gd name="T72" fmla="*/ 5 w 31"/>
                <a:gd name="T73" fmla="*/ 34 h 43"/>
                <a:gd name="T74" fmla="*/ 5 w 31"/>
                <a:gd name="T75" fmla="*/ 36 h 43"/>
                <a:gd name="T76" fmla="*/ 5 w 31"/>
                <a:gd name="T77" fmla="*/ 38 h 43"/>
                <a:gd name="T78" fmla="*/ 5 w 31"/>
                <a:gd name="T79" fmla="*/ 40 h 43"/>
                <a:gd name="T80" fmla="*/ 5 w 31"/>
                <a:gd name="T81" fmla="*/ 42 h 43"/>
                <a:gd name="T82" fmla="*/ 7 w 31"/>
                <a:gd name="T83" fmla="*/ 42 h 43"/>
                <a:gd name="T84" fmla="*/ 30 w 31"/>
                <a:gd name="T85" fmla="*/ 36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3"/>
                <a:gd name="T131" fmla="*/ 31 w 31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3">
                  <a:moveTo>
                    <a:pt x="30" y="36"/>
                  </a:moveTo>
                  <a:lnTo>
                    <a:pt x="30" y="34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30" y="3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Freeform 128"/>
            <p:cNvSpPr>
              <a:spLocks/>
            </p:cNvSpPr>
            <p:nvPr/>
          </p:nvSpPr>
          <p:spPr bwMode="auto">
            <a:xfrm>
              <a:off x="3518" y="2309"/>
              <a:ext cx="133" cy="288"/>
            </a:xfrm>
            <a:custGeom>
              <a:avLst/>
              <a:gdLst>
                <a:gd name="T0" fmla="*/ 132 w 133"/>
                <a:gd name="T1" fmla="*/ 278 h 288"/>
                <a:gd name="T2" fmla="*/ 129 w 133"/>
                <a:gd name="T3" fmla="*/ 270 h 288"/>
                <a:gd name="T4" fmla="*/ 125 w 133"/>
                <a:gd name="T5" fmla="*/ 261 h 288"/>
                <a:gd name="T6" fmla="*/ 117 w 133"/>
                <a:gd name="T7" fmla="*/ 245 h 288"/>
                <a:gd name="T8" fmla="*/ 111 w 133"/>
                <a:gd name="T9" fmla="*/ 226 h 288"/>
                <a:gd name="T10" fmla="*/ 102 w 133"/>
                <a:gd name="T11" fmla="*/ 205 h 288"/>
                <a:gd name="T12" fmla="*/ 92 w 133"/>
                <a:gd name="T13" fmla="*/ 182 h 288"/>
                <a:gd name="T14" fmla="*/ 83 w 133"/>
                <a:gd name="T15" fmla="*/ 157 h 288"/>
                <a:gd name="T16" fmla="*/ 73 w 133"/>
                <a:gd name="T17" fmla="*/ 134 h 288"/>
                <a:gd name="T18" fmla="*/ 63 w 133"/>
                <a:gd name="T19" fmla="*/ 109 h 288"/>
                <a:gd name="T20" fmla="*/ 56 w 133"/>
                <a:gd name="T21" fmla="*/ 84 h 288"/>
                <a:gd name="T22" fmla="*/ 46 w 133"/>
                <a:gd name="T23" fmla="*/ 63 h 288"/>
                <a:gd name="T24" fmla="*/ 39 w 133"/>
                <a:gd name="T25" fmla="*/ 42 h 288"/>
                <a:gd name="T26" fmla="*/ 33 w 133"/>
                <a:gd name="T27" fmla="*/ 25 h 288"/>
                <a:gd name="T28" fmla="*/ 27 w 133"/>
                <a:gd name="T29" fmla="*/ 12 h 288"/>
                <a:gd name="T30" fmla="*/ 23 w 133"/>
                <a:gd name="T31" fmla="*/ 4 h 288"/>
                <a:gd name="T32" fmla="*/ 0 w 133"/>
                <a:gd name="T33" fmla="*/ 6 h 288"/>
                <a:gd name="T34" fmla="*/ 2 w 133"/>
                <a:gd name="T35" fmla="*/ 12 h 288"/>
                <a:gd name="T36" fmla="*/ 4 w 133"/>
                <a:gd name="T37" fmla="*/ 21 h 288"/>
                <a:gd name="T38" fmla="*/ 10 w 133"/>
                <a:gd name="T39" fmla="*/ 35 h 288"/>
                <a:gd name="T40" fmla="*/ 16 w 133"/>
                <a:gd name="T41" fmla="*/ 52 h 288"/>
                <a:gd name="T42" fmla="*/ 23 w 133"/>
                <a:gd name="T43" fmla="*/ 71 h 288"/>
                <a:gd name="T44" fmla="*/ 33 w 133"/>
                <a:gd name="T45" fmla="*/ 94 h 288"/>
                <a:gd name="T46" fmla="*/ 42 w 133"/>
                <a:gd name="T47" fmla="*/ 117 h 288"/>
                <a:gd name="T48" fmla="*/ 52 w 133"/>
                <a:gd name="T49" fmla="*/ 142 h 288"/>
                <a:gd name="T50" fmla="*/ 62 w 133"/>
                <a:gd name="T51" fmla="*/ 167 h 288"/>
                <a:gd name="T52" fmla="*/ 71 w 133"/>
                <a:gd name="T53" fmla="*/ 192 h 288"/>
                <a:gd name="T54" fmla="*/ 79 w 133"/>
                <a:gd name="T55" fmla="*/ 215 h 288"/>
                <a:gd name="T56" fmla="*/ 88 w 133"/>
                <a:gd name="T57" fmla="*/ 236 h 288"/>
                <a:gd name="T58" fmla="*/ 96 w 133"/>
                <a:gd name="T59" fmla="*/ 253 h 288"/>
                <a:gd name="T60" fmla="*/ 102 w 133"/>
                <a:gd name="T61" fmla="*/ 268 h 288"/>
                <a:gd name="T62" fmla="*/ 108 w 133"/>
                <a:gd name="T63" fmla="*/ 282 h 288"/>
                <a:gd name="T64" fmla="*/ 109 w 133"/>
                <a:gd name="T65" fmla="*/ 28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288"/>
                <a:gd name="T101" fmla="*/ 133 w 133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288">
                  <a:moveTo>
                    <a:pt x="132" y="276"/>
                  </a:moveTo>
                  <a:lnTo>
                    <a:pt x="132" y="278"/>
                  </a:lnTo>
                  <a:lnTo>
                    <a:pt x="130" y="274"/>
                  </a:lnTo>
                  <a:lnTo>
                    <a:pt x="129" y="270"/>
                  </a:lnTo>
                  <a:lnTo>
                    <a:pt x="127" y="266"/>
                  </a:lnTo>
                  <a:lnTo>
                    <a:pt x="125" y="261"/>
                  </a:lnTo>
                  <a:lnTo>
                    <a:pt x="121" y="253"/>
                  </a:lnTo>
                  <a:lnTo>
                    <a:pt x="117" y="245"/>
                  </a:lnTo>
                  <a:lnTo>
                    <a:pt x="115" y="236"/>
                  </a:lnTo>
                  <a:lnTo>
                    <a:pt x="111" y="226"/>
                  </a:lnTo>
                  <a:lnTo>
                    <a:pt x="106" y="217"/>
                  </a:lnTo>
                  <a:lnTo>
                    <a:pt x="102" y="205"/>
                  </a:lnTo>
                  <a:lnTo>
                    <a:pt x="98" y="194"/>
                  </a:lnTo>
                  <a:lnTo>
                    <a:pt x="92" y="182"/>
                  </a:lnTo>
                  <a:lnTo>
                    <a:pt x="88" y="171"/>
                  </a:lnTo>
                  <a:lnTo>
                    <a:pt x="83" y="157"/>
                  </a:lnTo>
                  <a:lnTo>
                    <a:pt x="79" y="146"/>
                  </a:lnTo>
                  <a:lnTo>
                    <a:pt x="73" y="134"/>
                  </a:lnTo>
                  <a:lnTo>
                    <a:pt x="69" y="121"/>
                  </a:lnTo>
                  <a:lnTo>
                    <a:pt x="63" y="109"/>
                  </a:lnTo>
                  <a:lnTo>
                    <a:pt x="60" y="96"/>
                  </a:lnTo>
                  <a:lnTo>
                    <a:pt x="56" y="84"/>
                  </a:lnTo>
                  <a:lnTo>
                    <a:pt x="50" y="73"/>
                  </a:lnTo>
                  <a:lnTo>
                    <a:pt x="46" y="63"/>
                  </a:lnTo>
                  <a:lnTo>
                    <a:pt x="42" y="52"/>
                  </a:lnTo>
                  <a:lnTo>
                    <a:pt x="39" y="42"/>
                  </a:lnTo>
                  <a:lnTo>
                    <a:pt x="35" y="35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8" y="27"/>
                  </a:lnTo>
                  <a:lnTo>
                    <a:pt x="10" y="35"/>
                  </a:lnTo>
                  <a:lnTo>
                    <a:pt x="14" y="42"/>
                  </a:lnTo>
                  <a:lnTo>
                    <a:pt x="16" y="52"/>
                  </a:lnTo>
                  <a:lnTo>
                    <a:pt x="19" y="61"/>
                  </a:lnTo>
                  <a:lnTo>
                    <a:pt x="23" y="71"/>
                  </a:lnTo>
                  <a:lnTo>
                    <a:pt x="29" y="82"/>
                  </a:lnTo>
                  <a:lnTo>
                    <a:pt x="33" y="94"/>
                  </a:lnTo>
                  <a:lnTo>
                    <a:pt x="37" y="105"/>
                  </a:lnTo>
                  <a:lnTo>
                    <a:pt x="42" y="117"/>
                  </a:lnTo>
                  <a:lnTo>
                    <a:pt x="46" y="130"/>
                  </a:lnTo>
                  <a:lnTo>
                    <a:pt x="52" y="142"/>
                  </a:lnTo>
                  <a:lnTo>
                    <a:pt x="56" y="155"/>
                  </a:lnTo>
                  <a:lnTo>
                    <a:pt x="62" y="167"/>
                  </a:lnTo>
                  <a:lnTo>
                    <a:pt x="65" y="178"/>
                  </a:lnTo>
                  <a:lnTo>
                    <a:pt x="71" y="192"/>
                  </a:lnTo>
                  <a:lnTo>
                    <a:pt x="75" y="203"/>
                  </a:lnTo>
                  <a:lnTo>
                    <a:pt x="79" y="215"/>
                  </a:lnTo>
                  <a:lnTo>
                    <a:pt x="85" y="224"/>
                  </a:lnTo>
                  <a:lnTo>
                    <a:pt x="88" y="236"/>
                  </a:lnTo>
                  <a:lnTo>
                    <a:pt x="92" y="245"/>
                  </a:lnTo>
                  <a:lnTo>
                    <a:pt x="96" y="253"/>
                  </a:lnTo>
                  <a:lnTo>
                    <a:pt x="100" y="263"/>
                  </a:lnTo>
                  <a:lnTo>
                    <a:pt x="102" y="268"/>
                  </a:lnTo>
                  <a:lnTo>
                    <a:pt x="104" y="276"/>
                  </a:lnTo>
                  <a:lnTo>
                    <a:pt x="108" y="282"/>
                  </a:lnTo>
                  <a:lnTo>
                    <a:pt x="109" y="286"/>
                  </a:lnTo>
                  <a:lnTo>
                    <a:pt x="109" y="287"/>
                  </a:lnTo>
                  <a:lnTo>
                    <a:pt x="132" y="27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Freeform 129"/>
            <p:cNvSpPr>
              <a:spLocks/>
            </p:cNvSpPr>
            <p:nvPr/>
          </p:nvSpPr>
          <p:spPr bwMode="auto">
            <a:xfrm>
              <a:off x="3627" y="2585"/>
              <a:ext cx="34" cy="51"/>
            </a:xfrm>
            <a:custGeom>
              <a:avLst/>
              <a:gdLst>
                <a:gd name="T0" fmla="*/ 27 w 34"/>
                <a:gd name="T1" fmla="*/ 48 h 51"/>
                <a:gd name="T2" fmla="*/ 27 w 34"/>
                <a:gd name="T3" fmla="*/ 50 h 51"/>
                <a:gd name="T4" fmla="*/ 27 w 34"/>
                <a:gd name="T5" fmla="*/ 48 h 51"/>
                <a:gd name="T6" fmla="*/ 29 w 34"/>
                <a:gd name="T7" fmla="*/ 46 h 51"/>
                <a:gd name="T8" fmla="*/ 29 w 34"/>
                <a:gd name="T9" fmla="*/ 44 h 51"/>
                <a:gd name="T10" fmla="*/ 31 w 34"/>
                <a:gd name="T11" fmla="*/ 42 h 51"/>
                <a:gd name="T12" fmla="*/ 31 w 34"/>
                <a:gd name="T13" fmla="*/ 40 h 51"/>
                <a:gd name="T14" fmla="*/ 31 w 34"/>
                <a:gd name="T15" fmla="*/ 38 h 51"/>
                <a:gd name="T16" fmla="*/ 31 w 34"/>
                <a:gd name="T17" fmla="*/ 36 h 51"/>
                <a:gd name="T18" fmla="*/ 33 w 34"/>
                <a:gd name="T19" fmla="*/ 36 h 51"/>
                <a:gd name="T20" fmla="*/ 33 w 34"/>
                <a:gd name="T21" fmla="*/ 34 h 51"/>
                <a:gd name="T22" fmla="*/ 33 w 34"/>
                <a:gd name="T23" fmla="*/ 33 h 51"/>
                <a:gd name="T24" fmla="*/ 33 w 34"/>
                <a:gd name="T25" fmla="*/ 31 h 51"/>
                <a:gd name="T26" fmla="*/ 33 w 34"/>
                <a:gd name="T27" fmla="*/ 29 h 51"/>
                <a:gd name="T28" fmla="*/ 33 w 34"/>
                <a:gd name="T29" fmla="*/ 27 h 51"/>
                <a:gd name="T30" fmla="*/ 33 w 34"/>
                <a:gd name="T31" fmla="*/ 25 h 51"/>
                <a:gd name="T32" fmla="*/ 33 w 34"/>
                <a:gd name="T33" fmla="*/ 23 h 51"/>
                <a:gd name="T34" fmla="*/ 31 w 34"/>
                <a:gd name="T35" fmla="*/ 21 h 51"/>
                <a:gd name="T36" fmla="*/ 31 w 34"/>
                <a:gd name="T37" fmla="*/ 19 h 51"/>
                <a:gd name="T38" fmla="*/ 31 w 34"/>
                <a:gd name="T39" fmla="*/ 17 h 51"/>
                <a:gd name="T40" fmla="*/ 29 w 34"/>
                <a:gd name="T41" fmla="*/ 15 h 51"/>
                <a:gd name="T42" fmla="*/ 29 w 34"/>
                <a:gd name="T43" fmla="*/ 13 h 51"/>
                <a:gd name="T44" fmla="*/ 29 w 34"/>
                <a:gd name="T45" fmla="*/ 11 h 51"/>
                <a:gd name="T46" fmla="*/ 27 w 34"/>
                <a:gd name="T47" fmla="*/ 10 h 51"/>
                <a:gd name="T48" fmla="*/ 25 w 34"/>
                <a:gd name="T49" fmla="*/ 8 h 51"/>
                <a:gd name="T50" fmla="*/ 25 w 34"/>
                <a:gd name="T51" fmla="*/ 6 h 51"/>
                <a:gd name="T52" fmla="*/ 23 w 34"/>
                <a:gd name="T53" fmla="*/ 4 h 51"/>
                <a:gd name="T54" fmla="*/ 23 w 34"/>
                <a:gd name="T55" fmla="*/ 0 h 51"/>
                <a:gd name="T56" fmla="*/ 0 w 34"/>
                <a:gd name="T57" fmla="*/ 11 h 51"/>
                <a:gd name="T58" fmla="*/ 2 w 34"/>
                <a:gd name="T59" fmla="*/ 13 h 51"/>
                <a:gd name="T60" fmla="*/ 4 w 34"/>
                <a:gd name="T61" fmla="*/ 15 h 51"/>
                <a:gd name="T62" fmla="*/ 4 w 34"/>
                <a:gd name="T63" fmla="*/ 17 h 51"/>
                <a:gd name="T64" fmla="*/ 4 w 34"/>
                <a:gd name="T65" fmla="*/ 19 h 51"/>
                <a:gd name="T66" fmla="*/ 6 w 34"/>
                <a:gd name="T67" fmla="*/ 21 h 51"/>
                <a:gd name="T68" fmla="*/ 6 w 34"/>
                <a:gd name="T69" fmla="*/ 23 h 51"/>
                <a:gd name="T70" fmla="*/ 8 w 34"/>
                <a:gd name="T71" fmla="*/ 25 h 51"/>
                <a:gd name="T72" fmla="*/ 8 w 34"/>
                <a:gd name="T73" fmla="*/ 27 h 51"/>
                <a:gd name="T74" fmla="*/ 8 w 34"/>
                <a:gd name="T75" fmla="*/ 29 h 51"/>
                <a:gd name="T76" fmla="*/ 8 w 34"/>
                <a:gd name="T77" fmla="*/ 31 h 51"/>
                <a:gd name="T78" fmla="*/ 8 w 34"/>
                <a:gd name="T79" fmla="*/ 33 h 51"/>
                <a:gd name="T80" fmla="*/ 8 w 34"/>
                <a:gd name="T81" fmla="*/ 34 h 51"/>
                <a:gd name="T82" fmla="*/ 6 w 34"/>
                <a:gd name="T83" fmla="*/ 34 h 51"/>
                <a:gd name="T84" fmla="*/ 6 w 34"/>
                <a:gd name="T85" fmla="*/ 36 h 51"/>
                <a:gd name="T86" fmla="*/ 6 w 34"/>
                <a:gd name="T87" fmla="*/ 38 h 51"/>
                <a:gd name="T88" fmla="*/ 4 w 34"/>
                <a:gd name="T89" fmla="*/ 40 h 51"/>
                <a:gd name="T90" fmla="*/ 27 w 34"/>
                <a:gd name="T91" fmla="*/ 48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51"/>
                <a:gd name="T140" fmla="*/ 34 w 34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51">
                  <a:moveTo>
                    <a:pt x="27" y="48"/>
                  </a:moveTo>
                  <a:lnTo>
                    <a:pt x="27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7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7" y="4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Freeform 130"/>
            <p:cNvSpPr>
              <a:spLocks/>
            </p:cNvSpPr>
            <p:nvPr/>
          </p:nvSpPr>
          <p:spPr bwMode="auto">
            <a:xfrm>
              <a:off x="3626" y="2625"/>
              <a:ext cx="29" cy="49"/>
            </a:xfrm>
            <a:custGeom>
              <a:avLst/>
              <a:gdLst>
                <a:gd name="T0" fmla="*/ 22 w 29"/>
                <a:gd name="T1" fmla="*/ 48 h 49"/>
                <a:gd name="T2" fmla="*/ 22 w 29"/>
                <a:gd name="T3" fmla="*/ 46 h 49"/>
                <a:gd name="T4" fmla="*/ 22 w 29"/>
                <a:gd name="T5" fmla="*/ 44 h 49"/>
                <a:gd name="T6" fmla="*/ 22 w 29"/>
                <a:gd name="T7" fmla="*/ 42 h 49"/>
                <a:gd name="T8" fmla="*/ 22 w 29"/>
                <a:gd name="T9" fmla="*/ 40 h 49"/>
                <a:gd name="T10" fmla="*/ 24 w 29"/>
                <a:gd name="T11" fmla="*/ 38 h 49"/>
                <a:gd name="T12" fmla="*/ 24 w 29"/>
                <a:gd name="T13" fmla="*/ 37 h 49"/>
                <a:gd name="T14" fmla="*/ 24 w 29"/>
                <a:gd name="T15" fmla="*/ 35 h 49"/>
                <a:gd name="T16" fmla="*/ 24 w 29"/>
                <a:gd name="T17" fmla="*/ 33 h 49"/>
                <a:gd name="T18" fmla="*/ 24 w 29"/>
                <a:gd name="T19" fmla="*/ 31 h 49"/>
                <a:gd name="T20" fmla="*/ 24 w 29"/>
                <a:gd name="T21" fmla="*/ 29 h 49"/>
                <a:gd name="T22" fmla="*/ 24 w 29"/>
                <a:gd name="T23" fmla="*/ 27 h 49"/>
                <a:gd name="T24" fmla="*/ 24 w 29"/>
                <a:gd name="T25" fmla="*/ 25 h 49"/>
                <a:gd name="T26" fmla="*/ 24 w 29"/>
                <a:gd name="T27" fmla="*/ 23 h 49"/>
                <a:gd name="T28" fmla="*/ 26 w 29"/>
                <a:gd name="T29" fmla="*/ 21 h 49"/>
                <a:gd name="T30" fmla="*/ 26 w 29"/>
                <a:gd name="T31" fmla="*/ 19 h 49"/>
                <a:gd name="T32" fmla="*/ 26 w 29"/>
                <a:gd name="T33" fmla="*/ 17 h 49"/>
                <a:gd name="T34" fmla="*/ 26 w 29"/>
                <a:gd name="T35" fmla="*/ 16 h 49"/>
                <a:gd name="T36" fmla="*/ 26 w 29"/>
                <a:gd name="T37" fmla="*/ 14 h 49"/>
                <a:gd name="T38" fmla="*/ 28 w 29"/>
                <a:gd name="T39" fmla="*/ 12 h 49"/>
                <a:gd name="T40" fmla="*/ 28 w 29"/>
                <a:gd name="T41" fmla="*/ 10 h 49"/>
                <a:gd name="T42" fmla="*/ 28 w 29"/>
                <a:gd name="T43" fmla="*/ 8 h 49"/>
                <a:gd name="T44" fmla="*/ 5 w 29"/>
                <a:gd name="T45" fmla="*/ 0 h 49"/>
                <a:gd name="T46" fmla="*/ 5 w 29"/>
                <a:gd name="T47" fmla="*/ 2 h 49"/>
                <a:gd name="T48" fmla="*/ 5 w 29"/>
                <a:gd name="T49" fmla="*/ 4 h 49"/>
                <a:gd name="T50" fmla="*/ 5 w 29"/>
                <a:gd name="T51" fmla="*/ 6 h 49"/>
                <a:gd name="T52" fmla="*/ 3 w 29"/>
                <a:gd name="T53" fmla="*/ 6 h 49"/>
                <a:gd name="T54" fmla="*/ 3 w 29"/>
                <a:gd name="T55" fmla="*/ 8 h 49"/>
                <a:gd name="T56" fmla="*/ 3 w 29"/>
                <a:gd name="T57" fmla="*/ 10 h 49"/>
                <a:gd name="T58" fmla="*/ 3 w 29"/>
                <a:gd name="T59" fmla="*/ 12 h 49"/>
                <a:gd name="T60" fmla="*/ 3 w 29"/>
                <a:gd name="T61" fmla="*/ 14 h 49"/>
                <a:gd name="T62" fmla="*/ 1 w 29"/>
                <a:gd name="T63" fmla="*/ 16 h 49"/>
                <a:gd name="T64" fmla="*/ 1 w 29"/>
                <a:gd name="T65" fmla="*/ 17 h 49"/>
                <a:gd name="T66" fmla="*/ 1 w 29"/>
                <a:gd name="T67" fmla="*/ 19 h 49"/>
                <a:gd name="T68" fmla="*/ 1 w 29"/>
                <a:gd name="T69" fmla="*/ 21 h 49"/>
                <a:gd name="T70" fmla="*/ 1 w 29"/>
                <a:gd name="T71" fmla="*/ 23 h 49"/>
                <a:gd name="T72" fmla="*/ 1 w 29"/>
                <a:gd name="T73" fmla="*/ 25 h 49"/>
                <a:gd name="T74" fmla="*/ 0 w 29"/>
                <a:gd name="T75" fmla="*/ 27 h 49"/>
                <a:gd name="T76" fmla="*/ 0 w 29"/>
                <a:gd name="T77" fmla="*/ 29 h 49"/>
                <a:gd name="T78" fmla="*/ 0 w 29"/>
                <a:gd name="T79" fmla="*/ 31 h 49"/>
                <a:gd name="T80" fmla="*/ 0 w 29"/>
                <a:gd name="T81" fmla="*/ 33 h 49"/>
                <a:gd name="T82" fmla="*/ 0 w 29"/>
                <a:gd name="T83" fmla="*/ 37 h 49"/>
                <a:gd name="T84" fmla="*/ 0 w 29"/>
                <a:gd name="T85" fmla="*/ 38 h 49"/>
                <a:gd name="T86" fmla="*/ 0 w 29"/>
                <a:gd name="T87" fmla="*/ 40 h 49"/>
                <a:gd name="T88" fmla="*/ 0 w 29"/>
                <a:gd name="T89" fmla="*/ 42 h 49"/>
                <a:gd name="T90" fmla="*/ 0 w 29"/>
                <a:gd name="T91" fmla="*/ 44 h 49"/>
                <a:gd name="T92" fmla="*/ 0 w 29"/>
                <a:gd name="T93" fmla="*/ 46 h 49"/>
                <a:gd name="T94" fmla="*/ 22 w 29"/>
                <a:gd name="T95" fmla="*/ 48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"/>
                <a:gd name="T145" fmla="*/ 0 h 49"/>
                <a:gd name="T146" fmla="*/ 29 w 29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" h="49">
                  <a:moveTo>
                    <a:pt x="22" y="48"/>
                  </a:move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2" y="4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Freeform 131"/>
            <p:cNvSpPr>
              <a:spLocks/>
            </p:cNvSpPr>
            <p:nvPr/>
          </p:nvSpPr>
          <p:spPr bwMode="auto">
            <a:xfrm>
              <a:off x="3624" y="2671"/>
              <a:ext cx="27" cy="47"/>
            </a:xfrm>
            <a:custGeom>
              <a:avLst/>
              <a:gdLst>
                <a:gd name="T0" fmla="*/ 26 w 27"/>
                <a:gd name="T1" fmla="*/ 42 h 47"/>
                <a:gd name="T2" fmla="*/ 24 w 27"/>
                <a:gd name="T3" fmla="*/ 40 h 47"/>
                <a:gd name="T4" fmla="*/ 24 w 27"/>
                <a:gd name="T5" fmla="*/ 38 h 47"/>
                <a:gd name="T6" fmla="*/ 24 w 27"/>
                <a:gd name="T7" fmla="*/ 37 h 47"/>
                <a:gd name="T8" fmla="*/ 24 w 27"/>
                <a:gd name="T9" fmla="*/ 35 h 47"/>
                <a:gd name="T10" fmla="*/ 24 w 27"/>
                <a:gd name="T11" fmla="*/ 33 h 47"/>
                <a:gd name="T12" fmla="*/ 24 w 27"/>
                <a:gd name="T13" fmla="*/ 31 h 47"/>
                <a:gd name="T14" fmla="*/ 24 w 27"/>
                <a:gd name="T15" fmla="*/ 29 h 47"/>
                <a:gd name="T16" fmla="*/ 24 w 27"/>
                <a:gd name="T17" fmla="*/ 27 h 47"/>
                <a:gd name="T18" fmla="*/ 24 w 27"/>
                <a:gd name="T19" fmla="*/ 25 h 47"/>
                <a:gd name="T20" fmla="*/ 24 w 27"/>
                <a:gd name="T21" fmla="*/ 23 h 47"/>
                <a:gd name="T22" fmla="*/ 24 w 27"/>
                <a:gd name="T23" fmla="*/ 21 h 47"/>
                <a:gd name="T24" fmla="*/ 24 w 27"/>
                <a:gd name="T25" fmla="*/ 19 h 47"/>
                <a:gd name="T26" fmla="*/ 24 w 27"/>
                <a:gd name="T27" fmla="*/ 17 h 47"/>
                <a:gd name="T28" fmla="*/ 24 w 27"/>
                <a:gd name="T29" fmla="*/ 15 h 47"/>
                <a:gd name="T30" fmla="*/ 24 w 27"/>
                <a:gd name="T31" fmla="*/ 14 h 47"/>
                <a:gd name="T32" fmla="*/ 24 w 27"/>
                <a:gd name="T33" fmla="*/ 12 h 47"/>
                <a:gd name="T34" fmla="*/ 24 w 27"/>
                <a:gd name="T35" fmla="*/ 10 h 47"/>
                <a:gd name="T36" fmla="*/ 24 w 27"/>
                <a:gd name="T37" fmla="*/ 8 h 47"/>
                <a:gd name="T38" fmla="*/ 24 w 27"/>
                <a:gd name="T39" fmla="*/ 6 h 47"/>
                <a:gd name="T40" fmla="*/ 24 w 27"/>
                <a:gd name="T41" fmla="*/ 4 h 47"/>
                <a:gd name="T42" fmla="*/ 24 w 27"/>
                <a:gd name="T43" fmla="*/ 2 h 47"/>
                <a:gd name="T44" fmla="*/ 2 w 27"/>
                <a:gd name="T45" fmla="*/ 0 h 47"/>
                <a:gd name="T46" fmla="*/ 2 w 27"/>
                <a:gd name="T47" fmla="*/ 2 h 47"/>
                <a:gd name="T48" fmla="*/ 2 w 27"/>
                <a:gd name="T49" fmla="*/ 4 h 47"/>
                <a:gd name="T50" fmla="*/ 2 w 27"/>
                <a:gd name="T51" fmla="*/ 6 h 47"/>
                <a:gd name="T52" fmla="*/ 0 w 27"/>
                <a:gd name="T53" fmla="*/ 8 h 47"/>
                <a:gd name="T54" fmla="*/ 0 w 27"/>
                <a:gd name="T55" fmla="*/ 10 h 47"/>
                <a:gd name="T56" fmla="*/ 0 w 27"/>
                <a:gd name="T57" fmla="*/ 12 h 47"/>
                <a:gd name="T58" fmla="*/ 0 w 27"/>
                <a:gd name="T59" fmla="*/ 14 h 47"/>
                <a:gd name="T60" fmla="*/ 0 w 27"/>
                <a:gd name="T61" fmla="*/ 15 h 47"/>
                <a:gd name="T62" fmla="*/ 0 w 27"/>
                <a:gd name="T63" fmla="*/ 17 h 47"/>
                <a:gd name="T64" fmla="*/ 0 w 27"/>
                <a:gd name="T65" fmla="*/ 19 h 47"/>
                <a:gd name="T66" fmla="*/ 0 w 27"/>
                <a:gd name="T67" fmla="*/ 21 h 47"/>
                <a:gd name="T68" fmla="*/ 0 w 27"/>
                <a:gd name="T69" fmla="*/ 23 h 47"/>
                <a:gd name="T70" fmla="*/ 0 w 27"/>
                <a:gd name="T71" fmla="*/ 25 h 47"/>
                <a:gd name="T72" fmla="*/ 0 w 27"/>
                <a:gd name="T73" fmla="*/ 27 h 47"/>
                <a:gd name="T74" fmla="*/ 0 w 27"/>
                <a:gd name="T75" fmla="*/ 29 h 47"/>
                <a:gd name="T76" fmla="*/ 0 w 27"/>
                <a:gd name="T77" fmla="*/ 33 h 47"/>
                <a:gd name="T78" fmla="*/ 0 w 27"/>
                <a:gd name="T79" fmla="*/ 35 h 47"/>
                <a:gd name="T80" fmla="*/ 0 w 27"/>
                <a:gd name="T81" fmla="*/ 37 h 47"/>
                <a:gd name="T82" fmla="*/ 2 w 27"/>
                <a:gd name="T83" fmla="*/ 38 h 47"/>
                <a:gd name="T84" fmla="*/ 2 w 27"/>
                <a:gd name="T85" fmla="*/ 40 h 47"/>
                <a:gd name="T86" fmla="*/ 2 w 27"/>
                <a:gd name="T87" fmla="*/ 42 h 47"/>
                <a:gd name="T88" fmla="*/ 2 w 27"/>
                <a:gd name="T89" fmla="*/ 44 h 47"/>
                <a:gd name="T90" fmla="*/ 2 w 27"/>
                <a:gd name="T91" fmla="*/ 46 h 47"/>
                <a:gd name="T92" fmla="*/ 26 w 27"/>
                <a:gd name="T93" fmla="*/ 42 h 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7"/>
                <a:gd name="T143" fmla="*/ 27 w 27"/>
                <a:gd name="T144" fmla="*/ 47 h 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7">
                  <a:moveTo>
                    <a:pt x="26" y="42"/>
                  </a:moveTo>
                  <a:lnTo>
                    <a:pt x="24" y="40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6" y="4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Freeform 132"/>
            <p:cNvSpPr>
              <a:spLocks/>
            </p:cNvSpPr>
            <p:nvPr/>
          </p:nvSpPr>
          <p:spPr bwMode="auto">
            <a:xfrm>
              <a:off x="3626" y="2713"/>
              <a:ext cx="29" cy="51"/>
            </a:xfrm>
            <a:custGeom>
              <a:avLst/>
              <a:gdLst>
                <a:gd name="T0" fmla="*/ 26 w 29"/>
                <a:gd name="T1" fmla="*/ 41 h 51"/>
                <a:gd name="T2" fmla="*/ 28 w 29"/>
                <a:gd name="T3" fmla="*/ 44 h 51"/>
                <a:gd name="T4" fmla="*/ 28 w 29"/>
                <a:gd name="T5" fmla="*/ 42 h 51"/>
                <a:gd name="T6" fmla="*/ 28 w 29"/>
                <a:gd name="T7" fmla="*/ 41 h 51"/>
                <a:gd name="T8" fmla="*/ 28 w 29"/>
                <a:gd name="T9" fmla="*/ 39 h 51"/>
                <a:gd name="T10" fmla="*/ 28 w 29"/>
                <a:gd name="T11" fmla="*/ 37 h 51"/>
                <a:gd name="T12" fmla="*/ 28 w 29"/>
                <a:gd name="T13" fmla="*/ 35 h 51"/>
                <a:gd name="T14" fmla="*/ 28 w 29"/>
                <a:gd name="T15" fmla="*/ 33 h 51"/>
                <a:gd name="T16" fmla="*/ 28 w 29"/>
                <a:gd name="T17" fmla="*/ 31 h 51"/>
                <a:gd name="T18" fmla="*/ 28 w 29"/>
                <a:gd name="T19" fmla="*/ 29 h 51"/>
                <a:gd name="T20" fmla="*/ 28 w 29"/>
                <a:gd name="T21" fmla="*/ 27 h 51"/>
                <a:gd name="T22" fmla="*/ 28 w 29"/>
                <a:gd name="T23" fmla="*/ 25 h 51"/>
                <a:gd name="T24" fmla="*/ 28 w 29"/>
                <a:gd name="T25" fmla="*/ 23 h 51"/>
                <a:gd name="T26" fmla="*/ 28 w 29"/>
                <a:gd name="T27" fmla="*/ 21 h 51"/>
                <a:gd name="T28" fmla="*/ 26 w 29"/>
                <a:gd name="T29" fmla="*/ 19 h 51"/>
                <a:gd name="T30" fmla="*/ 26 w 29"/>
                <a:gd name="T31" fmla="*/ 18 h 51"/>
                <a:gd name="T32" fmla="*/ 26 w 29"/>
                <a:gd name="T33" fmla="*/ 16 h 51"/>
                <a:gd name="T34" fmla="*/ 26 w 29"/>
                <a:gd name="T35" fmla="*/ 14 h 51"/>
                <a:gd name="T36" fmla="*/ 26 w 29"/>
                <a:gd name="T37" fmla="*/ 12 h 51"/>
                <a:gd name="T38" fmla="*/ 26 w 29"/>
                <a:gd name="T39" fmla="*/ 10 h 51"/>
                <a:gd name="T40" fmla="*/ 24 w 29"/>
                <a:gd name="T41" fmla="*/ 8 h 51"/>
                <a:gd name="T42" fmla="*/ 24 w 29"/>
                <a:gd name="T43" fmla="*/ 6 h 51"/>
                <a:gd name="T44" fmla="*/ 24 w 29"/>
                <a:gd name="T45" fmla="*/ 4 h 51"/>
                <a:gd name="T46" fmla="*/ 24 w 29"/>
                <a:gd name="T47" fmla="*/ 2 h 51"/>
                <a:gd name="T48" fmla="*/ 24 w 29"/>
                <a:gd name="T49" fmla="*/ 0 h 51"/>
                <a:gd name="T50" fmla="*/ 0 w 29"/>
                <a:gd name="T51" fmla="*/ 4 h 51"/>
                <a:gd name="T52" fmla="*/ 0 w 29"/>
                <a:gd name="T53" fmla="*/ 6 h 51"/>
                <a:gd name="T54" fmla="*/ 1 w 29"/>
                <a:gd name="T55" fmla="*/ 8 h 51"/>
                <a:gd name="T56" fmla="*/ 1 w 29"/>
                <a:gd name="T57" fmla="*/ 10 h 51"/>
                <a:gd name="T58" fmla="*/ 1 w 29"/>
                <a:gd name="T59" fmla="*/ 12 h 51"/>
                <a:gd name="T60" fmla="*/ 1 w 29"/>
                <a:gd name="T61" fmla="*/ 14 h 51"/>
                <a:gd name="T62" fmla="*/ 1 w 29"/>
                <a:gd name="T63" fmla="*/ 16 h 51"/>
                <a:gd name="T64" fmla="*/ 3 w 29"/>
                <a:gd name="T65" fmla="*/ 18 h 51"/>
                <a:gd name="T66" fmla="*/ 3 w 29"/>
                <a:gd name="T67" fmla="*/ 19 h 51"/>
                <a:gd name="T68" fmla="*/ 3 w 29"/>
                <a:gd name="T69" fmla="*/ 21 h 51"/>
                <a:gd name="T70" fmla="*/ 3 w 29"/>
                <a:gd name="T71" fmla="*/ 23 h 51"/>
                <a:gd name="T72" fmla="*/ 3 w 29"/>
                <a:gd name="T73" fmla="*/ 25 h 51"/>
                <a:gd name="T74" fmla="*/ 3 w 29"/>
                <a:gd name="T75" fmla="*/ 27 h 51"/>
                <a:gd name="T76" fmla="*/ 3 w 29"/>
                <a:gd name="T77" fmla="*/ 29 h 51"/>
                <a:gd name="T78" fmla="*/ 3 w 29"/>
                <a:gd name="T79" fmla="*/ 31 h 51"/>
                <a:gd name="T80" fmla="*/ 3 w 29"/>
                <a:gd name="T81" fmla="*/ 33 h 51"/>
                <a:gd name="T82" fmla="*/ 3 w 29"/>
                <a:gd name="T83" fmla="*/ 35 h 51"/>
                <a:gd name="T84" fmla="*/ 3 w 29"/>
                <a:gd name="T85" fmla="*/ 37 h 51"/>
                <a:gd name="T86" fmla="*/ 3 w 29"/>
                <a:gd name="T87" fmla="*/ 39 h 51"/>
                <a:gd name="T88" fmla="*/ 3 w 29"/>
                <a:gd name="T89" fmla="*/ 41 h 51"/>
                <a:gd name="T90" fmla="*/ 3 w 29"/>
                <a:gd name="T91" fmla="*/ 42 h 51"/>
                <a:gd name="T92" fmla="*/ 3 w 29"/>
                <a:gd name="T93" fmla="*/ 44 h 51"/>
                <a:gd name="T94" fmla="*/ 5 w 29"/>
                <a:gd name="T95" fmla="*/ 50 h 51"/>
                <a:gd name="T96" fmla="*/ 26 w 29"/>
                <a:gd name="T97" fmla="*/ 41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"/>
                <a:gd name="T148" fmla="*/ 0 h 51"/>
                <a:gd name="T149" fmla="*/ 29 w 29"/>
                <a:gd name="T150" fmla="*/ 51 h 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" h="51">
                  <a:moveTo>
                    <a:pt x="26" y="41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50"/>
                  </a:lnTo>
                  <a:lnTo>
                    <a:pt x="26" y="4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Freeform 133"/>
            <p:cNvSpPr>
              <a:spLocks/>
            </p:cNvSpPr>
            <p:nvPr/>
          </p:nvSpPr>
          <p:spPr bwMode="auto">
            <a:xfrm>
              <a:off x="3631" y="2754"/>
              <a:ext cx="164" cy="104"/>
            </a:xfrm>
            <a:custGeom>
              <a:avLst/>
              <a:gdLst>
                <a:gd name="T0" fmla="*/ 153 w 164"/>
                <a:gd name="T1" fmla="*/ 65 h 104"/>
                <a:gd name="T2" fmla="*/ 132 w 164"/>
                <a:gd name="T3" fmla="*/ 72 h 104"/>
                <a:gd name="T4" fmla="*/ 115 w 164"/>
                <a:gd name="T5" fmla="*/ 76 h 104"/>
                <a:gd name="T6" fmla="*/ 100 w 164"/>
                <a:gd name="T7" fmla="*/ 78 h 104"/>
                <a:gd name="T8" fmla="*/ 86 w 164"/>
                <a:gd name="T9" fmla="*/ 78 h 104"/>
                <a:gd name="T10" fmla="*/ 75 w 164"/>
                <a:gd name="T11" fmla="*/ 76 h 104"/>
                <a:gd name="T12" fmla="*/ 65 w 164"/>
                <a:gd name="T13" fmla="*/ 74 h 104"/>
                <a:gd name="T14" fmla="*/ 58 w 164"/>
                <a:gd name="T15" fmla="*/ 68 h 104"/>
                <a:gd name="T16" fmla="*/ 52 w 164"/>
                <a:gd name="T17" fmla="*/ 63 h 104"/>
                <a:gd name="T18" fmla="*/ 46 w 164"/>
                <a:gd name="T19" fmla="*/ 57 h 104"/>
                <a:gd name="T20" fmla="*/ 40 w 164"/>
                <a:gd name="T21" fmla="*/ 49 h 104"/>
                <a:gd name="T22" fmla="*/ 37 w 164"/>
                <a:gd name="T23" fmla="*/ 42 h 104"/>
                <a:gd name="T24" fmla="*/ 33 w 164"/>
                <a:gd name="T25" fmla="*/ 32 h 104"/>
                <a:gd name="T26" fmla="*/ 31 w 164"/>
                <a:gd name="T27" fmla="*/ 24 h 104"/>
                <a:gd name="T28" fmla="*/ 27 w 164"/>
                <a:gd name="T29" fmla="*/ 15 h 104"/>
                <a:gd name="T30" fmla="*/ 25 w 164"/>
                <a:gd name="T31" fmla="*/ 7 h 104"/>
                <a:gd name="T32" fmla="*/ 21 w 164"/>
                <a:gd name="T33" fmla="*/ 0 h 104"/>
                <a:gd name="T34" fmla="*/ 0 w 164"/>
                <a:gd name="T35" fmla="*/ 11 h 104"/>
                <a:gd name="T36" fmla="*/ 2 w 164"/>
                <a:gd name="T37" fmla="*/ 19 h 104"/>
                <a:gd name="T38" fmla="*/ 6 w 164"/>
                <a:gd name="T39" fmla="*/ 28 h 104"/>
                <a:gd name="T40" fmla="*/ 10 w 164"/>
                <a:gd name="T41" fmla="*/ 36 h 104"/>
                <a:gd name="T42" fmla="*/ 14 w 164"/>
                <a:gd name="T43" fmla="*/ 47 h 104"/>
                <a:gd name="T44" fmla="*/ 17 w 164"/>
                <a:gd name="T45" fmla="*/ 57 h 104"/>
                <a:gd name="T46" fmla="*/ 23 w 164"/>
                <a:gd name="T47" fmla="*/ 67 h 104"/>
                <a:gd name="T48" fmla="*/ 31 w 164"/>
                <a:gd name="T49" fmla="*/ 76 h 104"/>
                <a:gd name="T50" fmla="*/ 39 w 164"/>
                <a:gd name="T51" fmla="*/ 84 h 104"/>
                <a:gd name="T52" fmla="*/ 50 w 164"/>
                <a:gd name="T53" fmla="*/ 91 h 104"/>
                <a:gd name="T54" fmla="*/ 61 w 164"/>
                <a:gd name="T55" fmla="*/ 97 h 104"/>
                <a:gd name="T56" fmla="*/ 77 w 164"/>
                <a:gd name="T57" fmla="*/ 101 h 104"/>
                <a:gd name="T58" fmla="*/ 92 w 164"/>
                <a:gd name="T59" fmla="*/ 103 h 104"/>
                <a:gd name="T60" fmla="*/ 109 w 164"/>
                <a:gd name="T61" fmla="*/ 101 h 104"/>
                <a:gd name="T62" fmla="*/ 130 w 164"/>
                <a:gd name="T63" fmla="*/ 97 h 104"/>
                <a:gd name="T64" fmla="*/ 151 w 164"/>
                <a:gd name="T65" fmla="*/ 91 h 104"/>
                <a:gd name="T66" fmla="*/ 159 w 164"/>
                <a:gd name="T67" fmla="*/ 88 h 1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104"/>
                <a:gd name="T104" fmla="*/ 164 w 164"/>
                <a:gd name="T105" fmla="*/ 104 h 1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104">
                  <a:moveTo>
                    <a:pt x="157" y="63"/>
                  </a:moveTo>
                  <a:lnTo>
                    <a:pt x="153" y="65"/>
                  </a:lnTo>
                  <a:lnTo>
                    <a:pt x="144" y="68"/>
                  </a:lnTo>
                  <a:lnTo>
                    <a:pt x="132" y="72"/>
                  </a:lnTo>
                  <a:lnTo>
                    <a:pt x="123" y="74"/>
                  </a:lnTo>
                  <a:lnTo>
                    <a:pt x="115" y="76"/>
                  </a:lnTo>
                  <a:lnTo>
                    <a:pt x="107" y="78"/>
                  </a:lnTo>
                  <a:lnTo>
                    <a:pt x="100" y="78"/>
                  </a:lnTo>
                  <a:lnTo>
                    <a:pt x="92" y="78"/>
                  </a:lnTo>
                  <a:lnTo>
                    <a:pt x="86" y="78"/>
                  </a:lnTo>
                  <a:lnTo>
                    <a:pt x="81" y="78"/>
                  </a:lnTo>
                  <a:lnTo>
                    <a:pt x="75" y="76"/>
                  </a:lnTo>
                  <a:lnTo>
                    <a:pt x="71" y="74"/>
                  </a:lnTo>
                  <a:lnTo>
                    <a:pt x="65" y="74"/>
                  </a:lnTo>
                  <a:lnTo>
                    <a:pt x="61" y="70"/>
                  </a:lnTo>
                  <a:lnTo>
                    <a:pt x="58" y="68"/>
                  </a:lnTo>
                  <a:lnTo>
                    <a:pt x="56" y="67"/>
                  </a:lnTo>
                  <a:lnTo>
                    <a:pt x="52" y="63"/>
                  </a:lnTo>
                  <a:lnTo>
                    <a:pt x="48" y="61"/>
                  </a:lnTo>
                  <a:lnTo>
                    <a:pt x="46" y="57"/>
                  </a:lnTo>
                  <a:lnTo>
                    <a:pt x="44" y="53"/>
                  </a:lnTo>
                  <a:lnTo>
                    <a:pt x="40" y="49"/>
                  </a:lnTo>
                  <a:lnTo>
                    <a:pt x="39" y="45"/>
                  </a:lnTo>
                  <a:lnTo>
                    <a:pt x="37" y="42"/>
                  </a:lnTo>
                  <a:lnTo>
                    <a:pt x="35" y="38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31" y="24"/>
                  </a:lnTo>
                  <a:lnTo>
                    <a:pt x="29" y="21"/>
                  </a:lnTo>
                  <a:lnTo>
                    <a:pt x="27" y="15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4" y="23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0" y="42"/>
                  </a:lnTo>
                  <a:lnTo>
                    <a:pt x="14" y="47"/>
                  </a:lnTo>
                  <a:lnTo>
                    <a:pt x="16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3" y="67"/>
                  </a:lnTo>
                  <a:lnTo>
                    <a:pt x="27" y="72"/>
                  </a:lnTo>
                  <a:lnTo>
                    <a:pt x="31" y="76"/>
                  </a:lnTo>
                  <a:lnTo>
                    <a:pt x="35" y="80"/>
                  </a:lnTo>
                  <a:lnTo>
                    <a:pt x="39" y="84"/>
                  </a:lnTo>
                  <a:lnTo>
                    <a:pt x="44" y="88"/>
                  </a:lnTo>
                  <a:lnTo>
                    <a:pt x="50" y="91"/>
                  </a:lnTo>
                  <a:lnTo>
                    <a:pt x="56" y="95"/>
                  </a:lnTo>
                  <a:lnTo>
                    <a:pt x="61" y="97"/>
                  </a:lnTo>
                  <a:lnTo>
                    <a:pt x="69" y="99"/>
                  </a:lnTo>
                  <a:lnTo>
                    <a:pt x="77" y="101"/>
                  </a:lnTo>
                  <a:lnTo>
                    <a:pt x="84" y="103"/>
                  </a:lnTo>
                  <a:lnTo>
                    <a:pt x="92" y="103"/>
                  </a:lnTo>
                  <a:lnTo>
                    <a:pt x="102" y="103"/>
                  </a:lnTo>
                  <a:lnTo>
                    <a:pt x="109" y="101"/>
                  </a:lnTo>
                  <a:lnTo>
                    <a:pt x="119" y="99"/>
                  </a:lnTo>
                  <a:lnTo>
                    <a:pt x="130" y="97"/>
                  </a:lnTo>
                  <a:lnTo>
                    <a:pt x="140" y="95"/>
                  </a:lnTo>
                  <a:lnTo>
                    <a:pt x="151" y="91"/>
                  </a:lnTo>
                  <a:lnTo>
                    <a:pt x="163" y="86"/>
                  </a:lnTo>
                  <a:lnTo>
                    <a:pt x="159" y="88"/>
                  </a:lnTo>
                  <a:lnTo>
                    <a:pt x="157" y="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Freeform 134"/>
            <p:cNvSpPr>
              <a:spLocks/>
            </p:cNvSpPr>
            <p:nvPr/>
          </p:nvSpPr>
          <p:spPr bwMode="auto">
            <a:xfrm>
              <a:off x="3781" y="2817"/>
              <a:ext cx="25" cy="26"/>
            </a:xfrm>
            <a:custGeom>
              <a:avLst/>
              <a:gdLst>
                <a:gd name="T0" fmla="*/ 7 w 25"/>
                <a:gd name="T1" fmla="*/ 0 h 26"/>
                <a:gd name="T2" fmla="*/ 11 w 25"/>
                <a:gd name="T3" fmla="*/ 23 h 26"/>
                <a:gd name="T4" fmla="*/ 9 w 25"/>
                <a:gd name="T5" fmla="*/ 23 h 26"/>
                <a:gd name="T6" fmla="*/ 7 w 25"/>
                <a:gd name="T7" fmla="*/ 23 h 26"/>
                <a:gd name="T8" fmla="*/ 0 w 25"/>
                <a:gd name="T9" fmla="*/ 15 h 26"/>
                <a:gd name="T10" fmla="*/ 3 w 25"/>
                <a:gd name="T11" fmla="*/ 2 h 26"/>
                <a:gd name="T12" fmla="*/ 7 w 25"/>
                <a:gd name="T13" fmla="*/ 0 h 26"/>
                <a:gd name="T14" fmla="*/ 9 w 25"/>
                <a:gd name="T15" fmla="*/ 0 h 26"/>
                <a:gd name="T16" fmla="*/ 11 w 25"/>
                <a:gd name="T17" fmla="*/ 0 h 26"/>
                <a:gd name="T18" fmla="*/ 9 w 25"/>
                <a:gd name="T19" fmla="*/ 0 h 26"/>
                <a:gd name="T20" fmla="*/ 7 w 25"/>
                <a:gd name="T21" fmla="*/ 0 h 26"/>
                <a:gd name="T22" fmla="*/ 9 w 25"/>
                <a:gd name="T23" fmla="*/ 25 h 26"/>
                <a:gd name="T24" fmla="*/ 11 w 25"/>
                <a:gd name="T25" fmla="*/ 25 h 26"/>
                <a:gd name="T26" fmla="*/ 13 w 25"/>
                <a:gd name="T27" fmla="*/ 25 h 26"/>
                <a:gd name="T28" fmla="*/ 13 w 25"/>
                <a:gd name="T29" fmla="*/ 23 h 26"/>
                <a:gd name="T30" fmla="*/ 15 w 25"/>
                <a:gd name="T31" fmla="*/ 23 h 26"/>
                <a:gd name="T32" fmla="*/ 17 w 25"/>
                <a:gd name="T33" fmla="*/ 23 h 26"/>
                <a:gd name="T34" fmla="*/ 21 w 25"/>
                <a:gd name="T35" fmla="*/ 21 h 26"/>
                <a:gd name="T36" fmla="*/ 24 w 25"/>
                <a:gd name="T37" fmla="*/ 7 h 26"/>
                <a:gd name="T38" fmla="*/ 19 w 25"/>
                <a:gd name="T39" fmla="*/ 0 h 26"/>
                <a:gd name="T40" fmla="*/ 15 w 25"/>
                <a:gd name="T41" fmla="*/ 0 h 26"/>
                <a:gd name="T42" fmla="*/ 13 w 25"/>
                <a:gd name="T43" fmla="*/ 0 h 26"/>
                <a:gd name="T44" fmla="*/ 11 w 25"/>
                <a:gd name="T45" fmla="*/ 0 h 26"/>
                <a:gd name="T46" fmla="*/ 15 w 25"/>
                <a:gd name="T47" fmla="*/ 23 h 26"/>
                <a:gd name="T48" fmla="*/ 7 w 25"/>
                <a:gd name="T49" fmla="*/ 0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6"/>
                <a:gd name="T77" fmla="*/ 25 w 25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6">
                  <a:moveTo>
                    <a:pt x="7" y="0"/>
                  </a:move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0" y="15"/>
                  </a:lnTo>
                  <a:lnTo>
                    <a:pt x="3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4" y="7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5" y="23"/>
                  </a:lnTo>
                  <a:lnTo>
                    <a:pt x="7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Freeform 135"/>
            <p:cNvSpPr>
              <a:spLocks/>
            </p:cNvSpPr>
            <p:nvPr/>
          </p:nvSpPr>
          <p:spPr bwMode="auto">
            <a:xfrm>
              <a:off x="3765" y="2746"/>
              <a:ext cx="45" cy="95"/>
            </a:xfrm>
            <a:custGeom>
              <a:avLst/>
              <a:gdLst>
                <a:gd name="T0" fmla="*/ 0 w 45"/>
                <a:gd name="T1" fmla="*/ 8 h 95"/>
                <a:gd name="T2" fmla="*/ 2 w 45"/>
                <a:gd name="T3" fmla="*/ 11 h 95"/>
                <a:gd name="T4" fmla="*/ 2 w 45"/>
                <a:gd name="T5" fmla="*/ 17 h 95"/>
                <a:gd name="T6" fmla="*/ 4 w 45"/>
                <a:gd name="T7" fmla="*/ 21 h 95"/>
                <a:gd name="T8" fmla="*/ 6 w 45"/>
                <a:gd name="T9" fmla="*/ 25 h 95"/>
                <a:gd name="T10" fmla="*/ 8 w 45"/>
                <a:gd name="T11" fmla="*/ 29 h 95"/>
                <a:gd name="T12" fmla="*/ 8 w 45"/>
                <a:gd name="T13" fmla="*/ 32 h 95"/>
                <a:gd name="T14" fmla="*/ 10 w 45"/>
                <a:gd name="T15" fmla="*/ 36 h 95"/>
                <a:gd name="T16" fmla="*/ 12 w 45"/>
                <a:gd name="T17" fmla="*/ 40 h 95"/>
                <a:gd name="T18" fmla="*/ 12 w 45"/>
                <a:gd name="T19" fmla="*/ 44 h 95"/>
                <a:gd name="T20" fmla="*/ 14 w 45"/>
                <a:gd name="T21" fmla="*/ 48 h 95"/>
                <a:gd name="T22" fmla="*/ 14 w 45"/>
                <a:gd name="T23" fmla="*/ 50 h 95"/>
                <a:gd name="T24" fmla="*/ 16 w 45"/>
                <a:gd name="T25" fmla="*/ 53 h 95"/>
                <a:gd name="T26" fmla="*/ 16 w 45"/>
                <a:gd name="T27" fmla="*/ 55 h 95"/>
                <a:gd name="T28" fmla="*/ 17 w 45"/>
                <a:gd name="T29" fmla="*/ 59 h 95"/>
                <a:gd name="T30" fmla="*/ 17 w 45"/>
                <a:gd name="T31" fmla="*/ 61 h 95"/>
                <a:gd name="T32" fmla="*/ 17 w 45"/>
                <a:gd name="T33" fmla="*/ 63 h 95"/>
                <a:gd name="T34" fmla="*/ 17 w 45"/>
                <a:gd name="T35" fmla="*/ 65 h 95"/>
                <a:gd name="T36" fmla="*/ 19 w 45"/>
                <a:gd name="T37" fmla="*/ 67 h 95"/>
                <a:gd name="T38" fmla="*/ 19 w 45"/>
                <a:gd name="T39" fmla="*/ 69 h 95"/>
                <a:gd name="T40" fmla="*/ 19 w 45"/>
                <a:gd name="T41" fmla="*/ 71 h 95"/>
                <a:gd name="T42" fmla="*/ 19 w 45"/>
                <a:gd name="T43" fmla="*/ 73 h 95"/>
                <a:gd name="T44" fmla="*/ 19 w 45"/>
                <a:gd name="T45" fmla="*/ 75 h 95"/>
                <a:gd name="T46" fmla="*/ 19 w 45"/>
                <a:gd name="T47" fmla="*/ 73 h 95"/>
                <a:gd name="T48" fmla="*/ 21 w 45"/>
                <a:gd name="T49" fmla="*/ 73 h 95"/>
                <a:gd name="T50" fmla="*/ 21 w 45"/>
                <a:gd name="T51" fmla="*/ 71 h 95"/>
                <a:gd name="T52" fmla="*/ 23 w 45"/>
                <a:gd name="T53" fmla="*/ 71 h 95"/>
                <a:gd name="T54" fmla="*/ 31 w 45"/>
                <a:gd name="T55" fmla="*/ 94 h 95"/>
                <a:gd name="T56" fmla="*/ 35 w 45"/>
                <a:gd name="T57" fmla="*/ 92 h 95"/>
                <a:gd name="T58" fmla="*/ 37 w 45"/>
                <a:gd name="T59" fmla="*/ 90 h 95"/>
                <a:gd name="T60" fmla="*/ 38 w 45"/>
                <a:gd name="T61" fmla="*/ 88 h 95"/>
                <a:gd name="T62" fmla="*/ 40 w 45"/>
                <a:gd name="T63" fmla="*/ 86 h 95"/>
                <a:gd name="T64" fmla="*/ 42 w 45"/>
                <a:gd name="T65" fmla="*/ 84 h 95"/>
                <a:gd name="T66" fmla="*/ 42 w 45"/>
                <a:gd name="T67" fmla="*/ 82 h 95"/>
                <a:gd name="T68" fmla="*/ 42 w 45"/>
                <a:gd name="T69" fmla="*/ 78 h 95"/>
                <a:gd name="T70" fmla="*/ 42 w 45"/>
                <a:gd name="T71" fmla="*/ 76 h 95"/>
                <a:gd name="T72" fmla="*/ 44 w 45"/>
                <a:gd name="T73" fmla="*/ 75 h 95"/>
                <a:gd name="T74" fmla="*/ 44 w 45"/>
                <a:gd name="T75" fmla="*/ 73 h 95"/>
                <a:gd name="T76" fmla="*/ 42 w 45"/>
                <a:gd name="T77" fmla="*/ 71 h 95"/>
                <a:gd name="T78" fmla="*/ 42 w 45"/>
                <a:gd name="T79" fmla="*/ 69 h 95"/>
                <a:gd name="T80" fmla="*/ 42 w 45"/>
                <a:gd name="T81" fmla="*/ 65 h 95"/>
                <a:gd name="T82" fmla="*/ 42 w 45"/>
                <a:gd name="T83" fmla="*/ 63 h 95"/>
                <a:gd name="T84" fmla="*/ 42 w 45"/>
                <a:gd name="T85" fmla="*/ 61 h 95"/>
                <a:gd name="T86" fmla="*/ 40 w 45"/>
                <a:gd name="T87" fmla="*/ 59 h 95"/>
                <a:gd name="T88" fmla="*/ 40 w 45"/>
                <a:gd name="T89" fmla="*/ 55 h 95"/>
                <a:gd name="T90" fmla="*/ 40 w 45"/>
                <a:gd name="T91" fmla="*/ 53 h 95"/>
                <a:gd name="T92" fmla="*/ 38 w 45"/>
                <a:gd name="T93" fmla="*/ 50 h 95"/>
                <a:gd name="T94" fmla="*/ 38 w 45"/>
                <a:gd name="T95" fmla="*/ 48 h 95"/>
                <a:gd name="T96" fmla="*/ 37 w 45"/>
                <a:gd name="T97" fmla="*/ 44 h 95"/>
                <a:gd name="T98" fmla="*/ 37 w 45"/>
                <a:gd name="T99" fmla="*/ 40 h 95"/>
                <a:gd name="T100" fmla="*/ 35 w 45"/>
                <a:gd name="T101" fmla="*/ 36 h 95"/>
                <a:gd name="T102" fmla="*/ 35 w 45"/>
                <a:gd name="T103" fmla="*/ 32 h 95"/>
                <a:gd name="T104" fmla="*/ 33 w 45"/>
                <a:gd name="T105" fmla="*/ 31 h 95"/>
                <a:gd name="T106" fmla="*/ 31 w 45"/>
                <a:gd name="T107" fmla="*/ 27 h 95"/>
                <a:gd name="T108" fmla="*/ 31 w 45"/>
                <a:gd name="T109" fmla="*/ 21 h 95"/>
                <a:gd name="T110" fmla="*/ 29 w 45"/>
                <a:gd name="T111" fmla="*/ 17 h 95"/>
                <a:gd name="T112" fmla="*/ 27 w 45"/>
                <a:gd name="T113" fmla="*/ 13 h 95"/>
                <a:gd name="T114" fmla="*/ 25 w 45"/>
                <a:gd name="T115" fmla="*/ 9 h 95"/>
                <a:gd name="T116" fmla="*/ 25 w 45"/>
                <a:gd name="T117" fmla="*/ 4 h 95"/>
                <a:gd name="T118" fmla="*/ 23 w 45"/>
                <a:gd name="T119" fmla="*/ 0 h 95"/>
                <a:gd name="T120" fmla="*/ 0 w 45"/>
                <a:gd name="T121" fmla="*/ 8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95"/>
                <a:gd name="T185" fmla="*/ 45 w 45"/>
                <a:gd name="T186" fmla="*/ 95 h 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95">
                  <a:moveTo>
                    <a:pt x="0" y="8"/>
                  </a:moveTo>
                  <a:lnTo>
                    <a:pt x="2" y="11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5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31" y="94"/>
                  </a:lnTo>
                  <a:lnTo>
                    <a:pt x="35" y="92"/>
                  </a:lnTo>
                  <a:lnTo>
                    <a:pt x="37" y="90"/>
                  </a:lnTo>
                  <a:lnTo>
                    <a:pt x="38" y="88"/>
                  </a:lnTo>
                  <a:lnTo>
                    <a:pt x="40" y="86"/>
                  </a:lnTo>
                  <a:lnTo>
                    <a:pt x="42" y="84"/>
                  </a:lnTo>
                  <a:lnTo>
                    <a:pt x="42" y="82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4" y="75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2" y="63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40" y="55"/>
                  </a:lnTo>
                  <a:lnTo>
                    <a:pt x="40" y="53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7" y="40"/>
                  </a:lnTo>
                  <a:lnTo>
                    <a:pt x="35" y="36"/>
                  </a:lnTo>
                  <a:lnTo>
                    <a:pt x="35" y="32"/>
                  </a:lnTo>
                  <a:lnTo>
                    <a:pt x="33" y="31"/>
                  </a:lnTo>
                  <a:lnTo>
                    <a:pt x="31" y="27"/>
                  </a:lnTo>
                  <a:lnTo>
                    <a:pt x="31" y="21"/>
                  </a:lnTo>
                  <a:lnTo>
                    <a:pt x="29" y="17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5" y="4"/>
                  </a:lnTo>
                  <a:lnTo>
                    <a:pt x="23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Freeform 136"/>
            <p:cNvSpPr>
              <a:spLocks/>
            </p:cNvSpPr>
            <p:nvPr/>
          </p:nvSpPr>
          <p:spPr bwMode="auto">
            <a:xfrm>
              <a:off x="3750" y="2675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2 w 39"/>
                <a:gd name="T3" fmla="*/ 4 h 80"/>
                <a:gd name="T4" fmla="*/ 2 w 39"/>
                <a:gd name="T5" fmla="*/ 6 h 80"/>
                <a:gd name="T6" fmla="*/ 2 w 39"/>
                <a:gd name="T7" fmla="*/ 8 h 80"/>
                <a:gd name="T8" fmla="*/ 0 w 39"/>
                <a:gd name="T9" fmla="*/ 8 h 80"/>
                <a:gd name="T10" fmla="*/ 0 w 39"/>
                <a:gd name="T11" fmla="*/ 10 h 80"/>
                <a:gd name="T12" fmla="*/ 0 w 39"/>
                <a:gd name="T13" fmla="*/ 11 h 80"/>
                <a:gd name="T14" fmla="*/ 0 w 39"/>
                <a:gd name="T15" fmla="*/ 13 h 80"/>
                <a:gd name="T16" fmla="*/ 0 w 39"/>
                <a:gd name="T17" fmla="*/ 15 h 80"/>
                <a:gd name="T18" fmla="*/ 0 w 39"/>
                <a:gd name="T19" fmla="*/ 17 h 80"/>
                <a:gd name="T20" fmla="*/ 0 w 39"/>
                <a:gd name="T21" fmla="*/ 19 h 80"/>
                <a:gd name="T22" fmla="*/ 0 w 39"/>
                <a:gd name="T23" fmla="*/ 21 h 80"/>
                <a:gd name="T24" fmla="*/ 2 w 39"/>
                <a:gd name="T25" fmla="*/ 23 h 80"/>
                <a:gd name="T26" fmla="*/ 2 w 39"/>
                <a:gd name="T27" fmla="*/ 25 h 80"/>
                <a:gd name="T28" fmla="*/ 2 w 39"/>
                <a:gd name="T29" fmla="*/ 27 h 80"/>
                <a:gd name="T30" fmla="*/ 2 w 39"/>
                <a:gd name="T31" fmla="*/ 29 h 80"/>
                <a:gd name="T32" fmla="*/ 2 w 39"/>
                <a:gd name="T33" fmla="*/ 33 h 80"/>
                <a:gd name="T34" fmla="*/ 4 w 39"/>
                <a:gd name="T35" fmla="*/ 34 h 80"/>
                <a:gd name="T36" fmla="*/ 4 w 39"/>
                <a:gd name="T37" fmla="*/ 38 h 80"/>
                <a:gd name="T38" fmla="*/ 4 w 39"/>
                <a:gd name="T39" fmla="*/ 40 h 80"/>
                <a:gd name="T40" fmla="*/ 6 w 39"/>
                <a:gd name="T41" fmla="*/ 44 h 80"/>
                <a:gd name="T42" fmla="*/ 6 w 39"/>
                <a:gd name="T43" fmla="*/ 48 h 80"/>
                <a:gd name="T44" fmla="*/ 8 w 39"/>
                <a:gd name="T45" fmla="*/ 52 h 80"/>
                <a:gd name="T46" fmla="*/ 8 w 39"/>
                <a:gd name="T47" fmla="*/ 56 h 80"/>
                <a:gd name="T48" fmla="*/ 9 w 39"/>
                <a:gd name="T49" fmla="*/ 59 h 80"/>
                <a:gd name="T50" fmla="*/ 9 w 39"/>
                <a:gd name="T51" fmla="*/ 63 h 80"/>
                <a:gd name="T52" fmla="*/ 11 w 39"/>
                <a:gd name="T53" fmla="*/ 69 h 80"/>
                <a:gd name="T54" fmla="*/ 13 w 39"/>
                <a:gd name="T55" fmla="*/ 73 h 80"/>
                <a:gd name="T56" fmla="*/ 15 w 39"/>
                <a:gd name="T57" fmla="*/ 79 h 80"/>
                <a:gd name="T58" fmla="*/ 38 w 39"/>
                <a:gd name="T59" fmla="*/ 71 h 80"/>
                <a:gd name="T60" fmla="*/ 36 w 39"/>
                <a:gd name="T61" fmla="*/ 65 h 80"/>
                <a:gd name="T62" fmla="*/ 34 w 39"/>
                <a:gd name="T63" fmla="*/ 61 h 80"/>
                <a:gd name="T64" fmla="*/ 32 w 39"/>
                <a:gd name="T65" fmla="*/ 57 h 80"/>
                <a:gd name="T66" fmla="*/ 32 w 39"/>
                <a:gd name="T67" fmla="*/ 54 h 80"/>
                <a:gd name="T68" fmla="*/ 31 w 39"/>
                <a:gd name="T69" fmla="*/ 50 h 80"/>
                <a:gd name="T70" fmla="*/ 31 w 39"/>
                <a:gd name="T71" fmla="*/ 46 h 80"/>
                <a:gd name="T72" fmla="*/ 29 w 39"/>
                <a:gd name="T73" fmla="*/ 42 h 80"/>
                <a:gd name="T74" fmla="*/ 29 w 39"/>
                <a:gd name="T75" fmla="*/ 38 h 80"/>
                <a:gd name="T76" fmla="*/ 27 w 39"/>
                <a:gd name="T77" fmla="*/ 36 h 80"/>
                <a:gd name="T78" fmla="*/ 27 w 39"/>
                <a:gd name="T79" fmla="*/ 33 h 80"/>
                <a:gd name="T80" fmla="*/ 27 w 39"/>
                <a:gd name="T81" fmla="*/ 31 h 80"/>
                <a:gd name="T82" fmla="*/ 27 w 39"/>
                <a:gd name="T83" fmla="*/ 29 h 80"/>
                <a:gd name="T84" fmla="*/ 25 w 39"/>
                <a:gd name="T85" fmla="*/ 25 h 80"/>
                <a:gd name="T86" fmla="*/ 25 w 39"/>
                <a:gd name="T87" fmla="*/ 23 h 80"/>
                <a:gd name="T88" fmla="*/ 25 w 39"/>
                <a:gd name="T89" fmla="*/ 21 h 80"/>
                <a:gd name="T90" fmla="*/ 25 w 39"/>
                <a:gd name="T91" fmla="*/ 19 h 80"/>
                <a:gd name="T92" fmla="*/ 25 w 39"/>
                <a:gd name="T93" fmla="*/ 17 h 80"/>
                <a:gd name="T94" fmla="*/ 25 w 39"/>
                <a:gd name="T95" fmla="*/ 15 h 80"/>
                <a:gd name="T96" fmla="*/ 25 w 39"/>
                <a:gd name="T97" fmla="*/ 13 h 80"/>
                <a:gd name="T98" fmla="*/ 25 w 39"/>
                <a:gd name="T99" fmla="*/ 11 h 80"/>
                <a:gd name="T100" fmla="*/ 21 w 39"/>
                <a:gd name="T101" fmla="*/ 17 h 80"/>
                <a:gd name="T102" fmla="*/ 4 w 39"/>
                <a:gd name="T103" fmla="*/ 0 h 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"/>
                <a:gd name="T157" fmla="*/ 0 h 80"/>
                <a:gd name="T158" fmla="*/ 39 w 39"/>
                <a:gd name="T159" fmla="*/ 80 h 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" h="80">
                  <a:moveTo>
                    <a:pt x="4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9" y="59"/>
                  </a:lnTo>
                  <a:lnTo>
                    <a:pt x="9" y="63"/>
                  </a:lnTo>
                  <a:lnTo>
                    <a:pt x="11" y="69"/>
                  </a:lnTo>
                  <a:lnTo>
                    <a:pt x="13" y="73"/>
                  </a:lnTo>
                  <a:lnTo>
                    <a:pt x="15" y="79"/>
                  </a:lnTo>
                  <a:lnTo>
                    <a:pt x="38" y="71"/>
                  </a:lnTo>
                  <a:lnTo>
                    <a:pt x="36" y="65"/>
                  </a:lnTo>
                  <a:lnTo>
                    <a:pt x="34" y="61"/>
                  </a:lnTo>
                  <a:lnTo>
                    <a:pt x="32" y="57"/>
                  </a:lnTo>
                  <a:lnTo>
                    <a:pt x="32" y="54"/>
                  </a:lnTo>
                  <a:lnTo>
                    <a:pt x="31" y="50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9" y="38"/>
                  </a:lnTo>
                  <a:lnTo>
                    <a:pt x="27" y="36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Freeform 137"/>
            <p:cNvSpPr>
              <a:spLocks/>
            </p:cNvSpPr>
            <p:nvPr/>
          </p:nvSpPr>
          <p:spPr bwMode="auto">
            <a:xfrm>
              <a:off x="3754" y="2671"/>
              <a:ext cx="39" cy="38"/>
            </a:xfrm>
            <a:custGeom>
              <a:avLst/>
              <a:gdLst>
                <a:gd name="T0" fmla="*/ 38 w 39"/>
                <a:gd name="T1" fmla="*/ 19 h 38"/>
                <a:gd name="T2" fmla="*/ 36 w 39"/>
                <a:gd name="T3" fmla="*/ 17 h 38"/>
                <a:gd name="T4" fmla="*/ 34 w 39"/>
                <a:gd name="T5" fmla="*/ 15 h 38"/>
                <a:gd name="T6" fmla="*/ 34 w 39"/>
                <a:gd name="T7" fmla="*/ 14 h 38"/>
                <a:gd name="T8" fmla="*/ 32 w 39"/>
                <a:gd name="T9" fmla="*/ 14 h 38"/>
                <a:gd name="T10" fmla="*/ 30 w 39"/>
                <a:gd name="T11" fmla="*/ 12 h 38"/>
                <a:gd name="T12" fmla="*/ 28 w 39"/>
                <a:gd name="T13" fmla="*/ 10 h 38"/>
                <a:gd name="T14" fmla="*/ 27 w 39"/>
                <a:gd name="T15" fmla="*/ 8 h 38"/>
                <a:gd name="T16" fmla="*/ 25 w 39"/>
                <a:gd name="T17" fmla="*/ 8 h 38"/>
                <a:gd name="T18" fmla="*/ 25 w 39"/>
                <a:gd name="T19" fmla="*/ 6 h 38"/>
                <a:gd name="T20" fmla="*/ 23 w 39"/>
                <a:gd name="T21" fmla="*/ 6 h 38"/>
                <a:gd name="T22" fmla="*/ 23 w 39"/>
                <a:gd name="T23" fmla="*/ 4 h 38"/>
                <a:gd name="T24" fmla="*/ 21 w 39"/>
                <a:gd name="T25" fmla="*/ 4 h 38"/>
                <a:gd name="T26" fmla="*/ 19 w 39"/>
                <a:gd name="T27" fmla="*/ 4 h 38"/>
                <a:gd name="T28" fmla="*/ 19 w 39"/>
                <a:gd name="T29" fmla="*/ 2 h 38"/>
                <a:gd name="T30" fmla="*/ 17 w 39"/>
                <a:gd name="T31" fmla="*/ 2 h 38"/>
                <a:gd name="T32" fmla="*/ 15 w 39"/>
                <a:gd name="T33" fmla="*/ 2 h 38"/>
                <a:gd name="T34" fmla="*/ 15 w 39"/>
                <a:gd name="T35" fmla="*/ 0 h 38"/>
                <a:gd name="T36" fmla="*/ 13 w 39"/>
                <a:gd name="T37" fmla="*/ 0 h 38"/>
                <a:gd name="T38" fmla="*/ 11 w 39"/>
                <a:gd name="T39" fmla="*/ 0 h 38"/>
                <a:gd name="T40" fmla="*/ 9 w 39"/>
                <a:gd name="T41" fmla="*/ 0 h 38"/>
                <a:gd name="T42" fmla="*/ 7 w 39"/>
                <a:gd name="T43" fmla="*/ 0 h 38"/>
                <a:gd name="T44" fmla="*/ 5 w 39"/>
                <a:gd name="T45" fmla="*/ 0 h 38"/>
                <a:gd name="T46" fmla="*/ 4 w 39"/>
                <a:gd name="T47" fmla="*/ 2 h 38"/>
                <a:gd name="T48" fmla="*/ 2 w 39"/>
                <a:gd name="T49" fmla="*/ 2 h 38"/>
                <a:gd name="T50" fmla="*/ 0 w 39"/>
                <a:gd name="T51" fmla="*/ 4 h 38"/>
                <a:gd name="T52" fmla="*/ 17 w 39"/>
                <a:gd name="T53" fmla="*/ 21 h 38"/>
                <a:gd name="T54" fmla="*/ 17 w 39"/>
                <a:gd name="T55" fmla="*/ 23 h 38"/>
                <a:gd name="T56" fmla="*/ 15 w 39"/>
                <a:gd name="T57" fmla="*/ 23 h 38"/>
                <a:gd name="T58" fmla="*/ 13 w 39"/>
                <a:gd name="T59" fmla="*/ 23 h 38"/>
                <a:gd name="T60" fmla="*/ 11 w 39"/>
                <a:gd name="T61" fmla="*/ 23 h 38"/>
                <a:gd name="T62" fmla="*/ 9 w 39"/>
                <a:gd name="T63" fmla="*/ 23 h 38"/>
                <a:gd name="T64" fmla="*/ 7 w 39"/>
                <a:gd name="T65" fmla="*/ 23 h 38"/>
                <a:gd name="T66" fmla="*/ 5 w 39"/>
                <a:gd name="T67" fmla="*/ 23 h 38"/>
                <a:gd name="T68" fmla="*/ 7 w 39"/>
                <a:gd name="T69" fmla="*/ 23 h 38"/>
                <a:gd name="T70" fmla="*/ 7 w 39"/>
                <a:gd name="T71" fmla="*/ 25 h 38"/>
                <a:gd name="T72" fmla="*/ 9 w 39"/>
                <a:gd name="T73" fmla="*/ 25 h 38"/>
                <a:gd name="T74" fmla="*/ 11 w 39"/>
                <a:gd name="T75" fmla="*/ 27 h 38"/>
                <a:gd name="T76" fmla="*/ 13 w 39"/>
                <a:gd name="T77" fmla="*/ 27 h 38"/>
                <a:gd name="T78" fmla="*/ 13 w 39"/>
                <a:gd name="T79" fmla="*/ 29 h 38"/>
                <a:gd name="T80" fmla="*/ 15 w 39"/>
                <a:gd name="T81" fmla="*/ 29 h 38"/>
                <a:gd name="T82" fmla="*/ 17 w 39"/>
                <a:gd name="T83" fmla="*/ 31 h 38"/>
                <a:gd name="T84" fmla="*/ 17 w 39"/>
                <a:gd name="T85" fmla="*/ 33 h 38"/>
                <a:gd name="T86" fmla="*/ 19 w 39"/>
                <a:gd name="T87" fmla="*/ 33 h 38"/>
                <a:gd name="T88" fmla="*/ 21 w 39"/>
                <a:gd name="T89" fmla="*/ 35 h 38"/>
                <a:gd name="T90" fmla="*/ 23 w 39"/>
                <a:gd name="T91" fmla="*/ 37 h 38"/>
                <a:gd name="T92" fmla="*/ 38 w 39"/>
                <a:gd name="T93" fmla="*/ 19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38"/>
                <a:gd name="T143" fmla="*/ 39 w 39"/>
                <a:gd name="T144" fmla="*/ 38 h 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38">
                  <a:moveTo>
                    <a:pt x="38" y="19"/>
                  </a:moveTo>
                  <a:lnTo>
                    <a:pt x="36" y="17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7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5"/>
                  </a:lnTo>
                  <a:lnTo>
                    <a:pt x="23" y="37"/>
                  </a:lnTo>
                  <a:lnTo>
                    <a:pt x="38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Freeform 138"/>
            <p:cNvSpPr>
              <a:spLocks/>
            </p:cNvSpPr>
            <p:nvPr/>
          </p:nvSpPr>
          <p:spPr bwMode="auto">
            <a:xfrm>
              <a:off x="3777" y="2690"/>
              <a:ext cx="66" cy="47"/>
            </a:xfrm>
            <a:custGeom>
              <a:avLst/>
              <a:gdLst>
                <a:gd name="T0" fmla="*/ 48 w 66"/>
                <a:gd name="T1" fmla="*/ 23 h 47"/>
                <a:gd name="T2" fmla="*/ 48 w 66"/>
                <a:gd name="T3" fmla="*/ 21 h 47"/>
                <a:gd name="T4" fmla="*/ 48 w 66"/>
                <a:gd name="T5" fmla="*/ 23 h 47"/>
                <a:gd name="T6" fmla="*/ 46 w 66"/>
                <a:gd name="T7" fmla="*/ 23 h 47"/>
                <a:gd name="T8" fmla="*/ 44 w 66"/>
                <a:gd name="T9" fmla="*/ 23 h 47"/>
                <a:gd name="T10" fmla="*/ 42 w 66"/>
                <a:gd name="T11" fmla="*/ 21 h 47"/>
                <a:gd name="T12" fmla="*/ 40 w 66"/>
                <a:gd name="T13" fmla="*/ 21 h 47"/>
                <a:gd name="T14" fmla="*/ 38 w 66"/>
                <a:gd name="T15" fmla="*/ 19 h 47"/>
                <a:gd name="T16" fmla="*/ 36 w 66"/>
                <a:gd name="T17" fmla="*/ 19 h 47"/>
                <a:gd name="T18" fmla="*/ 36 w 66"/>
                <a:gd name="T19" fmla="*/ 18 h 47"/>
                <a:gd name="T20" fmla="*/ 34 w 66"/>
                <a:gd name="T21" fmla="*/ 18 h 47"/>
                <a:gd name="T22" fmla="*/ 32 w 66"/>
                <a:gd name="T23" fmla="*/ 16 h 47"/>
                <a:gd name="T24" fmla="*/ 30 w 66"/>
                <a:gd name="T25" fmla="*/ 14 h 47"/>
                <a:gd name="T26" fmla="*/ 28 w 66"/>
                <a:gd name="T27" fmla="*/ 12 h 47"/>
                <a:gd name="T28" fmla="*/ 26 w 66"/>
                <a:gd name="T29" fmla="*/ 10 h 47"/>
                <a:gd name="T30" fmla="*/ 25 w 66"/>
                <a:gd name="T31" fmla="*/ 8 h 47"/>
                <a:gd name="T32" fmla="*/ 23 w 66"/>
                <a:gd name="T33" fmla="*/ 6 h 47"/>
                <a:gd name="T34" fmla="*/ 21 w 66"/>
                <a:gd name="T35" fmla="*/ 4 h 47"/>
                <a:gd name="T36" fmla="*/ 19 w 66"/>
                <a:gd name="T37" fmla="*/ 2 h 47"/>
                <a:gd name="T38" fmla="*/ 17 w 66"/>
                <a:gd name="T39" fmla="*/ 2 h 47"/>
                <a:gd name="T40" fmla="*/ 15 w 66"/>
                <a:gd name="T41" fmla="*/ 0 h 47"/>
                <a:gd name="T42" fmla="*/ 0 w 66"/>
                <a:gd name="T43" fmla="*/ 18 h 47"/>
                <a:gd name="T44" fmla="*/ 0 w 66"/>
                <a:gd name="T45" fmla="*/ 19 h 47"/>
                <a:gd name="T46" fmla="*/ 2 w 66"/>
                <a:gd name="T47" fmla="*/ 21 h 47"/>
                <a:gd name="T48" fmla="*/ 4 w 66"/>
                <a:gd name="T49" fmla="*/ 21 h 47"/>
                <a:gd name="T50" fmla="*/ 5 w 66"/>
                <a:gd name="T51" fmla="*/ 23 h 47"/>
                <a:gd name="T52" fmla="*/ 7 w 66"/>
                <a:gd name="T53" fmla="*/ 25 h 47"/>
                <a:gd name="T54" fmla="*/ 9 w 66"/>
                <a:gd name="T55" fmla="*/ 27 h 47"/>
                <a:gd name="T56" fmla="*/ 11 w 66"/>
                <a:gd name="T57" fmla="*/ 29 h 47"/>
                <a:gd name="T58" fmla="*/ 13 w 66"/>
                <a:gd name="T59" fmla="*/ 31 h 47"/>
                <a:gd name="T60" fmla="*/ 15 w 66"/>
                <a:gd name="T61" fmla="*/ 31 h 47"/>
                <a:gd name="T62" fmla="*/ 17 w 66"/>
                <a:gd name="T63" fmla="*/ 33 h 47"/>
                <a:gd name="T64" fmla="*/ 17 w 66"/>
                <a:gd name="T65" fmla="*/ 35 h 47"/>
                <a:gd name="T66" fmla="*/ 19 w 66"/>
                <a:gd name="T67" fmla="*/ 37 h 47"/>
                <a:gd name="T68" fmla="*/ 21 w 66"/>
                <a:gd name="T69" fmla="*/ 37 h 47"/>
                <a:gd name="T70" fmla="*/ 23 w 66"/>
                <a:gd name="T71" fmla="*/ 39 h 47"/>
                <a:gd name="T72" fmla="*/ 25 w 66"/>
                <a:gd name="T73" fmla="*/ 41 h 47"/>
                <a:gd name="T74" fmla="*/ 26 w 66"/>
                <a:gd name="T75" fmla="*/ 41 h 47"/>
                <a:gd name="T76" fmla="*/ 28 w 66"/>
                <a:gd name="T77" fmla="*/ 42 h 47"/>
                <a:gd name="T78" fmla="*/ 30 w 66"/>
                <a:gd name="T79" fmla="*/ 42 h 47"/>
                <a:gd name="T80" fmla="*/ 32 w 66"/>
                <a:gd name="T81" fmla="*/ 44 h 47"/>
                <a:gd name="T82" fmla="*/ 34 w 66"/>
                <a:gd name="T83" fmla="*/ 44 h 47"/>
                <a:gd name="T84" fmla="*/ 36 w 66"/>
                <a:gd name="T85" fmla="*/ 46 h 47"/>
                <a:gd name="T86" fmla="*/ 40 w 66"/>
                <a:gd name="T87" fmla="*/ 46 h 47"/>
                <a:gd name="T88" fmla="*/ 42 w 66"/>
                <a:gd name="T89" fmla="*/ 46 h 47"/>
                <a:gd name="T90" fmla="*/ 44 w 66"/>
                <a:gd name="T91" fmla="*/ 46 h 47"/>
                <a:gd name="T92" fmla="*/ 46 w 66"/>
                <a:gd name="T93" fmla="*/ 46 h 47"/>
                <a:gd name="T94" fmla="*/ 49 w 66"/>
                <a:gd name="T95" fmla="*/ 46 h 47"/>
                <a:gd name="T96" fmla="*/ 51 w 66"/>
                <a:gd name="T97" fmla="*/ 46 h 47"/>
                <a:gd name="T98" fmla="*/ 53 w 66"/>
                <a:gd name="T99" fmla="*/ 46 h 47"/>
                <a:gd name="T100" fmla="*/ 57 w 66"/>
                <a:gd name="T101" fmla="*/ 44 h 47"/>
                <a:gd name="T102" fmla="*/ 59 w 66"/>
                <a:gd name="T103" fmla="*/ 44 h 47"/>
                <a:gd name="T104" fmla="*/ 61 w 66"/>
                <a:gd name="T105" fmla="*/ 42 h 47"/>
                <a:gd name="T106" fmla="*/ 63 w 66"/>
                <a:gd name="T107" fmla="*/ 41 h 47"/>
                <a:gd name="T108" fmla="*/ 65 w 66"/>
                <a:gd name="T109" fmla="*/ 41 h 47"/>
                <a:gd name="T110" fmla="*/ 48 w 66"/>
                <a:gd name="T111" fmla="*/ 23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"/>
                <a:gd name="T169" fmla="*/ 0 h 47"/>
                <a:gd name="T170" fmla="*/ 66 w 66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" h="47">
                  <a:moveTo>
                    <a:pt x="48" y="23"/>
                  </a:moveTo>
                  <a:lnTo>
                    <a:pt x="48" y="21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3" y="39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48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Freeform 139"/>
            <p:cNvSpPr>
              <a:spLocks/>
            </p:cNvSpPr>
            <p:nvPr/>
          </p:nvSpPr>
          <p:spPr bwMode="auto">
            <a:xfrm>
              <a:off x="3823" y="2711"/>
              <a:ext cx="26" cy="21"/>
            </a:xfrm>
            <a:custGeom>
              <a:avLst/>
              <a:gdLst>
                <a:gd name="T0" fmla="*/ 0 w 26"/>
                <a:gd name="T1" fmla="*/ 6 h 21"/>
                <a:gd name="T2" fmla="*/ 3 w 26"/>
                <a:gd name="T3" fmla="*/ 0 h 21"/>
                <a:gd name="T4" fmla="*/ 2 w 26"/>
                <a:gd name="T5" fmla="*/ 2 h 21"/>
                <a:gd name="T6" fmla="*/ 19 w 26"/>
                <a:gd name="T7" fmla="*/ 20 h 21"/>
                <a:gd name="T8" fmla="*/ 21 w 26"/>
                <a:gd name="T9" fmla="*/ 18 h 21"/>
                <a:gd name="T10" fmla="*/ 25 w 26"/>
                <a:gd name="T11" fmla="*/ 10 h 21"/>
                <a:gd name="T12" fmla="*/ 0 w 26"/>
                <a:gd name="T13" fmla="*/ 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1"/>
                <a:gd name="T23" fmla="*/ 26 w 2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1">
                  <a:moveTo>
                    <a:pt x="0" y="6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5" y="1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Freeform 140"/>
            <p:cNvSpPr>
              <a:spLocks/>
            </p:cNvSpPr>
            <p:nvPr/>
          </p:nvSpPr>
          <p:spPr bwMode="auto">
            <a:xfrm>
              <a:off x="3788" y="2660"/>
              <a:ext cx="61" cy="62"/>
            </a:xfrm>
            <a:custGeom>
              <a:avLst/>
              <a:gdLst>
                <a:gd name="T0" fmla="*/ 0 w 61"/>
                <a:gd name="T1" fmla="*/ 15 h 62"/>
                <a:gd name="T2" fmla="*/ 0 w 61"/>
                <a:gd name="T3" fmla="*/ 17 h 62"/>
                <a:gd name="T4" fmla="*/ 2 w 61"/>
                <a:gd name="T5" fmla="*/ 17 h 62"/>
                <a:gd name="T6" fmla="*/ 2 w 61"/>
                <a:gd name="T7" fmla="*/ 19 h 62"/>
                <a:gd name="T8" fmla="*/ 4 w 61"/>
                <a:gd name="T9" fmla="*/ 19 h 62"/>
                <a:gd name="T10" fmla="*/ 4 w 61"/>
                <a:gd name="T11" fmla="*/ 21 h 62"/>
                <a:gd name="T12" fmla="*/ 6 w 61"/>
                <a:gd name="T13" fmla="*/ 21 h 62"/>
                <a:gd name="T14" fmla="*/ 6 w 61"/>
                <a:gd name="T15" fmla="*/ 23 h 62"/>
                <a:gd name="T16" fmla="*/ 8 w 61"/>
                <a:gd name="T17" fmla="*/ 23 h 62"/>
                <a:gd name="T18" fmla="*/ 10 w 61"/>
                <a:gd name="T19" fmla="*/ 25 h 62"/>
                <a:gd name="T20" fmla="*/ 12 w 61"/>
                <a:gd name="T21" fmla="*/ 26 h 62"/>
                <a:gd name="T22" fmla="*/ 12 w 61"/>
                <a:gd name="T23" fmla="*/ 28 h 62"/>
                <a:gd name="T24" fmla="*/ 14 w 61"/>
                <a:gd name="T25" fmla="*/ 30 h 62"/>
                <a:gd name="T26" fmla="*/ 15 w 61"/>
                <a:gd name="T27" fmla="*/ 30 h 62"/>
                <a:gd name="T28" fmla="*/ 17 w 61"/>
                <a:gd name="T29" fmla="*/ 32 h 62"/>
                <a:gd name="T30" fmla="*/ 19 w 61"/>
                <a:gd name="T31" fmla="*/ 34 h 62"/>
                <a:gd name="T32" fmla="*/ 21 w 61"/>
                <a:gd name="T33" fmla="*/ 36 h 62"/>
                <a:gd name="T34" fmla="*/ 23 w 61"/>
                <a:gd name="T35" fmla="*/ 38 h 62"/>
                <a:gd name="T36" fmla="*/ 23 w 61"/>
                <a:gd name="T37" fmla="*/ 40 h 62"/>
                <a:gd name="T38" fmla="*/ 25 w 61"/>
                <a:gd name="T39" fmla="*/ 42 h 62"/>
                <a:gd name="T40" fmla="*/ 27 w 61"/>
                <a:gd name="T41" fmla="*/ 44 h 62"/>
                <a:gd name="T42" fmla="*/ 29 w 61"/>
                <a:gd name="T43" fmla="*/ 46 h 62"/>
                <a:gd name="T44" fmla="*/ 29 w 61"/>
                <a:gd name="T45" fmla="*/ 48 h 62"/>
                <a:gd name="T46" fmla="*/ 31 w 61"/>
                <a:gd name="T47" fmla="*/ 49 h 62"/>
                <a:gd name="T48" fmla="*/ 33 w 61"/>
                <a:gd name="T49" fmla="*/ 51 h 62"/>
                <a:gd name="T50" fmla="*/ 33 w 61"/>
                <a:gd name="T51" fmla="*/ 53 h 62"/>
                <a:gd name="T52" fmla="*/ 35 w 61"/>
                <a:gd name="T53" fmla="*/ 55 h 62"/>
                <a:gd name="T54" fmla="*/ 35 w 61"/>
                <a:gd name="T55" fmla="*/ 57 h 62"/>
                <a:gd name="T56" fmla="*/ 60 w 61"/>
                <a:gd name="T57" fmla="*/ 61 h 62"/>
                <a:gd name="T58" fmla="*/ 60 w 61"/>
                <a:gd name="T59" fmla="*/ 57 h 62"/>
                <a:gd name="T60" fmla="*/ 60 w 61"/>
                <a:gd name="T61" fmla="*/ 53 h 62"/>
                <a:gd name="T62" fmla="*/ 58 w 61"/>
                <a:gd name="T63" fmla="*/ 51 h 62"/>
                <a:gd name="T64" fmla="*/ 58 w 61"/>
                <a:gd name="T65" fmla="*/ 49 h 62"/>
                <a:gd name="T66" fmla="*/ 56 w 61"/>
                <a:gd name="T67" fmla="*/ 46 h 62"/>
                <a:gd name="T68" fmla="*/ 56 w 61"/>
                <a:gd name="T69" fmla="*/ 44 h 62"/>
                <a:gd name="T70" fmla="*/ 54 w 61"/>
                <a:gd name="T71" fmla="*/ 42 h 62"/>
                <a:gd name="T72" fmla="*/ 52 w 61"/>
                <a:gd name="T73" fmla="*/ 38 h 62"/>
                <a:gd name="T74" fmla="*/ 50 w 61"/>
                <a:gd name="T75" fmla="*/ 36 h 62"/>
                <a:gd name="T76" fmla="*/ 50 w 61"/>
                <a:gd name="T77" fmla="*/ 34 h 62"/>
                <a:gd name="T78" fmla="*/ 48 w 61"/>
                <a:gd name="T79" fmla="*/ 32 h 62"/>
                <a:gd name="T80" fmla="*/ 46 w 61"/>
                <a:gd name="T81" fmla="*/ 28 h 62"/>
                <a:gd name="T82" fmla="*/ 44 w 61"/>
                <a:gd name="T83" fmla="*/ 26 h 62"/>
                <a:gd name="T84" fmla="*/ 42 w 61"/>
                <a:gd name="T85" fmla="*/ 25 h 62"/>
                <a:gd name="T86" fmla="*/ 40 w 61"/>
                <a:gd name="T87" fmla="*/ 23 h 62"/>
                <a:gd name="T88" fmla="*/ 38 w 61"/>
                <a:gd name="T89" fmla="*/ 21 h 62"/>
                <a:gd name="T90" fmla="*/ 37 w 61"/>
                <a:gd name="T91" fmla="*/ 19 h 62"/>
                <a:gd name="T92" fmla="*/ 35 w 61"/>
                <a:gd name="T93" fmla="*/ 17 h 62"/>
                <a:gd name="T94" fmla="*/ 33 w 61"/>
                <a:gd name="T95" fmla="*/ 15 h 62"/>
                <a:gd name="T96" fmla="*/ 31 w 61"/>
                <a:gd name="T97" fmla="*/ 13 h 62"/>
                <a:gd name="T98" fmla="*/ 29 w 61"/>
                <a:gd name="T99" fmla="*/ 11 h 62"/>
                <a:gd name="T100" fmla="*/ 29 w 61"/>
                <a:gd name="T101" fmla="*/ 9 h 62"/>
                <a:gd name="T102" fmla="*/ 27 w 61"/>
                <a:gd name="T103" fmla="*/ 7 h 62"/>
                <a:gd name="T104" fmla="*/ 25 w 61"/>
                <a:gd name="T105" fmla="*/ 5 h 62"/>
                <a:gd name="T106" fmla="*/ 23 w 61"/>
                <a:gd name="T107" fmla="*/ 5 h 62"/>
                <a:gd name="T108" fmla="*/ 23 w 61"/>
                <a:gd name="T109" fmla="*/ 3 h 62"/>
                <a:gd name="T110" fmla="*/ 21 w 61"/>
                <a:gd name="T111" fmla="*/ 3 h 62"/>
                <a:gd name="T112" fmla="*/ 19 w 61"/>
                <a:gd name="T113" fmla="*/ 2 h 62"/>
                <a:gd name="T114" fmla="*/ 19 w 61"/>
                <a:gd name="T115" fmla="*/ 0 h 62"/>
                <a:gd name="T116" fmla="*/ 0 w 61"/>
                <a:gd name="T117" fmla="*/ 15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"/>
                <a:gd name="T178" fmla="*/ 0 h 62"/>
                <a:gd name="T179" fmla="*/ 61 w 61"/>
                <a:gd name="T180" fmla="*/ 62 h 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" h="62">
                  <a:moveTo>
                    <a:pt x="0" y="15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1" y="49"/>
                  </a:lnTo>
                  <a:lnTo>
                    <a:pt x="33" y="51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60" y="61"/>
                  </a:lnTo>
                  <a:lnTo>
                    <a:pt x="60" y="57"/>
                  </a:lnTo>
                  <a:lnTo>
                    <a:pt x="60" y="53"/>
                  </a:lnTo>
                  <a:lnTo>
                    <a:pt x="58" y="51"/>
                  </a:lnTo>
                  <a:lnTo>
                    <a:pt x="58" y="49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2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5"/>
                  </a:lnTo>
                  <a:lnTo>
                    <a:pt x="31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Freeform 141"/>
            <p:cNvSpPr>
              <a:spLocks/>
            </p:cNvSpPr>
            <p:nvPr/>
          </p:nvSpPr>
          <p:spPr bwMode="auto">
            <a:xfrm>
              <a:off x="3775" y="2642"/>
              <a:ext cx="33" cy="34"/>
            </a:xfrm>
            <a:custGeom>
              <a:avLst/>
              <a:gdLst>
                <a:gd name="T0" fmla="*/ 0 w 33"/>
                <a:gd name="T1" fmla="*/ 18 h 34"/>
                <a:gd name="T2" fmla="*/ 0 w 33"/>
                <a:gd name="T3" fmla="*/ 20 h 34"/>
                <a:gd name="T4" fmla="*/ 2 w 33"/>
                <a:gd name="T5" fmla="*/ 20 h 34"/>
                <a:gd name="T6" fmla="*/ 2 w 33"/>
                <a:gd name="T7" fmla="*/ 21 h 34"/>
                <a:gd name="T8" fmla="*/ 4 w 33"/>
                <a:gd name="T9" fmla="*/ 21 h 34"/>
                <a:gd name="T10" fmla="*/ 4 w 33"/>
                <a:gd name="T11" fmla="*/ 23 h 34"/>
                <a:gd name="T12" fmla="*/ 6 w 33"/>
                <a:gd name="T13" fmla="*/ 23 h 34"/>
                <a:gd name="T14" fmla="*/ 6 w 33"/>
                <a:gd name="T15" fmla="*/ 25 h 34"/>
                <a:gd name="T16" fmla="*/ 7 w 33"/>
                <a:gd name="T17" fmla="*/ 25 h 34"/>
                <a:gd name="T18" fmla="*/ 7 w 33"/>
                <a:gd name="T19" fmla="*/ 27 h 34"/>
                <a:gd name="T20" fmla="*/ 9 w 33"/>
                <a:gd name="T21" fmla="*/ 27 h 34"/>
                <a:gd name="T22" fmla="*/ 9 w 33"/>
                <a:gd name="T23" fmla="*/ 29 h 34"/>
                <a:gd name="T24" fmla="*/ 11 w 33"/>
                <a:gd name="T25" fmla="*/ 31 h 34"/>
                <a:gd name="T26" fmla="*/ 11 w 33"/>
                <a:gd name="T27" fmla="*/ 33 h 34"/>
                <a:gd name="T28" fmla="*/ 13 w 33"/>
                <a:gd name="T29" fmla="*/ 33 h 34"/>
                <a:gd name="T30" fmla="*/ 32 w 33"/>
                <a:gd name="T31" fmla="*/ 18 h 34"/>
                <a:gd name="T32" fmla="*/ 30 w 33"/>
                <a:gd name="T33" fmla="*/ 18 h 34"/>
                <a:gd name="T34" fmla="*/ 30 w 33"/>
                <a:gd name="T35" fmla="*/ 16 h 34"/>
                <a:gd name="T36" fmla="*/ 28 w 33"/>
                <a:gd name="T37" fmla="*/ 16 h 34"/>
                <a:gd name="T38" fmla="*/ 28 w 33"/>
                <a:gd name="T39" fmla="*/ 14 h 34"/>
                <a:gd name="T40" fmla="*/ 27 w 33"/>
                <a:gd name="T41" fmla="*/ 12 h 34"/>
                <a:gd name="T42" fmla="*/ 27 w 33"/>
                <a:gd name="T43" fmla="*/ 10 h 34"/>
                <a:gd name="T44" fmla="*/ 25 w 33"/>
                <a:gd name="T45" fmla="*/ 10 h 34"/>
                <a:gd name="T46" fmla="*/ 23 w 33"/>
                <a:gd name="T47" fmla="*/ 8 h 34"/>
                <a:gd name="T48" fmla="*/ 21 w 33"/>
                <a:gd name="T49" fmla="*/ 6 h 34"/>
                <a:gd name="T50" fmla="*/ 19 w 33"/>
                <a:gd name="T51" fmla="*/ 4 h 34"/>
                <a:gd name="T52" fmla="*/ 19 w 33"/>
                <a:gd name="T53" fmla="*/ 2 h 34"/>
                <a:gd name="T54" fmla="*/ 17 w 33"/>
                <a:gd name="T55" fmla="*/ 2 h 34"/>
                <a:gd name="T56" fmla="*/ 15 w 33"/>
                <a:gd name="T57" fmla="*/ 0 h 34"/>
                <a:gd name="T58" fmla="*/ 17 w 33"/>
                <a:gd name="T59" fmla="*/ 0 h 34"/>
                <a:gd name="T60" fmla="*/ 0 w 33"/>
                <a:gd name="T61" fmla="*/ 18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34"/>
                <a:gd name="T95" fmla="*/ 33 w 33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34">
                  <a:moveTo>
                    <a:pt x="0" y="18"/>
                  </a:moveTo>
                  <a:lnTo>
                    <a:pt x="0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Freeform 142"/>
            <p:cNvSpPr>
              <a:spLocks/>
            </p:cNvSpPr>
            <p:nvPr/>
          </p:nvSpPr>
          <p:spPr bwMode="auto">
            <a:xfrm>
              <a:off x="3733" y="2596"/>
              <a:ext cx="60" cy="65"/>
            </a:xfrm>
            <a:custGeom>
              <a:avLst/>
              <a:gdLst>
                <a:gd name="T0" fmla="*/ 0 w 60"/>
                <a:gd name="T1" fmla="*/ 22 h 65"/>
                <a:gd name="T2" fmla="*/ 2 w 60"/>
                <a:gd name="T3" fmla="*/ 22 h 65"/>
                <a:gd name="T4" fmla="*/ 2 w 60"/>
                <a:gd name="T5" fmla="*/ 23 h 65"/>
                <a:gd name="T6" fmla="*/ 4 w 60"/>
                <a:gd name="T7" fmla="*/ 23 h 65"/>
                <a:gd name="T8" fmla="*/ 5 w 60"/>
                <a:gd name="T9" fmla="*/ 25 h 65"/>
                <a:gd name="T10" fmla="*/ 7 w 60"/>
                <a:gd name="T11" fmla="*/ 27 h 65"/>
                <a:gd name="T12" fmla="*/ 9 w 60"/>
                <a:gd name="T13" fmla="*/ 29 h 65"/>
                <a:gd name="T14" fmla="*/ 11 w 60"/>
                <a:gd name="T15" fmla="*/ 31 h 65"/>
                <a:gd name="T16" fmla="*/ 13 w 60"/>
                <a:gd name="T17" fmla="*/ 33 h 65"/>
                <a:gd name="T18" fmla="*/ 15 w 60"/>
                <a:gd name="T19" fmla="*/ 35 h 65"/>
                <a:gd name="T20" fmla="*/ 17 w 60"/>
                <a:gd name="T21" fmla="*/ 37 h 65"/>
                <a:gd name="T22" fmla="*/ 19 w 60"/>
                <a:gd name="T23" fmla="*/ 39 h 65"/>
                <a:gd name="T24" fmla="*/ 19 w 60"/>
                <a:gd name="T25" fmla="*/ 41 h 65"/>
                <a:gd name="T26" fmla="*/ 21 w 60"/>
                <a:gd name="T27" fmla="*/ 41 h 65"/>
                <a:gd name="T28" fmla="*/ 23 w 60"/>
                <a:gd name="T29" fmla="*/ 43 h 65"/>
                <a:gd name="T30" fmla="*/ 25 w 60"/>
                <a:gd name="T31" fmla="*/ 45 h 65"/>
                <a:gd name="T32" fmla="*/ 25 w 60"/>
                <a:gd name="T33" fmla="*/ 46 h 65"/>
                <a:gd name="T34" fmla="*/ 26 w 60"/>
                <a:gd name="T35" fmla="*/ 48 h 65"/>
                <a:gd name="T36" fmla="*/ 28 w 60"/>
                <a:gd name="T37" fmla="*/ 50 h 65"/>
                <a:gd name="T38" fmla="*/ 30 w 60"/>
                <a:gd name="T39" fmla="*/ 52 h 65"/>
                <a:gd name="T40" fmla="*/ 32 w 60"/>
                <a:gd name="T41" fmla="*/ 54 h 65"/>
                <a:gd name="T42" fmla="*/ 34 w 60"/>
                <a:gd name="T43" fmla="*/ 56 h 65"/>
                <a:gd name="T44" fmla="*/ 36 w 60"/>
                <a:gd name="T45" fmla="*/ 58 h 65"/>
                <a:gd name="T46" fmla="*/ 36 w 60"/>
                <a:gd name="T47" fmla="*/ 60 h 65"/>
                <a:gd name="T48" fmla="*/ 38 w 60"/>
                <a:gd name="T49" fmla="*/ 60 h 65"/>
                <a:gd name="T50" fmla="*/ 38 w 60"/>
                <a:gd name="T51" fmla="*/ 62 h 65"/>
                <a:gd name="T52" fmla="*/ 40 w 60"/>
                <a:gd name="T53" fmla="*/ 62 h 65"/>
                <a:gd name="T54" fmla="*/ 40 w 60"/>
                <a:gd name="T55" fmla="*/ 64 h 65"/>
                <a:gd name="T56" fmla="*/ 42 w 60"/>
                <a:gd name="T57" fmla="*/ 64 h 65"/>
                <a:gd name="T58" fmla="*/ 59 w 60"/>
                <a:gd name="T59" fmla="*/ 46 h 65"/>
                <a:gd name="T60" fmla="*/ 57 w 60"/>
                <a:gd name="T61" fmla="*/ 46 h 65"/>
                <a:gd name="T62" fmla="*/ 55 w 60"/>
                <a:gd name="T63" fmla="*/ 45 h 65"/>
                <a:gd name="T64" fmla="*/ 53 w 60"/>
                <a:gd name="T65" fmla="*/ 43 h 65"/>
                <a:gd name="T66" fmla="*/ 53 w 60"/>
                <a:gd name="T67" fmla="*/ 41 h 65"/>
                <a:gd name="T68" fmla="*/ 51 w 60"/>
                <a:gd name="T69" fmla="*/ 41 h 65"/>
                <a:gd name="T70" fmla="*/ 49 w 60"/>
                <a:gd name="T71" fmla="*/ 39 h 65"/>
                <a:gd name="T72" fmla="*/ 49 w 60"/>
                <a:gd name="T73" fmla="*/ 37 h 65"/>
                <a:gd name="T74" fmla="*/ 48 w 60"/>
                <a:gd name="T75" fmla="*/ 35 h 65"/>
                <a:gd name="T76" fmla="*/ 46 w 60"/>
                <a:gd name="T77" fmla="*/ 33 h 65"/>
                <a:gd name="T78" fmla="*/ 44 w 60"/>
                <a:gd name="T79" fmla="*/ 31 h 65"/>
                <a:gd name="T80" fmla="*/ 42 w 60"/>
                <a:gd name="T81" fmla="*/ 29 h 65"/>
                <a:gd name="T82" fmla="*/ 40 w 60"/>
                <a:gd name="T83" fmla="*/ 27 h 65"/>
                <a:gd name="T84" fmla="*/ 38 w 60"/>
                <a:gd name="T85" fmla="*/ 25 h 65"/>
                <a:gd name="T86" fmla="*/ 38 w 60"/>
                <a:gd name="T87" fmla="*/ 23 h 65"/>
                <a:gd name="T88" fmla="*/ 36 w 60"/>
                <a:gd name="T89" fmla="*/ 22 h 65"/>
                <a:gd name="T90" fmla="*/ 34 w 60"/>
                <a:gd name="T91" fmla="*/ 20 h 65"/>
                <a:gd name="T92" fmla="*/ 32 w 60"/>
                <a:gd name="T93" fmla="*/ 18 h 65"/>
                <a:gd name="T94" fmla="*/ 30 w 60"/>
                <a:gd name="T95" fmla="*/ 16 h 65"/>
                <a:gd name="T96" fmla="*/ 28 w 60"/>
                <a:gd name="T97" fmla="*/ 16 h 65"/>
                <a:gd name="T98" fmla="*/ 26 w 60"/>
                <a:gd name="T99" fmla="*/ 14 h 65"/>
                <a:gd name="T100" fmla="*/ 26 w 60"/>
                <a:gd name="T101" fmla="*/ 12 h 65"/>
                <a:gd name="T102" fmla="*/ 25 w 60"/>
                <a:gd name="T103" fmla="*/ 10 h 65"/>
                <a:gd name="T104" fmla="*/ 23 w 60"/>
                <a:gd name="T105" fmla="*/ 8 h 65"/>
                <a:gd name="T106" fmla="*/ 21 w 60"/>
                <a:gd name="T107" fmla="*/ 6 h 65"/>
                <a:gd name="T108" fmla="*/ 19 w 60"/>
                <a:gd name="T109" fmla="*/ 6 h 65"/>
                <a:gd name="T110" fmla="*/ 17 w 60"/>
                <a:gd name="T111" fmla="*/ 4 h 65"/>
                <a:gd name="T112" fmla="*/ 15 w 60"/>
                <a:gd name="T113" fmla="*/ 2 h 65"/>
                <a:gd name="T114" fmla="*/ 13 w 60"/>
                <a:gd name="T115" fmla="*/ 0 h 65"/>
                <a:gd name="T116" fmla="*/ 0 w 60"/>
                <a:gd name="T117" fmla="*/ 22 h 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"/>
                <a:gd name="T178" fmla="*/ 0 h 65"/>
                <a:gd name="T179" fmla="*/ 60 w 60"/>
                <a:gd name="T180" fmla="*/ 65 h 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" h="65">
                  <a:moveTo>
                    <a:pt x="0" y="22"/>
                  </a:moveTo>
                  <a:lnTo>
                    <a:pt x="2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7" y="37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4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59" y="46"/>
                  </a:lnTo>
                  <a:lnTo>
                    <a:pt x="57" y="46"/>
                  </a:lnTo>
                  <a:lnTo>
                    <a:pt x="55" y="45"/>
                  </a:lnTo>
                  <a:lnTo>
                    <a:pt x="53" y="43"/>
                  </a:lnTo>
                  <a:lnTo>
                    <a:pt x="53" y="41"/>
                  </a:lnTo>
                  <a:lnTo>
                    <a:pt x="51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48" y="35"/>
                  </a:lnTo>
                  <a:lnTo>
                    <a:pt x="46" y="33"/>
                  </a:lnTo>
                  <a:lnTo>
                    <a:pt x="44" y="31"/>
                  </a:lnTo>
                  <a:lnTo>
                    <a:pt x="42" y="29"/>
                  </a:lnTo>
                  <a:lnTo>
                    <a:pt x="40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Freeform 143"/>
            <p:cNvSpPr>
              <a:spLocks/>
            </p:cNvSpPr>
            <p:nvPr/>
          </p:nvSpPr>
          <p:spPr bwMode="auto">
            <a:xfrm>
              <a:off x="3712" y="2577"/>
              <a:ext cx="35" cy="42"/>
            </a:xfrm>
            <a:custGeom>
              <a:avLst/>
              <a:gdLst>
                <a:gd name="T0" fmla="*/ 0 w 35"/>
                <a:gd name="T1" fmla="*/ 10 h 42"/>
                <a:gd name="T2" fmla="*/ 0 w 35"/>
                <a:gd name="T3" fmla="*/ 6 h 42"/>
                <a:gd name="T4" fmla="*/ 0 w 35"/>
                <a:gd name="T5" fmla="*/ 8 h 42"/>
                <a:gd name="T6" fmla="*/ 0 w 35"/>
                <a:gd name="T7" fmla="*/ 10 h 42"/>
                <a:gd name="T8" fmla="*/ 0 w 35"/>
                <a:gd name="T9" fmla="*/ 12 h 42"/>
                <a:gd name="T10" fmla="*/ 0 w 35"/>
                <a:gd name="T11" fmla="*/ 14 h 42"/>
                <a:gd name="T12" fmla="*/ 2 w 35"/>
                <a:gd name="T13" fmla="*/ 14 h 42"/>
                <a:gd name="T14" fmla="*/ 2 w 35"/>
                <a:gd name="T15" fmla="*/ 16 h 42"/>
                <a:gd name="T16" fmla="*/ 2 w 35"/>
                <a:gd name="T17" fmla="*/ 18 h 42"/>
                <a:gd name="T18" fmla="*/ 3 w 35"/>
                <a:gd name="T19" fmla="*/ 19 h 42"/>
                <a:gd name="T20" fmla="*/ 3 w 35"/>
                <a:gd name="T21" fmla="*/ 21 h 42"/>
                <a:gd name="T22" fmla="*/ 5 w 35"/>
                <a:gd name="T23" fmla="*/ 23 h 42"/>
                <a:gd name="T24" fmla="*/ 5 w 35"/>
                <a:gd name="T25" fmla="*/ 25 h 42"/>
                <a:gd name="T26" fmla="*/ 7 w 35"/>
                <a:gd name="T27" fmla="*/ 27 h 42"/>
                <a:gd name="T28" fmla="*/ 9 w 35"/>
                <a:gd name="T29" fmla="*/ 29 h 42"/>
                <a:gd name="T30" fmla="*/ 11 w 35"/>
                <a:gd name="T31" fmla="*/ 31 h 42"/>
                <a:gd name="T32" fmla="*/ 11 w 35"/>
                <a:gd name="T33" fmla="*/ 33 h 42"/>
                <a:gd name="T34" fmla="*/ 13 w 35"/>
                <a:gd name="T35" fmla="*/ 33 h 42"/>
                <a:gd name="T36" fmla="*/ 15 w 35"/>
                <a:gd name="T37" fmla="*/ 35 h 42"/>
                <a:gd name="T38" fmla="*/ 15 w 35"/>
                <a:gd name="T39" fmla="*/ 37 h 42"/>
                <a:gd name="T40" fmla="*/ 17 w 35"/>
                <a:gd name="T41" fmla="*/ 37 h 42"/>
                <a:gd name="T42" fmla="*/ 19 w 35"/>
                <a:gd name="T43" fmla="*/ 39 h 42"/>
                <a:gd name="T44" fmla="*/ 21 w 35"/>
                <a:gd name="T45" fmla="*/ 41 h 42"/>
                <a:gd name="T46" fmla="*/ 34 w 35"/>
                <a:gd name="T47" fmla="*/ 19 h 42"/>
                <a:gd name="T48" fmla="*/ 32 w 35"/>
                <a:gd name="T49" fmla="*/ 19 h 42"/>
                <a:gd name="T50" fmla="*/ 32 w 35"/>
                <a:gd name="T51" fmla="*/ 18 h 42"/>
                <a:gd name="T52" fmla="*/ 30 w 35"/>
                <a:gd name="T53" fmla="*/ 18 h 42"/>
                <a:gd name="T54" fmla="*/ 30 w 35"/>
                <a:gd name="T55" fmla="*/ 16 h 42"/>
                <a:gd name="T56" fmla="*/ 28 w 35"/>
                <a:gd name="T57" fmla="*/ 16 h 42"/>
                <a:gd name="T58" fmla="*/ 28 w 35"/>
                <a:gd name="T59" fmla="*/ 14 h 42"/>
                <a:gd name="T60" fmla="*/ 26 w 35"/>
                <a:gd name="T61" fmla="*/ 14 h 42"/>
                <a:gd name="T62" fmla="*/ 26 w 35"/>
                <a:gd name="T63" fmla="*/ 12 h 42"/>
                <a:gd name="T64" fmla="*/ 26 w 35"/>
                <a:gd name="T65" fmla="*/ 10 h 42"/>
                <a:gd name="T66" fmla="*/ 25 w 35"/>
                <a:gd name="T67" fmla="*/ 10 h 42"/>
                <a:gd name="T68" fmla="*/ 25 w 35"/>
                <a:gd name="T69" fmla="*/ 8 h 42"/>
                <a:gd name="T70" fmla="*/ 25 w 35"/>
                <a:gd name="T71" fmla="*/ 6 h 42"/>
                <a:gd name="T72" fmla="*/ 23 w 35"/>
                <a:gd name="T73" fmla="*/ 6 h 42"/>
                <a:gd name="T74" fmla="*/ 23 w 35"/>
                <a:gd name="T75" fmla="*/ 4 h 42"/>
                <a:gd name="T76" fmla="*/ 23 w 35"/>
                <a:gd name="T77" fmla="*/ 0 h 42"/>
                <a:gd name="T78" fmla="*/ 0 w 35"/>
                <a:gd name="T79" fmla="*/ 1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"/>
                <a:gd name="T121" fmla="*/ 0 h 42"/>
                <a:gd name="T122" fmla="*/ 35 w 35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" h="42">
                  <a:moveTo>
                    <a:pt x="0" y="1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9"/>
                  </a:lnTo>
                  <a:lnTo>
                    <a:pt x="21" y="41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Freeform 144"/>
            <p:cNvSpPr>
              <a:spLocks/>
            </p:cNvSpPr>
            <p:nvPr/>
          </p:nvSpPr>
          <p:spPr bwMode="auto">
            <a:xfrm>
              <a:off x="3671" y="2422"/>
              <a:ext cx="65" cy="166"/>
            </a:xfrm>
            <a:custGeom>
              <a:avLst/>
              <a:gdLst>
                <a:gd name="T0" fmla="*/ 0 w 65"/>
                <a:gd name="T1" fmla="*/ 6 h 166"/>
                <a:gd name="T2" fmla="*/ 2 w 65"/>
                <a:gd name="T3" fmla="*/ 17 h 166"/>
                <a:gd name="T4" fmla="*/ 2 w 65"/>
                <a:gd name="T5" fmla="*/ 29 h 166"/>
                <a:gd name="T6" fmla="*/ 6 w 65"/>
                <a:gd name="T7" fmla="*/ 40 h 166"/>
                <a:gd name="T8" fmla="*/ 8 w 65"/>
                <a:gd name="T9" fmla="*/ 54 h 166"/>
                <a:gd name="T10" fmla="*/ 12 w 65"/>
                <a:gd name="T11" fmla="*/ 67 h 166"/>
                <a:gd name="T12" fmla="*/ 14 w 65"/>
                <a:gd name="T13" fmla="*/ 79 h 166"/>
                <a:gd name="T14" fmla="*/ 18 w 65"/>
                <a:gd name="T15" fmla="*/ 92 h 166"/>
                <a:gd name="T16" fmla="*/ 21 w 65"/>
                <a:gd name="T17" fmla="*/ 104 h 166"/>
                <a:gd name="T18" fmla="*/ 25 w 65"/>
                <a:gd name="T19" fmla="*/ 117 h 166"/>
                <a:gd name="T20" fmla="*/ 27 w 65"/>
                <a:gd name="T21" fmla="*/ 127 h 166"/>
                <a:gd name="T22" fmla="*/ 31 w 65"/>
                <a:gd name="T23" fmla="*/ 136 h 166"/>
                <a:gd name="T24" fmla="*/ 35 w 65"/>
                <a:gd name="T25" fmla="*/ 146 h 166"/>
                <a:gd name="T26" fmla="*/ 37 w 65"/>
                <a:gd name="T27" fmla="*/ 153 h 166"/>
                <a:gd name="T28" fmla="*/ 39 w 65"/>
                <a:gd name="T29" fmla="*/ 159 h 166"/>
                <a:gd name="T30" fmla="*/ 41 w 65"/>
                <a:gd name="T31" fmla="*/ 163 h 166"/>
                <a:gd name="T32" fmla="*/ 64 w 65"/>
                <a:gd name="T33" fmla="*/ 155 h 166"/>
                <a:gd name="T34" fmla="*/ 62 w 65"/>
                <a:gd name="T35" fmla="*/ 151 h 166"/>
                <a:gd name="T36" fmla="*/ 60 w 65"/>
                <a:gd name="T37" fmla="*/ 146 h 166"/>
                <a:gd name="T38" fmla="*/ 58 w 65"/>
                <a:gd name="T39" fmla="*/ 138 h 166"/>
                <a:gd name="T40" fmla="*/ 54 w 65"/>
                <a:gd name="T41" fmla="*/ 130 h 166"/>
                <a:gd name="T42" fmla="*/ 50 w 65"/>
                <a:gd name="T43" fmla="*/ 119 h 166"/>
                <a:gd name="T44" fmla="*/ 48 w 65"/>
                <a:gd name="T45" fmla="*/ 109 h 166"/>
                <a:gd name="T46" fmla="*/ 44 w 65"/>
                <a:gd name="T47" fmla="*/ 98 h 166"/>
                <a:gd name="T48" fmla="*/ 41 w 65"/>
                <a:gd name="T49" fmla="*/ 86 h 166"/>
                <a:gd name="T50" fmla="*/ 37 w 65"/>
                <a:gd name="T51" fmla="*/ 73 h 166"/>
                <a:gd name="T52" fmla="*/ 35 w 65"/>
                <a:gd name="T53" fmla="*/ 61 h 166"/>
                <a:gd name="T54" fmla="*/ 31 w 65"/>
                <a:gd name="T55" fmla="*/ 48 h 166"/>
                <a:gd name="T56" fmla="*/ 29 w 65"/>
                <a:gd name="T57" fmla="*/ 37 h 166"/>
                <a:gd name="T58" fmla="*/ 27 w 65"/>
                <a:gd name="T59" fmla="*/ 25 h 166"/>
                <a:gd name="T60" fmla="*/ 25 w 65"/>
                <a:gd name="T61" fmla="*/ 14 h 166"/>
                <a:gd name="T62" fmla="*/ 25 w 65"/>
                <a:gd name="T63" fmla="*/ 4 h 166"/>
                <a:gd name="T64" fmla="*/ 0 w 65"/>
                <a:gd name="T65" fmla="*/ 0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66"/>
                <a:gd name="T101" fmla="*/ 65 w 6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6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0" y="60"/>
                  </a:lnTo>
                  <a:lnTo>
                    <a:pt x="12" y="67"/>
                  </a:lnTo>
                  <a:lnTo>
                    <a:pt x="12" y="73"/>
                  </a:lnTo>
                  <a:lnTo>
                    <a:pt x="14" y="79"/>
                  </a:lnTo>
                  <a:lnTo>
                    <a:pt x="16" y="86"/>
                  </a:lnTo>
                  <a:lnTo>
                    <a:pt x="18" y="92"/>
                  </a:lnTo>
                  <a:lnTo>
                    <a:pt x="20" y="98"/>
                  </a:lnTo>
                  <a:lnTo>
                    <a:pt x="21" y="104"/>
                  </a:lnTo>
                  <a:lnTo>
                    <a:pt x="23" y="111"/>
                  </a:lnTo>
                  <a:lnTo>
                    <a:pt x="25" y="117"/>
                  </a:lnTo>
                  <a:lnTo>
                    <a:pt x="27" y="121"/>
                  </a:lnTo>
                  <a:lnTo>
                    <a:pt x="27" y="127"/>
                  </a:lnTo>
                  <a:lnTo>
                    <a:pt x="29" y="132"/>
                  </a:lnTo>
                  <a:lnTo>
                    <a:pt x="31" y="136"/>
                  </a:lnTo>
                  <a:lnTo>
                    <a:pt x="33" y="142"/>
                  </a:lnTo>
                  <a:lnTo>
                    <a:pt x="35" y="146"/>
                  </a:lnTo>
                  <a:lnTo>
                    <a:pt x="35" y="150"/>
                  </a:lnTo>
                  <a:lnTo>
                    <a:pt x="37" y="153"/>
                  </a:lnTo>
                  <a:lnTo>
                    <a:pt x="37" y="155"/>
                  </a:lnTo>
                  <a:lnTo>
                    <a:pt x="39" y="159"/>
                  </a:lnTo>
                  <a:lnTo>
                    <a:pt x="39" y="161"/>
                  </a:lnTo>
                  <a:lnTo>
                    <a:pt x="41" y="163"/>
                  </a:lnTo>
                  <a:lnTo>
                    <a:pt x="41" y="165"/>
                  </a:lnTo>
                  <a:lnTo>
                    <a:pt x="64" y="155"/>
                  </a:lnTo>
                  <a:lnTo>
                    <a:pt x="62" y="153"/>
                  </a:lnTo>
                  <a:lnTo>
                    <a:pt x="62" y="151"/>
                  </a:lnTo>
                  <a:lnTo>
                    <a:pt x="60" y="148"/>
                  </a:lnTo>
                  <a:lnTo>
                    <a:pt x="60" y="146"/>
                  </a:lnTo>
                  <a:lnTo>
                    <a:pt x="58" y="142"/>
                  </a:lnTo>
                  <a:lnTo>
                    <a:pt x="58" y="138"/>
                  </a:lnTo>
                  <a:lnTo>
                    <a:pt x="56" y="134"/>
                  </a:lnTo>
                  <a:lnTo>
                    <a:pt x="54" y="130"/>
                  </a:lnTo>
                  <a:lnTo>
                    <a:pt x="52" y="125"/>
                  </a:lnTo>
                  <a:lnTo>
                    <a:pt x="50" y="119"/>
                  </a:lnTo>
                  <a:lnTo>
                    <a:pt x="50" y="115"/>
                  </a:lnTo>
                  <a:lnTo>
                    <a:pt x="48" y="109"/>
                  </a:lnTo>
                  <a:lnTo>
                    <a:pt x="46" y="104"/>
                  </a:lnTo>
                  <a:lnTo>
                    <a:pt x="44" y="98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7" y="73"/>
                  </a:lnTo>
                  <a:lnTo>
                    <a:pt x="37" y="67"/>
                  </a:lnTo>
                  <a:lnTo>
                    <a:pt x="35" y="61"/>
                  </a:lnTo>
                  <a:lnTo>
                    <a:pt x="33" y="54"/>
                  </a:lnTo>
                  <a:lnTo>
                    <a:pt x="31" y="48"/>
                  </a:lnTo>
                  <a:lnTo>
                    <a:pt x="31" y="42"/>
                  </a:lnTo>
                  <a:lnTo>
                    <a:pt x="29" y="37"/>
                  </a:lnTo>
                  <a:lnTo>
                    <a:pt x="27" y="31"/>
                  </a:lnTo>
                  <a:lnTo>
                    <a:pt x="27" y="25"/>
                  </a:lnTo>
                  <a:lnTo>
                    <a:pt x="25" y="19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4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Freeform 145"/>
            <p:cNvSpPr>
              <a:spLocks/>
            </p:cNvSpPr>
            <p:nvPr/>
          </p:nvSpPr>
          <p:spPr bwMode="auto">
            <a:xfrm>
              <a:off x="3652" y="2288"/>
              <a:ext cx="43" cy="135"/>
            </a:xfrm>
            <a:custGeom>
              <a:avLst/>
              <a:gdLst>
                <a:gd name="T0" fmla="*/ 0 w 43"/>
                <a:gd name="T1" fmla="*/ 10 h 135"/>
                <a:gd name="T2" fmla="*/ 2 w 43"/>
                <a:gd name="T3" fmla="*/ 13 h 135"/>
                <a:gd name="T4" fmla="*/ 2 w 43"/>
                <a:gd name="T5" fmla="*/ 19 h 135"/>
                <a:gd name="T6" fmla="*/ 4 w 43"/>
                <a:gd name="T7" fmla="*/ 25 h 135"/>
                <a:gd name="T8" fmla="*/ 6 w 43"/>
                <a:gd name="T9" fmla="*/ 33 h 135"/>
                <a:gd name="T10" fmla="*/ 8 w 43"/>
                <a:gd name="T11" fmla="*/ 40 h 135"/>
                <a:gd name="T12" fmla="*/ 10 w 43"/>
                <a:gd name="T13" fmla="*/ 46 h 135"/>
                <a:gd name="T14" fmla="*/ 10 w 43"/>
                <a:gd name="T15" fmla="*/ 56 h 135"/>
                <a:gd name="T16" fmla="*/ 12 w 43"/>
                <a:gd name="T17" fmla="*/ 63 h 135"/>
                <a:gd name="T18" fmla="*/ 14 w 43"/>
                <a:gd name="T19" fmla="*/ 71 h 135"/>
                <a:gd name="T20" fmla="*/ 14 w 43"/>
                <a:gd name="T21" fmla="*/ 80 h 135"/>
                <a:gd name="T22" fmla="*/ 16 w 43"/>
                <a:gd name="T23" fmla="*/ 88 h 135"/>
                <a:gd name="T24" fmla="*/ 16 w 43"/>
                <a:gd name="T25" fmla="*/ 98 h 135"/>
                <a:gd name="T26" fmla="*/ 18 w 43"/>
                <a:gd name="T27" fmla="*/ 107 h 135"/>
                <a:gd name="T28" fmla="*/ 18 w 43"/>
                <a:gd name="T29" fmla="*/ 117 h 135"/>
                <a:gd name="T30" fmla="*/ 19 w 43"/>
                <a:gd name="T31" fmla="*/ 125 h 135"/>
                <a:gd name="T32" fmla="*/ 19 w 43"/>
                <a:gd name="T33" fmla="*/ 134 h 135"/>
                <a:gd name="T34" fmla="*/ 42 w 43"/>
                <a:gd name="T35" fmla="*/ 128 h 135"/>
                <a:gd name="T36" fmla="*/ 42 w 43"/>
                <a:gd name="T37" fmla="*/ 119 h 135"/>
                <a:gd name="T38" fmla="*/ 42 w 43"/>
                <a:gd name="T39" fmla="*/ 109 h 135"/>
                <a:gd name="T40" fmla="*/ 40 w 43"/>
                <a:gd name="T41" fmla="*/ 100 h 135"/>
                <a:gd name="T42" fmla="*/ 40 w 43"/>
                <a:gd name="T43" fmla="*/ 90 h 135"/>
                <a:gd name="T44" fmla="*/ 39 w 43"/>
                <a:gd name="T45" fmla="*/ 82 h 135"/>
                <a:gd name="T46" fmla="*/ 39 w 43"/>
                <a:gd name="T47" fmla="*/ 73 h 135"/>
                <a:gd name="T48" fmla="*/ 37 w 43"/>
                <a:gd name="T49" fmla="*/ 63 h 135"/>
                <a:gd name="T50" fmla="*/ 35 w 43"/>
                <a:gd name="T51" fmla="*/ 56 h 135"/>
                <a:gd name="T52" fmla="*/ 33 w 43"/>
                <a:gd name="T53" fmla="*/ 46 h 135"/>
                <a:gd name="T54" fmla="*/ 33 w 43"/>
                <a:gd name="T55" fmla="*/ 38 h 135"/>
                <a:gd name="T56" fmla="*/ 31 w 43"/>
                <a:gd name="T57" fmla="*/ 31 h 135"/>
                <a:gd name="T58" fmla="*/ 29 w 43"/>
                <a:gd name="T59" fmla="*/ 23 h 135"/>
                <a:gd name="T60" fmla="*/ 27 w 43"/>
                <a:gd name="T61" fmla="*/ 15 h 135"/>
                <a:gd name="T62" fmla="*/ 25 w 43"/>
                <a:gd name="T63" fmla="*/ 10 h 135"/>
                <a:gd name="T64" fmla="*/ 23 w 43"/>
                <a:gd name="T65" fmla="*/ 4 h 135"/>
                <a:gd name="T66" fmla="*/ 0 w 43"/>
                <a:gd name="T67" fmla="*/ 8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135"/>
                <a:gd name="T104" fmla="*/ 43 w 43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135">
                  <a:moveTo>
                    <a:pt x="0" y="8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12" y="67"/>
                  </a:lnTo>
                  <a:lnTo>
                    <a:pt x="14" y="71"/>
                  </a:lnTo>
                  <a:lnTo>
                    <a:pt x="14" y="77"/>
                  </a:lnTo>
                  <a:lnTo>
                    <a:pt x="14" y="80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6" y="94"/>
                  </a:lnTo>
                  <a:lnTo>
                    <a:pt x="16" y="98"/>
                  </a:lnTo>
                  <a:lnTo>
                    <a:pt x="18" y="103"/>
                  </a:lnTo>
                  <a:lnTo>
                    <a:pt x="18" y="107"/>
                  </a:lnTo>
                  <a:lnTo>
                    <a:pt x="18" y="111"/>
                  </a:lnTo>
                  <a:lnTo>
                    <a:pt x="18" y="117"/>
                  </a:lnTo>
                  <a:lnTo>
                    <a:pt x="18" y="121"/>
                  </a:lnTo>
                  <a:lnTo>
                    <a:pt x="19" y="125"/>
                  </a:lnTo>
                  <a:lnTo>
                    <a:pt x="19" y="130"/>
                  </a:lnTo>
                  <a:lnTo>
                    <a:pt x="19" y="134"/>
                  </a:lnTo>
                  <a:lnTo>
                    <a:pt x="42" y="134"/>
                  </a:lnTo>
                  <a:lnTo>
                    <a:pt x="42" y="128"/>
                  </a:lnTo>
                  <a:lnTo>
                    <a:pt x="42" y="125"/>
                  </a:lnTo>
                  <a:lnTo>
                    <a:pt x="42" y="119"/>
                  </a:lnTo>
                  <a:lnTo>
                    <a:pt x="42" y="115"/>
                  </a:lnTo>
                  <a:lnTo>
                    <a:pt x="42" y="109"/>
                  </a:lnTo>
                  <a:lnTo>
                    <a:pt x="40" y="105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40" y="90"/>
                  </a:lnTo>
                  <a:lnTo>
                    <a:pt x="39" y="86"/>
                  </a:lnTo>
                  <a:lnTo>
                    <a:pt x="39" y="82"/>
                  </a:lnTo>
                  <a:lnTo>
                    <a:pt x="39" y="77"/>
                  </a:lnTo>
                  <a:lnTo>
                    <a:pt x="39" y="73"/>
                  </a:lnTo>
                  <a:lnTo>
                    <a:pt x="37" y="69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5" y="56"/>
                  </a:lnTo>
                  <a:lnTo>
                    <a:pt x="35" y="50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38"/>
                  </a:lnTo>
                  <a:lnTo>
                    <a:pt x="31" y="35"/>
                  </a:lnTo>
                  <a:lnTo>
                    <a:pt x="31" y="31"/>
                  </a:lnTo>
                  <a:lnTo>
                    <a:pt x="29" y="27"/>
                  </a:lnTo>
                  <a:lnTo>
                    <a:pt x="29" y="23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Freeform 146"/>
            <p:cNvSpPr>
              <a:spLocks/>
            </p:cNvSpPr>
            <p:nvPr/>
          </p:nvSpPr>
          <p:spPr bwMode="auto">
            <a:xfrm>
              <a:off x="3606" y="2208"/>
              <a:ext cx="70" cy="89"/>
            </a:xfrm>
            <a:custGeom>
              <a:avLst/>
              <a:gdLst>
                <a:gd name="T0" fmla="*/ 0 w 70"/>
                <a:gd name="T1" fmla="*/ 7 h 89"/>
                <a:gd name="T2" fmla="*/ 2 w 70"/>
                <a:gd name="T3" fmla="*/ 13 h 89"/>
                <a:gd name="T4" fmla="*/ 4 w 70"/>
                <a:gd name="T5" fmla="*/ 17 h 89"/>
                <a:gd name="T6" fmla="*/ 6 w 70"/>
                <a:gd name="T7" fmla="*/ 21 h 89"/>
                <a:gd name="T8" fmla="*/ 10 w 70"/>
                <a:gd name="T9" fmla="*/ 26 h 89"/>
                <a:gd name="T10" fmla="*/ 14 w 70"/>
                <a:gd name="T11" fmla="*/ 32 h 89"/>
                <a:gd name="T12" fmla="*/ 16 w 70"/>
                <a:gd name="T13" fmla="*/ 36 h 89"/>
                <a:gd name="T14" fmla="*/ 20 w 70"/>
                <a:gd name="T15" fmla="*/ 42 h 89"/>
                <a:gd name="T16" fmla="*/ 23 w 70"/>
                <a:gd name="T17" fmla="*/ 47 h 89"/>
                <a:gd name="T18" fmla="*/ 27 w 70"/>
                <a:gd name="T19" fmla="*/ 53 h 89"/>
                <a:gd name="T20" fmla="*/ 31 w 70"/>
                <a:gd name="T21" fmla="*/ 59 h 89"/>
                <a:gd name="T22" fmla="*/ 35 w 70"/>
                <a:gd name="T23" fmla="*/ 65 h 89"/>
                <a:gd name="T24" fmla="*/ 37 w 70"/>
                <a:gd name="T25" fmla="*/ 70 h 89"/>
                <a:gd name="T26" fmla="*/ 41 w 70"/>
                <a:gd name="T27" fmla="*/ 76 h 89"/>
                <a:gd name="T28" fmla="*/ 42 w 70"/>
                <a:gd name="T29" fmla="*/ 82 h 89"/>
                <a:gd name="T30" fmla="*/ 44 w 70"/>
                <a:gd name="T31" fmla="*/ 86 h 89"/>
                <a:gd name="T32" fmla="*/ 69 w 70"/>
                <a:gd name="T33" fmla="*/ 80 h 89"/>
                <a:gd name="T34" fmla="*/ 65 w 70"/>
                <a:gd name="T35" fmla="*/ 74 h 89"/>
                <a:gd name="T36" fmla="*/ 64 w 70"/>
                <a:gd name="T37" fmla="*/ 69 h 89"/>
                <a:gd name="T38" fmla="*/ 60 w 70"/>
                <a:gd name="T39" fmla="*/ 63 h 89"/>
                <a:gd name="T40" fmla="*/ 58 w 70"/>
                <a:gd name="T41" fmla="*/ 55 h 89"/>
                <a:gd name="T42" fmla="*/ 54 w 70"/>
                <a:gd name="T43" fmla="*/ 49 h 89"/>
                <a:gd name="T44" fmla="*/ 50 w 70"/>
                <a:gd name="T45" fmla="*/ 44 h 89"/>
                <a:gd name="T46" fmla="*/ 46 w 70"/>
                <a:gd name="T47" fmla="*/ 38 h 89"/>
                <a:gd name="T48" fmla="*/ 42 w 70"/>
                <a:gd name="T49" fmla="*/ 32 h 89"/>
                <a:gd name="T50" fmla="*/ 39 w 70"/>
                <a:gd name="T51" fmla="*/ 26 h 89"/>
                <a:gd name="T52" fmla="*/ 35 w 70"/>
                <a:gd name="T53" fmla="*/ 21 h 89"/>
                <a:gd name="T54" fmla="*/ 31 w 70"/>
                <a:gd name="T55" fmla="*/ 15 h 89"/>
                <a:gd name="T56" fmla="*/ 29 w 70"/>
                <a:gd name="T57" fmla="*/ 11 h 89"/>
                <a:gd name="T58" fmla="*/ 27 w 70"/>
                <a:gd name="T59" fmla="*/ 7 h 89"/>
                <a:gd name="T60" fmla="*/ 25 w 70"/>
                <a:gd name="T61" fmla="*/ 3 h 89"/>
                <a:gd name="T62" fmla="*/ 23 w 70"/>
                <a:gd name="T63" fmla="*/ 0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89"/>
                <a:gd name="T98" fmla="*/ 70 w 70"/>
                <a:gd name="T99" fmla="*/ 89 h 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89">
                  <a:moveTo>
                    <a:pt x="0" y="5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1" y="46"/>
                  </a:lnTo>
                  <a:lnTo>
                    <a:pt x="23" y="47"/>
                  </a:lnTo>
                  <a:lnTo>
                    <a:pt x="25" y="51"/>
                  </a:lnTo>
                  <a:lnTo>
                    <a:pt x="27" y="53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3" y="63"/>
                  </a:lnTo>
                  <a:lnTo>
                    <a:pt x="35" y="65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9" y="74"/>
                  </a:lnTo>
                  <a:lnTo>
                    <a:pt x="41" y="76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4" y="84"/>
                  </a:lnTo>
                  <a:lnTo>
                    <a:pt x="44" y="86"/>
                  </a:lnTo>
                  <a:lnTo>
                    <a:pt x="46" y="88"/>
                  </a:lnTo>
                  <a:lnTo>
                    <a:pt x="69" y="80"/>
                  </a:lnTo>
                  <a:lnTo>
                    <a:pt x="67" y="78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4" y="69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6" y="53"/>
                  </a:lnTo>
                  <a:lnTo>
                    <a:pt x="54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6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Freeform 147"/>
            <p:cNvSpPr>
              <a:spLocks/>
            </p:cNvSpPr>
            <p:nvPr/>
          </p:nvSpPr>
          <p:spPr bwMode="auto">
            <a:xfrm>
              <a:off x="3599" y="2116"/>
              <a:ext cx="31" cy="98"/>
            </a:xfrm>
            <a:custGeom>
              <a:avLst/>
              <a:gdLst>
                <a:gd name="T0" fmla="*/ 0 w 31"/>
                <a:gd name="T1" fmla="*/ 5 h 98"/>
                <a:gd name="T2" fmla="*/ 2 w 31"/>
                <a:gd name="T3" fmla="*/ 9 h 98"/>
                <a:gd name="T4" fmla="*/ 2 w 31"/>
                <a:gd name="T5" fmla="*/ 13 h 98"/>
                <a:gd name="T6" fmla="*/ 2 w 31"/>
                <a:gd name="T7" fmla="*/ 19 h 98"/>
                <a:gd name="T8" fmla="*/ 2 w 31"/>
                <a:gd name="T9" fmla="*/ 26 h 98"/>
                <a:gd name="T10" fmla="*/ 2 w 31"/>
                <a:gd name="T11" fmla="*/ 32 h 98"/>
                <a:gd name="T12" fmla="*/ 2 w 31"/>
                <a:gd name="T13" fmla="*/ 40 h 98"/>
                <a:gd name="T14" fmla="*/ 2 w 31"/>
                <a:gd name="T15" fmla="*/ 48 h 98"/>
                <a:gd name="T16" fmla="*/ 4 w 31"/>
                <a:gd name="T17" fmla="*/ 55 h 98"/>
                <a:gd name="T18" fmla="*/ 4 w 31"/>
                <a:gd name="T19" fmla="*/ 63 h 98"/>
                <a:gd name="T20" fmla="*/ 4 w 31"/>
                <a:gd name="T21" fmla="*/ 71 h 98"/>
                <a:gd name="T22" fmla="*/ 4 w 31"/>
                <a:gd name="T23" fmla="*/ 76 h 98"/>
                <a:gd name="T24" fmla="*/ 4 w 31"/>
                <a:gd name="T25" fmla="*/ 82 h 98"/>
                <a:gd name="T26" fmla="*/ 5 w 31"/>
                <a:gd name="T27" fmla="*/ 88 h 98"/>
                <a:gd name="T28" fmla="*/ 5 w 31"/>
                <a:gd name="T29" fmla="*/ 93 h 98"/>
                <a:gd name="T30" fmla="*/ 7 w 31"/>
                <a:gd name="T31" fmla="*/ 97 h 98"/>
                <a:gd name="T32" fmla="*/ 30 w 31"/>
                <a:gd name="T33" fmla="*/ 90 h 98"/>
                <a:gd name="T34" fmla="*/ 28 w 31"/>
                <a:gd name="T35" fmla="*/ 88 h 98"/>
                <a:gd name="T36" fmla="*/ 28 w 31"/>
                <a:gd name="T37" fmla="*/ 84 h 98"/>
                <a:gd name="T38" fmla="*/ 28 w 31"/>
                <a:gd name="T39" fmla="*/ 78 h 98"/>
                <a:gd name="T40" fmla="*/ 28 w 31"/>
                <a:gd name="T41" fmla="*/ 72 h 98"/>
                <a:gd name="T42" fmla="*/ 27 w 31"/>
                <a:gd name="T43" fmla="*/ 65 h 98"/>
                <a:gd name="T44" fmla="*/ 27 w 31"/>
                <a:gd name="T45" fmla="*/ 57 h 98"/>
                <a:gd name="T46" fmla="*/ 27 w 31"/>
                <a:gd name="T47" fmla="*/ 51 h 98"/>
                <a:gd name="T48" fmla="*/ 27 w 31"/>
                <a:gd name="T49" fmla="*/ 44 h 98"/>
                <a:gd name="T50" fmla="*/ 27 w 31"/>
                <a:gd name="T51" fmla="*/ 36 h 98"/>
                <a:gd name="T52" fmla="*/ 27 w 31"/>
                <a:gd name="T53" fmla="*/ 28 h 98"/>
                <a:gd name="T54" fmla="*/ 27 w 31"/>
                <a:gd name="T55" fmla="*/ 23 h 98"/>
                <a:gd name="T56" fmla="*/ 25 w 31"/>
                <a:gd name="T57" fmla="*/ 15 h 98"/>
                <a:gd name="T58" fmla="*/ 25 w 31"/>
                <a:gd name="T59" fmla="*/ 9 h 98"/>
                <a:gd name="T60" fmla="*/ 25 w 31"/>
                <a:gd name="T61" fmla="*/ 5 h 98"/>
                <a:gd name="T62" fmla="*/ 25 w 31"/>
                <a:gd name="T63" fmla="*/ 2 h 98"/>
                <a:gd name="T64" fmla="*/ 0 w 31"/>
                <a:gd name="T65" fmla="*/ 3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98"/>
                <a:gd name="T101" fmla="*/ 31 w 31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98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7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27" y="61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27" y="51"/>
                  </a:lnTo>
                  <a:lnTo>
                    <a:pt x="27" y="48"/>
                  </a:lnTo>
                  <a:lnTo>
                    <a:pt x="27" y="44"/>
                  </a:lnTo>
                  <a:lnTo>
                    <a:pt x="27" y="40"/>
                  </a:lnTo>
                  <a:lnTo>
                    <a:pt x="27" y="36"/>
                  </a:lnTo>
                  <a:lnTo>
                    <a:pt x="27" y="32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Freeform 148"/>
            <p:cNvSpPr>
              <a:spLocks/>
            </p:cNvSpPr>
            <p:nvPr/>
          </p:nvSpPr>
          <p:spPr bwMode="auto">
            <a:xfrm>
              <a:off x="3581" y="2026"/>
              <a:ext cx="44" cy="94"/>
            </a:xfrm>
            <a:custGeom>
              <a:avLst/>
              <a:gdLst>
                <a:gd name="T0" fmla="*/ 0 w 44"/>
                <a:gd name="T1" fmla="*/ 5 h 94"/>
                <a:gd name="T2" fmla="*/ 2 w 44"/>
                <a:gd name="T3" fmla="*/ 11 h 94"/>
                <a:gd name="T4" fmla="*/ 2 w 44"/>
                <a:gd name="T5" fmla="*/ 15 h 94"/>
                <a:gd name="T6" fmla="*/ 4 w 44"/>
                <a:gd name="T7" fmla="*/ 21 h 94"/>
                <a:gd name="T8" fmla="*/ 4 w 44"/>
                <a:gd name="T9" fmla="*/ 26 h 94"/>
                <a:gd name="T10" fmla="*/ 6 w 44"/>
                <a:gd name="T11" fmla="*/ 34 h 94"/>
                <a:gd name="T12" fmla="*/ 8 w 44"/>
                <a:gd name="T13" fmla="*/ 42 h 94"/>
                <a:gd name="T14" fmla="*/ 10 w 44"/>
                <a:gd name="T15" fmla="*/ 49 h 94"/>
                <a:gd name="T16" fmla="*/ 10 w 44"/>
                <a:gd name="T17" fmla="*/ 55 h 94"/>
                <a:gd name="T18" fmla="*/ 12 w 44"/>
                <a:gd name="T19" fmla="*/ 63 h 94"/>
                <a:gd name="T20" fmla="*/ 14 w 44"/>
                <a:gd name="T21" fmla="*/ 70 h 94"/>
                <a:gd name="T22" fmla="*/ 16 w 44"/>
                <a:gd name="T23" fmla="*/ 76 h 94"/>
                <a:gd name="T24" fmla="*/ 16 w 44"/>
                <a:gd name="T25" fmla="*/ 82 h 94"/>
                <a:gd name="T26" fmla="*/ 18 w 44"/>
                <a:gd name="T27" fmla="*/ 88 h 94"/>
                <a:gd name="T28" fmla="*/ 18 w 44"/>
                <a:gd name="T29" fmla="*/ 92 h 94"/>
                <a:gd name="T30" fmla="*/ 43 w 44"/>
                <a:gd name="T31" fmla="*/ 90 h 94"/>
                <a:gd name="T32" fmla="*/ 41 w 44"/>
                <a:gd name="T33" fmla="*/ 86 h 94"/>
                <a:gd name="T34" fmla="*/ 41 w 44"/>
                <a:gd name="T35" fmla="*/ 82 h 94"/>
                <a:gd name="T36" fmla="*/ 41 w 44"/>
                <a:gd name="T37" fmla="*/ 78 h 94"/>
                <a:gd name="T38" fmla="*/ 39 w 44"/>
                <a:gd name="T39" fmla="*/ 72 h 94"/>
                <a:gd name="T40" fmla="*/ 37 w 44"/>
                <a:gd name="T41" fmla="*/ 65 h 94"/>
                <a:gd name="T42" fmla="*/ 37 w 44"/>
                <a:gd name="T43" fmla="*/ 59 h 94"/>
                <a:gd name="T44" fmla="*/ 35 w 44"/>
                <a:gd name="T45" fmla="*/ 51 h 94"/>
                <a:gd name="T46" fmla="*/ 33 w 44"/>
                <a:gd name="T47" fmla="*/ 44 h 94"/>
                <a:gd name="T48" fmla="*/ 31 w 44"/>
                <a:gd name="T49" fmla="*/ 36 h 94"/>
                <a:gd name="T50" fmla="*/ 31 w 44"/>
                <a:gd name="T51" fmla="*/ 30 h 94"/>
                <a:gd name="T52" fmla="*/ 29 w 44"/>
                <a:gd name="T53" fmla="*/ 23 h 94"/>
                <a:gd name="T54" fmla="*/ 27 w 44"/>
                <a:gd name="T55" fmla="*/ 17 h 94"/>
                <a:gd name="T56" fmla="*/ 27 w 44"/>
                <a:gd name="T57" fmla="*/ 11 h 94"/>
                <a:gd name="T58" fmla="*/ 25 w 44"/>
                <a:gd name="T59" fmla="*/ 5 h 94"/>
                <a:gd name="T60" fmla="*/ 25 w 44"/>
                <a:gd name="T61" fmla="*/ 2 h 94"/>
                <a:gd name="T62" fmla="*/ 23 w 44"/>
                <a:gd name="T63" fmla="*/ 0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94"/>
                <a:gd name="T98" fmla="*/ 44 w 44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9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9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14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39" y="74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37" y="65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5" y="55"/>
                  </a:lnTo>
                  <a:lnTo>
                    <a:pt x="35" y="51"/>
                  </a:lnTo>
                  <a:lnTo>
                    <a:pt x="33" y="47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1" y="36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Freeform 149"/>
            <p:cNvSpPr>
              <a:spLocks/>
            </p:cNvSpPr>
            <p:nvPr/>
          </p:nvSpPr>
          <p:spPr bwMode="auto">
            <a:xfrm>
              <a:off x="3581" y="1901"/>
              <a:ext cx="32" cy="129"/>
            </a:xfrm>
            <a:custGeom>
              <a:avLst/>
              <a:gdLst>
                <a:gd name="T0" fmla="*/ 6 w 32"/>
                <a:gd name="T1" fmla="*/ 4 h 129"/>
                <a:gd name="T2" fmla="*/ 6 w 32"/>
                <a:gd name="T3" fmla="*/ 10 h 129"/>
                <a:gd name="T4" fmla="*/ 6 w 32"/>
                <a:gd name="T5" fmla="*/ 15 h 129"/>
                <a:gd name="T6" fmla="*/ 6 w 32"/>
                <a:gd name="T7" fmla="*/ 25 h 129"/>
                <a:gd name="T8" fmla="*/ 6 w 32"/>
                <a:gd name="T9" fmla="*/ 33 h 129"/>
                <a:gd name="T10" fmla="*/ 4 w 32"/>
                <a:gd name="T11" fmla="*/ 42 h 129"/>
                <a:gd name="T12" fmla="*/ 4 w 32"/>
                <a:gd name="T13" fmla="*/ 52 h 129"/>
                <a:gd name="T14" fmla="*/ 4 w 32"/>
                <a:gd name="T15" fmla="*/ 63 h 129"/>
                <a:gd name="T16" fmla="*/ 2 w 32"/>
                <a:gd name="T17" fmla="*/ 73 h 129"/>
                <a:gd name="T18" fmla="*/ 2 w 32"/>
                <a:gd name="T19" fmla="*/ 82 h 129"/>
                <a:gd name="T20" fmla="*/ 2 w 32"/>
                <a:gd name="T21" fmla="*/ 92 h 129"/>
                <a:gd name="T22" fmla="*/ 0 w 32"/>
                <a:gd name="T23" fmla="*/ 100 h 129"/>
                <a:gd name="T24" fmla="*/ 0 w 32"/>
                <a:gd name="T25" fmla="*/ 107 h 129"/>
                <a:gd name="T26" fmla="*/ 0 w 32"/>
                <a:gd name="T27" fmla="*/ 115 h 129"/>
                <a:gd name="T28" fmla="*/ 0 w 32"/>
                <a:gd name="T29" fmla="*/ 121 h 129"/>
                <a:gd name="T30" fmla="*/ 0 w 32"/>
                <a:gd name="T31" fmla="*/ 127 h 129"/>
                <a:gd name="T32" fmla="*/ 23 w 32"/>
                <a:gd name="T33" fmla="*/ 125 h 129"/>
                <a:gd name="T34" fmla="*/ 23 w 32"/>
                <a:gd name="T35" fmla="*/ 121 h 129"/>
                <a:gd name="T36" fmla="*/ 23 w 32"/>
                <a:gd name="T37" fmla="*/ 115 h 129"/>
                <a:gd name="T38" fmla="*/ 25 w 32"/>
                <a:gd name="T39" fmla="*/ 109 h 129"/>
                <a:gd name="T40" fmla="*/ 25 w 32"/>
                <a:gd name="T41" fmla="*/ 102 h 129"/>
                <a:gd name="T42" fmla="*/ 25 w 32"/>
                <a:gd name="T43" fmla="*/ 94 h 129"/>
                <a:gd name="T44" fmla="*/ 25 w 32"/>
                <a:gd name="T45" fmla="*/ 84 h 129"/>
                <a:gd name="T46" fmla="*/ 27 w 32"/>
                <a:gd name="T47" fmla="*/ 75 h 129"/>
                <a:gd name="T48" fmla="*/ 27 w 32"/>
                <a:gd name="T49" fmla="*/ 63 h 129"/>
                <a:gd name="T50" fmla="*/ 29 w 32"/>
                <a:gd name="T51" fmla="*/ 54 h 129"/>
                <a:gd name="T52" fmla="*/ 29 w 32"/>
                <a:gd name="T53" fmla="*/ 44 h 129"/>
                <a:gd name="T54" fmla="*/ 29 w 32"/>
                <a:gd name="T55" fmla="*/ 35 h 129"/>
                <a:gd name="T56" fmla="*/ 29 w 32"/>
                <a:gd name="T57" fmla="*/ 25 h 129"/>
                <a:gd name="T58" fmla="*/ 31 w 32"/>
                <a:gd name="T59" fmla="*/ 17 h 129"/>
                <a:gd name="T60" fmla="*/ 31 w 32"/>
                <a:gd name="T61" fmla="*/ 10 h 129"/>
                <a:gd name="T62" fmla="*/ 31 w 32"/>
                <a:gd name="T63" fmla="*/ 2 h 129"/>
                <a:gd name="T64" fmla="*/ 6 w 32"/>
                <a:gd name="T65" fmla="*/ 2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129"/>
                <a:gd name="T101" fmla="*/ 32 w 32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129">
                  <a:moveTo>
                    <a:pt x="6" y="2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6" y="33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2" y="67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5" y="102"/>
                  </a:lnTo>
                  <a:lnTo>
                    <a:pt x="25" y="98"/>
                  </a:lnTo>
                  <a:lnTo>
                    <a:pt x="25" y="94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7" y="79"/>
                  </a:lnTo>
                  <a:lnTo>
                    <a:pt x="27" y="75"/>
                  </a:lnTo>
                  <a:lnTo>
                    <a:pt x="27" y="69"/>
                  </a:lnTo>
                  <a:lnTo>
                    <a:pt x="27" y="63"/>
                  </a:lnTo>
                  <a:lnTo>
                    <a:pt x="27" y="59"/>
                  </a:lnTo>
                  <a:lnTo>
                    <a:pt x="29" y="54"/>
                  </a:lnTo>
                  <a:lnTo>
                    <a:pt x="29" y="50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9" y="29"/>
                  </a:lnTo>
                  <a:lnTo>
                    <a:pt x="29" y="25"/>
                  </a:lnTo>
                  <a:lnTo>
                    <a:pt x="31" y="21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6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Freeform 150"/>
            <p:cNvSpPr>
              <a:spLocks/>
            </p:cNvSpPr>
            <p:nvPr/>
          </p:nvSpPr>
          <p:spPr bwMode="auto">
            <a:xfrm>
              <a:off x="3557" y="1803"/>
              <a:ext cx="56" cy="101"/>
            </a:xfrm>
            <a:custGeom>
              <a:avLst/>
              <a:gdLst>
                <a:gd name="T0" fmla="*/ 0 w 56"/>
                <a:gd name="T1" fmla="*/ 10 h 101"/>
                <a:gd name="T2" fmla="*/ 2 w 56"/>
                <a:gd name="T3" fmla="*/ 12 h 101"/>
                <a:gd name="T4" fmla="*/ 3 w 56"/>
                <a:gd name="T5" fmla="*/ 16 h 101"/>
                <a:gd name="T6" fmla="*/ 5 w 56"/>
                <a:gd name="T7" fmla="*/ 20 h 101"/>
                <a:gd name="T8" fmla="*/ 7 w 56"/>
                <a:gd name="T9" fmla="*/ 25 h 101"/>
                <a:gd name="T10" fmla="*/ 9 w 56"/>
                <a:gd name="T11" fmla="*/ 31 h 101"/>
                <a:gd name="T12" fmla="*/ 11 w 56"/>
                <a:gd name="T13" fmla="*/ 39 h 101"/>
                <a:gd name="T14" fmla="*/ 15 w 56"/>
                <a:gd name="T15" fmla="*/ 46 h 101"/>
                <a:gd name="T16" fmla="*/ 17 w 56"/>
                <a:gd name="T17" fmla="*/ 54 h 101"/>
                <a:gd name="T18" fmla="*/ 21 w 56"/>
                <a:gd name="T19" fmla="*/ 62 h 101"/>
                <a:gd name="T20" fmla="*/ 23 w 56"/>
                <a:gd name="T21" fmla="*/ 69 h 101"/>
                <a:gd name="T22" fmla="*/ 24 w 56"/>
                <a:gd name="T23" fmla="*/ 77 h 101"/>
                <a:gd name="T24" fmla="*/ 26 w 56"/>
                <a:gd name="T25" fmla="*/ 83 h 101"/>
                <a:gd name="T26" fmla="*/ 28 w 56"/>
                <a:gd name="T27" fmla="*/ 90 h 101"/>
                <a:gd name="T28" fmla="*/ 30 w 56"/>
                <a:gd name="T29" fmla="*/ 94 h 101"/>
                <a:gd name="T30" fmla="*/ 30 w 56"/>
                <a:gd name="T31" fmla="*/ 100 h 101"/>
                <a:gd name="T32" fmla="*/ 53 w 56"/>
                <a:gd name="T33" fmla="*/ 94 h 101"/>
                <a:gd name="T34" fmla="*/ 53 w 56"/>
                <a:gd name="T35" fmla="*/ 88 h 101"/>
                <a:gd name="T36" fmla="*/ 51 w 56"/>
                <a:gd name="T37" fmla="*/ 81 h 101"/>
                <a:gd name="T38" fmla="*/ 49 w 56"/>
                <a:gd name="T39" fmla="*/ 73 h 101"/>
                <a:gd name="T40" fmla="*/ 47 w 56"/>
                <a:gd name="T41" fmla="*/ 66 h 101"/>
                <a:gd name="T42" fmla="*/ 44 w 56"/>
                <a:gd name="T43" fmla="*/ 58 h 101"/>
                <a:gd name="T44" fmla="*/ 42 w 56"/>
                <a:gd name="T45" fmla="*/ 50 h 101"/>
                <a:gd name="T46" fmla="*/ 38 w 56"/>
                <a:gd name="T47" fmla="*/ 41 h 101"/>
                <a:gd name="T48" fmla="*/ 36 w 56"/>
                <a:gd name="T49" fmla="*/ 33 h 101"/>
                <a:gd name="T50" fmla="*/ 32 w 56"/>
                <a:gd name="T51" fmla="*/ 27 h 101"/>
                <a:gd name="T52" fmla="*/ 30 w 56"/>
                <a:gd name="T53" fmla="*/ 20 h 101"/>
                <a:gd name="T54" fmla="*/ 28 w 56"/>
                <a:gd name="T55" fmla="*/ 14 h 101"/>
                <a:gd name="T56" fmla="*/ 26 w 56"/>
                <a:gd name="T57" fmla="*/ 8 h 101"/>
                <a:gd name="T58" fmla="*/ 24 w 56"/>
                <a:gd name="T59" fmla="*/ 4 h 101"/>
                <a:gd name="T60" fmla="*/ 23 w 56"/>
                <a:gd name="T61" fmla="*/ 2 h 101"/>
                <a:gd name="T62" fmla="*/ 0 w 56"/>
                <a:gd name="T63" fmla="*/ 8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101"/>
                <a:gd name="T98" fmla="*/ 56 w 56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101">
                  <a:moveTo>
                    <a:pt x="0" y="8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1" y="35"/>
                  </a:lnTo>
                  <a:lnTo>
                    <a:pt x="11" y="39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50"/>
                  </a:lnTo>
                  <a:lnTo>
                    <a:pt x="17" y="54"/>
                  </a:lnTo>
                  <a:lnTo>
                    <a:pt x="19" y="58"/>
                  </a:lnTo>
                  <a:lnTo>
                    <a:pt x="21" y="62"/>
                  </a:lnTo>
                  <a:lnTo>
                    <a:pt x="21" y="66"/>
                  </a:lnTo>
                  <a:lnTo>
                    <a:pt x="23" y="69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55" y="98"/>
                  </a:lnTo>
                  <a:lnTo>
                    <a:pt x="53" y="94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5"/>
                  </a:lnTo>
                  <a:lnTo>
                    <a:pt x="51" y="81"/>
                  </a:lnTo>
                  <a:lnTo>
                    <a:pt x="49" y="77"/>
                  </a:lnTo>
                  <a:lnTo>
                    <a:pt x="49" y="73"/>
                  </a:lnTo>
                  <a:lnTo>
                    <a:pt x="47" y="69"/>
                  </a:lnTo>
                  <a:lnTo>
                    <a:pt x="47" y="66"/>
                  </a:lnTo>
                  <a:lnTo>
                    <a:pt x="46" y="62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2" y="50"/>
                  </a:lnTo>
                  <a:lnTo>
                    <a:pt x="40" y="44"/>
                  </a:lnTo>
                  <a:lnTo>
                    <a:pt x="38" y="41"/>
                  </a:lnTo>
                  <a:lnTo>
                    <a:pt x="38" y="37"/>
                  </a:lnTo>
                  <a:lnTo>
                    <a:pt x="36" y="33"/>
                  </a:lnTo>
                  <a:lnTo>
                    <a:pt x="34" y="29"/>
                  </a:lnTo>
                  <a:lnTo>
                    <a:pt x="32" y="27"/>
                  </a:lnTo>
                  <a:lnTo>
                    <a:pt x="32" y="23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Freeform 151"/>
            <p:cNvSpPr>
              <a:spLocks/>
            </p:cNvSpPr>
            <p:nvPr/>
          </p:nvSpPr>
          <p:spPr bwMode="auto">
            <a:xfrm>
              <a:off x="3503" y="1734"/>
              <a:ext cx="78" cy="78"/>
            </a:xfrm>
            <a:custGeom>
              <a:avLst/>
              <a:gdLst>
                <a:gd name="T0" fmla="*/ 0 w 78"/>
                <a:gd name="T1" fmla="*/ 23 h 78"/>
                <a:gd name="T2" fmla="*/ 2 w 78"/>
                <a:gd name="T3" fmla="*/ 23 h 78"/>
                <a:gd name="T4" fmla="*/ 4 w 78"/>
                <a:gd name="T5" fmla="*/ 23 h 78"/>
                <a:gd name="T6" fmla="*/ 6 w 78"/>
                <a:gd name="T7" fmla="*/ 25 h 78"/>
                <a:gd name="T8" fmla="*/ 8 w 78"/>
                <a:gd name="T9" fmla="*/ 25 h 78"/>
                <a:gd name="T10" fmla="*/ 10 w 78"/>
                <a:gd name="T11" fmla="*/ 25 h 78"/>
                <a:gd name="T12" fmla="*/ 12 w 78"/>
                <a:gd name="T13" fmla="*/ 25 h 78"/>
                <a:gd name="T14" fmla="*/ 12 w 78"/>
                <a:gd name="T15" fmla="*/ 27 h 78"/>
                <a:gd name="T16" fmla="*/ 13 w 78"/>
                <a:gd name="T17" fmla="*/ 27 h 78"/>
                <a:gd name="T18" fmla="*/ 15 w 78"/>
                <a:gd name="T19" fmla="*/ 27 h 78"/>
                <a:gd name="T20" fmla="*/ 17 w 78"/>
                <a:gd name="T21" fmla="*/ 29 h 78"/>
                <a:gd name="T22" fmla="*/ 19 w 78"/>
                <a:gd name="T23" fmla="*/ 29 h 78"/>
                <a:gd name="T24" fmla="*/ 21 w 78"/>
                <a:gd name="T25" fmla="*/ 31 h 78"/>
                <a:gd name="T26" fmla="*/ 23 w 78"/>
                <a:gd name="T27" fmla="*/ 31 h 78"/>
                <a:gd name="T28" fmla="*/ 25 w 78"/>
                <a:gd name="T29" fmla="*/ 33 h 78"/>
                <a:gd name="T30" fmla="*/ 27 w 78"/>
                <a:gd name="T31" fmla="*/ 35 h 78"/>
                <a:gd name="T32" fmla="*/ 29 w 78"/>
                <a:gd name="T33" fmla="*/ 37 h 78"/>
                <a:gd name="T34" fmla="*/ 31 w 78"/>
                <a:gd name="T35" fmla="*/ 39 h 78"/>
                <a:gd name="T36" fmla="*/ 33 w 78"/>
                <a:gd name="T37" fmla="*/ 41 h 78"/>
                <a:gd name="T38" fmla="*/ 36 w 78"/>
                <a:gd name="T39" fmla="*/ 44 h 78"/>
                <a:gd name="T40" fmla="*/ 38 w 78"/>
                <a:gd name="T41" fmla="*/ 46 h 78"/>
                <a:gd name="T42" fmla="*/ 40 w 78"/>
                <a:gd name="T43" fmla="*/ 48 h 78"/>
                <a:gd name="T44" fmla="*/ 42 w 78"/>
                <a:gd name="T45" fmla="*/ 52 h 78"/>
                <a:gd name="T46" fmla="*/ 44 w 78"/>
                <a:gd name="T47" fmla="*/ 54 h 78"/>
                <a:gd name="T48" fmla="*/ 46 w 78"/>
                <a:gd name="T49" fmla="*/ 58 h 78"/>
                <a:gd name="T50" fmla="*/ 46 w 78"/>
                <a:gd name="T51" fmla="*/ 62 h 78"/>
                <a:gd name="T52" fmla="*/ 48 w 78"/>
                <a:gd name="T53" fmla="*/ 66 h 78"/>
                <a:gd name="T54" fmla="*/ 50 w 78"/>
                <a:gd name="T55" fmla="*/ 69 h 78"/>
                <a:gd name="T56" fmla="*/ 52 w 78"/>
                <a:gd name="T57" fmla="*/ 73 h 78"/>
                <a:gd name="T58" fmla="*/ 54 w 78"/>
                <a:gd name="T59" fmla="*/ 77 h 78"/>
                <a:gd name="T60" fmla="*/ 77 w 78"/>
                <a:gd name="T61" fmla="*/ 69 h 78"/>
                <a:gd name="T62" fmla="*/ 75 w 78"/>
                <a:gd name="T63" fmla="*/ 64 h 78"/>
                <a:gd name="T64" fmla="*/ 73 w 78"/>
                <a:gd name="T65" fmla="*/ 60 h 78"/>
                <a:gd name="T66" fmla="*/ 71 w 78"/>
                <a:gd name="T67" fmla="*/ 54 h 78"/>
                <a:gd name="T68" fmla="*/ 69 w 78"/>
                <a:gd name="T69" fmla="*/ 50 h 78"/>
                <a:gd name="T70" fmla="*/ 65 w 78"/>
                <a:gd name="T71" fmla="*/ 46 h 78"/>
                <a:gd name="T72" fmla="*/ 63 w 78"/>
                <a:gd name="T73" fmla="*/ 43 h 78"/>
                <a:gd name="T74" fmla="*/ 61 w 78"/>
                <a:gd name="T75" fmla="*/ 39 h 78"/>
                <a:gd name="T76" fmla="*/ 59 w 78"/>
                <a:gd name="T77" fmla="*/ 35 h 78"/>
                <a:gd name="T78" fmla="*/ 56 w 78"/>
                <a:gd name="T79" fmla="*/ 31 h 78"/>
                <a:gd name="T80" fmla="*/ 54 w 78"/>
                <a:gd name="T81" fmla="*/ 27 h 78"/>
                <a:gd name="T82" fmla="*/ 52 w 78"/>
                <a:gd name="T83" fmla="*/ 25 h 78"/>
                <a:gd name="T84" fmla="*/ 48 w 78"/>
                <a:gd name="T85" fmla="*/ 21 h 78"/>
                <a:gd name="T86" fmla="*/ 46 w 78"/>
                <a:gd name="T87" fmla="*/ 20 h 78"/>
                <a:gd name="T88" fmla="*/ 44 w 78"/>
                <a:gd name="T89" fmla="*/ 18 h 78"/>
                <a:gd name="T90" fmla="*/ 40 w 78"/>
                <a:gd name="T91" fmla="*/ 16 h 78"/>
                <a:gd name="T92" fmla="*/ 38 w 78"/>
                <a:gd name="T93" fmla="*/ 14 h 78"/>
                <a:gd name="T94" fmla="*/ 34 w 78"/>
                <a:gd name="T95" fmla="*/ 12 h 78"/>
                <a:gd name="T96" fmla="*/ 33 w 78"/>
                <a:gd name="T97" fmla="*/ 10 h 78"/>
                <a:gd name="T98" fmla="*/ 31 w 78"/>
                <a:gd name="T99" fmla="*/ 8 h 78"/>
                <a:gd name="T100" fmla="*/ 29 w 78"/>
                <a:gd name="T101" fmla="*/ 8 h 78"/>
                <a:gd name="T102" fmla="*/ 25 w 78"/>
                <a:gd name="T103" fmla="*/ 6 h 78"/>
                <a:gd name="T104" fmla="*/ 23 w 78"/>
                <a:gd name="T105" fmla="*/ 6 h 78"/>
                <a:gd name="T106" fmla="*/ 21 w 78"/>
                <a:gd name="T107" fmla="*/ 4 h 78"/>
                <a:gd name="T108" fmla="*/ 19 w 78"/>
                <a:gd name="T109" fmla="*/ 4 h 78"/>
                <a:gd name="T110" fmla="*/ 17 w 78"/>
                <a:gd name="T111" fmla="*/ 2 h 78"/>
                <a:gd name="T112" fmla="*/ 15 w 78"/>
                <a:gd name="T113" fmla="*/ 2 h 78"/>
                <a:gd name="T114" fmla="*/ 13 w 78"/>
                <a:gd name="T115" fmla="*/ 2 h 78"/>
                <a:gd name="T116" fmla="*/ 12 w 78"/>
                <a:gd name="T117" fmla="*/ 0 h 78"/>
                <a:gd name="T118" fmla="*/ 10 w 78"/>
                <a:gd name="T119" fmla="*/ 0 h 78"/>
                <a:gd name="T120" fmla="*/ 8 w 78"/>
                <a:gd name="T121" fmla="*/ 0 h 78"/>
                <a:gd name="T122" fmla="*/ 6 w 78"/>
                <a:gd name="T123" fmla="*/ 0 h 78"/>
                <a:gd name="T124" fmla="*/ 0 w 78"/>
                <a:gd name="T125" fmla="*/ 23 h 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8"/>
                <a:gd name="T191" fmla="*/ 78 w 78"/>
                <a:gd name="T192" fmla="*/ 78 h 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8">
                  <a:moveTo>
                    <a:pt x="0" y="23"/>
                  </a:moveTo>
                  <a:lnTo>
                    <a:pt x="2" y="23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3"/>
                  </a:lnTo>
                  <a:lnTo>
                    <a:pt x="27" y="35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3" y="41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8" y="66"/>
                  </a:lnTo>
                  <a:lnTo>
                    <a:pt x="50" y="69"/>
                  </a:lnTo>
                  <a:lnTo>
                    <a:pt x="52" y="73"/>
                  </a:lnTo>
                  <a:lnTo>
                    <a:pt x="54" y="77"/>
                  </a:lnTo>
                  <a:lnTo>
                    <a:pt x="77" y="69"/>
                  </a:lnTo>
                  <a:lnTo>
                    <a:pt x="75" y="64"/>
                  </a:lnTo>
                  <a:lnTo>
                    <a:pt x="73" y="60"/>
                  </a:lnTo>
                  <a:lnTo>
                    <a:pt x="71" y="54"/>
                  </a:lnTo>
                  <a:lnTo>
                    <a:pt x="69" y="50"/>
                  </a:lnTo>
                  <a:lnTo>
                    <a:pt x="65" y="46"/>
                  </a:lnTo>
                  <a:lnTo>
                    <a:pt x="63" y="43"/>
                  </a:lnTo>
                  <a:lnTo>
                    <a:pt x="61" y="39"/>
                  </a:lnTo>
                  <a:lnTo>
                    <a:pt x="59" y="35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5"/>
                  </a:lnTo>
                  <a:lnTo>
                    <a:pt x="48" y="21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0" y="16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Freeform 152"/>
            <p:cNvSpPr>
              <a:spLocks/>
            </p:cNvSpPr>
            <p:nvPr/>
          </p:nvSpPr>
          <p:spPr bwMode="auto">
            <a:xfrm>
              <a:off x="3455" y="1719"/>
              <a:ext cx="55" cy="39"/>
            </a:xfrm>
            <a:custGeom>
              <a:avLst/>
              <a:gdLst>
                <a:gd name="T0" fmla="*/ 0 w 55"/>
                <a:gd name="T1" fmla="*/ 21 h 39"/>
                <a:gd name="T2" fmla="*/ 2 w 55"/>
                <a:gd name="T3" fmla="*/ 21 h 39"/>
                <a:gd name="T4" fmla="*/ 4 w 55"/>
                <a:gd name="T5" fmla="*/ 23 h 39"/>
                <a:gd name="T6" fmla="*/ 6 w 55"/>
                <a:gd name="T7" fmla="*/ 23 h 39"/>
                <a:gd name="T8" fmla="*/ 6 w 55"/>
                <a:gd name="T9" fmla="*/ 25 h 39"/>
                <a:gd name="T10" fmla="*/ 8 w 55"/>
                <a:gd name="T11" fmla="*/ 25 h 39"/>
                <a:gd name="T12" fmla="*/ 10 w 55"/>
                <a:gd name="T13" fmla="*/ 25 h 39"/>
                <a:gd name="T14" fmla="*/ 12 w 55"/>
                <a:gd name="T15" fmla="*/ 27 h 39"/>
                <a:gd name="T16" fmla="*/ 14 w 55"/>
                <a:gd name="T17" fmla="*/ 27 h 39"/>
                <a:gd name="T18" fmla="*/ 15 w 55"/>
                <a:gd name="T19" fmla="*/ 27 h 39"/>
                <a:gd name="T20" fmla="*/ 17 w 55"/>
                <a:gd name="T21" fmla="*/ 29 h 39"/>
                <a:gd name="T22" fmla="*/ 19 w 55"/>
                <a:gd name="T23" fmla="*/ 29 h 39"/>
                <a:gd name="T24" fmla="*/ 21 w 55"/>
                <a:gd name="T25" fmla="*/ 31 h 39"/>
                <a:gd name="T26" fmla="*/ 23 w 55"/>
                <a:gd name="T27" fmla="*/ 31 h 39"/>
                <a:gd name="T28" fmla="*/ 25 w 55"/>
                <a:gd name="T29" fmla="*/ 31 h 39"/>
                <a:gd name="T30" fmla="*/ 27 w 55"/>
                <a:gd name="T31" fmla="*/ 33 h 39"/>
                <a:gd name="T32" fmla="*/ 29 w 55"/>
                <a:gd name="T33" fmla="*/ 33 h 39"/>
                <a:gd name="T34" fmla="*/ 31 w 55"/>
                <a:gd name="T35" fmla="*/ 33 h 39"/>
                <a:gd name="T36" fmla="*/ 33 w 55"/>
                <a:gd name="T37" fmla="*/ 35 h 39"/>
                <a:gd name="T38" fmla="*/ 35 w 55"/>
                <a:gd name="T39" fmla="*/ 35 h 39"/>
                <a:gd name="T40" fmla="*/ 37 w 55"/>
                <a:gd name="T41" fmla="*/ 35 h 39"/>
                <a:gd name="T42" fmla="*/ 38 w 55"/>
                <a:gd name="T43" fmla="*/ 35 h 39"/>
                <a:gd name="T44" fmla="*/ 40 w 55"/>
                <a:gd name="T45" fmla="*/ 36 h 39"/>
                <a:gd name="T46" fmla="*/ 42 w 55"/>
                <a:gd name="T47" fmla="*/ 36 h 39"/>
                <a:gd name="T48" fmla="*/ 44 w 55"/>
                <a:gd name="T49" fmla="*/ 36 h 39"/>
                <a:gd name="T50" fmla="*/ 46 w 55"/>
                <a:gd name="T51" fmla="*/ 38 h 39"/>
                <a:gd name="T52" fmla="*/ 48 w 55"/>
                <a:gd name="T53" fmla="*/ 38 h 39"/>
                <a:gd name="T54" fmla="*/ 54 w 55"/>
                <a:gd name="T55" fmla="*/ 15 h 39"/>
                <a:gd name="T56" fmla="*/ 52 w 55"/>
                <a:gd name="T57" fmla="*/ 14 h 39"/>
                <a:gd name="T58" fmla="*/ 50 w 55"/>
                <a:gd name="T59" fmla="*/ 14 h 39"/>
                <a:gd name="T60" fmla="*/ 48 w 55"/>
                <a:gd name="T61" fmla="*/ 14 h 39"/>
                <a:gd name="T62" fmla="*/ 46 w 55"/>
                <a:gd name="T63" fmla="*/ 14 h 39"/>
                <a:gd name="T64" fmla="*/ 46 w 55"/>
                <a:gd name="T65" fmla="*/ 12 h 39"/>
                <a:gd name="T66" fmla="*/ 44 w 55"/>
                <a:gd name="T67" fmla="*/ 12 h 39"/>
                <a:gd name="T68" fmla="*/ 42 w 55"/>
                <a:gd name="T69" fmla="*/ 12 h 39"/>
                <a:gd name="T70" fmla="*/ 40 w 55"/>
                <a:gd name="T71" fmla="*/ 12 h 39"/>
                <a:gd name="T72" fmla="*/ 38 w 55"/>
                <a:gd name="T73" fmla="*/ 10 h 39"/>
                <a:gd name="T74" fmla="*/ 37 w 55"/>
                <a:gd name="T75" fmla="*/ 10 h 39"/>
                <a:gd name="T76" fmla="*/ 35 w 55"/>
                <a:gd name="T77" fmla="*/ 10 h 39"/>
                <a:gd name="T78" fmla="*/ 33 w 55"/>
                <a:gd name="T79" fmla="*/ 8 h 39"/>
                <a:gd name="T80" fmla="*/ 31 w 55"/>
                <a:gd name="T81" fmla="*/ 8 h 39"/>
                <a:gd name="T82" fmla="*/ 29 w 55"/>
                <a:gd name="T83" fmla="*/ 8 h 39"/>
                <a:gd name="T84" fmla="*/ 27 w 55"/>
                <a:gd name="T85" fmla="*/ 6 h 39"/>
                <a:gd name="T86" fmla="*/ 25 w 55"/>
                <a:gd name="T87" fmla="*/ 6 h 39"/>
                <a:gd name="T88" fmla="*/ 23 w 55"/>
                <a:gd name="T89" fmla="*/ 6 h 39"/>
                <a:gd name="T90" fmla="*/ 23 w 55"/>
                <a:gd name="T91" fmla="*/ 4 h 39"/>
                <a:gd name="T92" fmla="*/ 21 w 55"/>
                <a:gd name="T93" fmla="*/ 4 h 39"/>
                <a:gd name="T94" fmla="*/ 19 w 55"/>
                <a:gd name="T95" fmla="*/ 4 h 39"/>
                <a:gd name="T96" fmla="*/ 17 w 55"/>
                <a:gd name="T97" fmla="*/ 2 h 39"/>
                <a:gd name="T98" fmla="*/ 15 w 55"/>
                <a:gd name="T99" fmla="*/ 2 h 39"/>
                <a:gd name="T100" fmla="*/ 14 w 55"/>
                <a:gd name="T101" fmla="*/ 2 h 39"/>
                <a:gd name="T102" fmla="*/ 14 w 55"/>
                <a:gd name="T103" fmla="*/ 0 h 39"/>
                <a:gd name="T104" fmla="*/ 12 w 55"/>
                <a:gd name="T105" fmla="*/ 0 h 39"/>
                <a:gd name="T106" fmla="*/ 0 w 55"/>
                <a:gd name="T107" fmla="*/ 21 h 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"/>
                <a:gd name="T163" fmla="*/ 0 h 39"/>
                <a:gd name="T164" fmla="*/ 55 w 55"/>
                <a:gd name="T165" fmla="*/ 39 h 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" h="39">
                  <a:moveTo>
                    <a:pt x="0" y="21"/>
                  </a:moveTo>
                  <a:lnTo>
                    <a:pt x="2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8" y="35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4" y="15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Freeform 153"/>
            <p:cNvSpPr>
              <a:spLocks/>
            </p:cNvSpPr>
            <p:nvPr/>
          </p:nvSpPr>
          <p:spPr bwMode="auto">
            <a:xfrm>
              <a:off x="3371" y="1688"/>
              <a:ext cx="97" cy="53"/>
            </a:xfrm>
            <a:custGeom>
              <a:avLst/>
              <a:gdLst>
                <a:gd name="T0" fmla="*/ 4 w 97"/>
                <a:gd name="T1" fmla="*/ 23 h 53"/>
                <a:gd name="T2" fmla="*/ 10 w 97"/>
                <a:gd name="T3" fmla="*/ 25 h 53"/>
                <a:gd name="T4" fmla="*/ 15 w 97"/>
                <a:gd name="T5" fmla="*/ 27 h 53"/>
                <a:gd name="T6" fmla="*/ 23 w 97"/>
                <a:gd name="T7" fmla="*/ 29 h 53"/>
                <a:gd name="T8" fmla="*/ 29 w 97"/>
                <a:gd name="T9" fmla="*/ 31 h 53"/>
                <a:gd name="T10" fmla="*/ 34 w 97"/>
                <a:gd name="T11" fmla="*/ 33 h 53"/>
                <a:gd name="T12" fmla="*/ 40 w 97"/>
                <a:gd name="T13" fmla="*/ 35 h 53"/>
                <a:gd name="T14" fmla="*/ 46 w 97"/>
                <a:gd name="T15" fmla="*/ 37 h 53"/>
                <a:gd name="T16" fmla="*/ 52 w 97"/>
                <a:gd name="T17" fmla="*/ 39 h 53"/>
                <a:gd name="T18" fmla="*/ 57 w 97"/>
                <a:gd name="T19" fmla="*/ 41 h 53"/>
                <a:gd name="T20" fmla="*/ 63 w 97"/>
                <a:gd name="T21" fmla="*/ 43 h 53"/>
                <a:gd name="T22" fmla="*/ 69 w 97"/>
                <a:gd name="T23" fmla="*/ 45 h 53"/>
                <a:gd name="T24" fmla="*/ 73 w 97"/>
                <a:gd name="T25" fmla="*/ 46 h 53"/>
                <a:gd name="T26" fmla="*/ 77 w 97"/>
                <a:gd name="T27" fmla="*/ 48 h 53"/>
                <a:gd name="T28" fmla="*/ 80 w 97"/>
                <a:gd name="T29" fmla="*/ 50 h 53"/>
                <a:gd name="T30" fmla="*/ 82 w 97"/>
                <a:gd name="T31" fmla="*/ 52 h 53"/>
                <a:gd name="T32" fmla="*/ 96 w 97"/>
                <a:gd name="T33" fmla="*/ 31 h 53"/>
                <a:gd name="T34" fmla="*/ 92 w 97"/>
                <a:gd name="T35" fmla="*/ 29 h 53"/>
                <a:gd name="T36" fmla="*/ 88 w 97"/>
                <a:gd name="T37" fmla="*/ 27 h 53"/>
                <a:gd name="T38" fmla="*/ 84 w 97"/>
                <a:gd name="T39" fmla="*/ 25 h 53"/>
                <a:gd name="T40" fmla="*/ 78 w 97"/>
                <a:gd name="T41" fmla="*/ 23 h 53"/>
                <a:gd name="T42" fmla="*/ 75 w 97"/>
                <a:gd name="T43" fmla="*/ 22 h 53"/>
                <a:gd name="T44" fmla="*/ 69 w 97"/>
                <a:gd name="T45" fmla="*/ 20 h 53"/>
                <a:gd name="T46" fmla="*/ 63 w 97"/>
                <a:gd name="T47" fmla="*/ 18 h 53"/>
                <a:gd name="T48" fmla="*/ 57 w 97"/>
                <a:gd name="T49" fmla="*/ 16 h 53"/>
                <a:gd name="T50" fmla="*/ 52 w 97"/>
                <a:gd name="T51" fmla="*/ 14 h 53"/>
                <a:gd name="T52" fmla="*/ 46 w 97"/>
                <a:gd name="T53" fmla="*/ 12 h 53"/>
                <a:gd name="T54" fmla="*/ 38 w 97"/>
                <a:gd name="T55" fmla="*/ 8 h 53"/>
                <a:gd name="T56" fmla="*/ 33 w 97"/>
                <a:gd name="T57" fmla="*/ 6 h 53"/>
                <a:gd name="T58" fmla="*/ 25 w 97"/>
                <a:gd name="T59" fmla="*/ 4 h 53"/>
                <a:gd name="T60" fmla="*/ 19 w 97"/>
                <a:gd name="T61" fmla="*/ 2 h 53"/>
                <a:gd name="T62" fmla="*/ 13 w 97"/>
                <a:gd name="T63" fmla="*/ 2 h 53"/>
                <a:gd name="T64" fmla="*/ 6 w 97"/>
                <a:gd name="T65" fmla="*/ 0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53"/>
                <a:gd name="T101" fmla="*/ 97 w 9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53">
                  <a:moveTo>
                    <a:pt x="0" y="23"/>
                  </a:moveTo>
                  <a:lnTo>
                    <a:pt x="4" y="23"/>
                  </a:lnTo>
                  <a:lnTo>
                    <a:pt x="6" y="25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5" y="41"/>
                  </a:lnTo>
                  <a:lnTo>
                    <a:pt x="57" y="41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9" y="45"/>
                  </a:lnTo>
                  <a:lnTo>
                    <a:pt x="71" y="46"/>
                  </a:lnTo>
                  <a:lnTo>
                    <a:pt x="73" y="46"/>
                  </a:lnTo>
                  <a:lnTo>
                    <a:pt x="75" y="48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96" y="31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88" y="27"/>
                  </a:lnTo>
                  <a:lnTo>
                    <a:pt x="86" y="27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8" y="23"/>
                  </a:lnTo>
                  <a:lnTo>
                    <a:pt x="77" y="23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69" y="20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1" y="16"/>
                  </a:lnTo>
                  <a:lnTo>
                    <a:pt x="57" y="16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Freeform 154"/>
            <p:cNvSpPr>
              <a:spLocks/>
            </p:cNvSpPr>
            <p:nvPr/>
          </p:nvSpPr>
          <p:spPr bwMode="auto">
            <a:xfrm>
              <a:off x="3308" y="1662"/>
              <a:ext cx="70" cy="50"/>
            </a:xfrm>
            <a:custGeom>
              <a:avLst/>
              <a:gdLst>
                <a:gd name="T0" fmla="*/ 0 w 70"/>
                <a:gd name="T1" fmla="*/ 17 h 50"/>
                <a:gd name="T2" fmla="*/ 2 w 70"/>
                <a:gd name="T3" fmla="*/ 17 h 50"/>
                <a:gd name="T4" fmla="*/ 4 w 70"/>
                <a:gd name="T5" fmla="*/ 19 h 50"/>
                <a:gd name="T6" fmla="*/ 6 w 70"/>
                <a:gd name="T7" fmla="*/ 21 h 50"/>
                <a:gd name="T8" fmla="*/ 7 w 70"/>
                <a:gd name="T9" fmla="*/ 23 h 50"/>
                <a:gd name="T10" fmla="*/ 9 w 70"/>
                <a:gd name="T11" fmla="*/ 25 h 50"/>
                <a:gd name="T12" fmla="*/ 11 w 70"/>
                <a:gd name="T13" fmla="*/ 26 h 50"/>
                <a:gd name="T14" fmla="*/ 13 w 70"/>
                <a:gd name="T15" fmla="*/ 26 h 50"/>
                <a:gd name="T16" fmla="*/ 15 w 70"/>
                <a:gd name="T17" fmla="*/ 28 h 50"/>
                <a:gd name="T18" fmla="*/ 15 w 70"/>
                <a:gd name="T19" fmla="*/ 30 h 50"/>
                <a:gd name="T20" fmla="*/ 17 w 70"/>
                <a:gd name="T21" fmla="*/ 30 h 50"/>
                <a:gd name="T22" fmla="*/ 19 w 70"/>
                <a:gd name="T23" fmla="*/ 32 h 50"/>
                <a:gd name="T24" fmla="*/ 21 w 70"/>
                <a:gd name="T25" fmla="*/ 32 h 50"/>
                <a:gd name="T26" fmla="*/ 23 w 70"/>
                <a:gd name="T27" fmla="*/ 34 h 50"/>
                <a:gd name="T28" fmla="*/ 25 w 70"/>
                <a:gd name="T29" fmla="*/ 36 h 50"/>
                <a:gd name="T30" fmla="*/ 27 w 70"/>
                <a:gd name="T31" fmla="*/ 36 h 50"/>
                <a:gd name="T32" fmla="*/ 29 w 70"/>
                <a:gd name="T33" fmla="*/ 38 h 50"/>
                <a:gd name="T34" fmla="*/ 30 w 70"/>
                <a:gd name="T35" fmla="*/ 38 h 50"/>
                <a:gd name="T36" fmla="*/ 32 w 70"/>
                <a:gd name="T37" fmla="*/ 40 h 50"/>
                <a:gd name="T38" fmla="*/ 36 w 70"/>
                <a:gd name="T39" fmla="*/ 40 h 50"/>
                <a:gd name="T40" fmla="*/ 38 w 70"/>
                <a:gd name="T41" fmla="*/ 42 h 50"/>
                <a:gd name="T42" fmla="*/ 40 w 70"/>
                <a:gd name="T43" fmla="*/ 42 h 50"/>
                <a:gd name="T44" fmla="*/ 42 w 70"/>
                <a:gd name="T45" fmla="*/ 44 h 50"/>
                <a:gd name="T46" fmla="*/ 46 w 70"/>
                <a:gd name="T47" fmla="*/ 44 h 50"/>
                <a:gd name="T48" fmla="*/ 48 w 70"/>
                <a:gd name="T49" fmla="*/ 46 h 50"/>
                <a:gd name="T50" fmla="*/ 52 w 70"/>
                <a:gd name="T51" fmla="*/ 46 h 50"/>
                <a:gd name="T52" fmla="*/ 53 w 70"/>
                <a:gd name="T53" fmla="*/ 48 h 50"/>
                <a:gd name="T54" fmla="*/ 57 w 70"/>
                <a:gd name="T55" fmla="*/ 48 h 50"/>
                <a:gd name="T56" fmla="*/ 61 w 70"/>
                <a:gd name="T57" fmla="*/ 49 h 50"/>
                <a:gd name="T58" fmla="*/ 63 w 70"/>
                <a:gd name="T59" fmla="*/ 49 h 50"/>
                <a:gd name="T60" fmla="*/ 69 w 70"/>
                <a:gd name="T61" fmla="*/ 26 h 50"/>
                <a:gd name="T62" fmla="*/ 65 w 70"/>
                <a:gd name="T63" fmla="*/ 25 h 50"/>
                <a:gd name="T64" fmla="*/ 63 w 70"/>
                <a:gd name="T65" fmla="*/ 25 h 50"/>
                <a:gd name="T66" fmla="*/ 61 w 70"/>
                <a:gd name="T67" fmla="*/ 25 h 50"/>
                <a:gd name="T68" fmla="*/ 57 w 70"/>
                <a:gd name="T69" fmla="*/ 23 h 50"/>
                <a:gd name="T70" fmla="*/ 55 w 70"/>
                <a:gd name="T71" fmla="*/ 23 h 50"/>
                <a:gd name="T72" fmla="*/ 53 w 70"/>
                <a:gd name="T73" fmla="*/ 21 h 50"/>
                <a:gd name="T74" fmla="*/ 52 w 70"/>
                <a:gd name="T75" fmla="*/ 21 h 50"/>
                <a:gd name="T76" fmla="*/ 50 w 70"/>
                <a:gd name="T77" fmla="*/ 21 h 50"/>
                <a:gd name="T78" fmla="*/ 48 w 70"/>
                <a:gd name="T79" fmla="*/ 19 h 50"/>
                <a:gd name="T80" fmla="*/ 46 w 70"/>
                <a:gd name="T81" fmla="*/ 19 h 50"/>
                <a:gd name="T82" fmla="*/ 44 w 70"/>
                <a:gd name="T83" fmla="*/ 17 h 50"/>
                <a:gd name="T84" fmla="*/ 42 w 70"/>
                <a:gd name="T85" fmla="*/ 17 h 50"/>
                <a:gd name="T86" fmla="*/ 40 w 70"/>
                <a:gd name="T87" fmla="*/ 17 h 50"/>
                <a:gd name="T88" fmla="*/ 38 w 70"/>
                <a:gd name="T89" fmla="*/ 15 h 50"/>
                <a:gd name="T90" fmla="*/ 36 w 70"/>
                <a:gd name="T91" fmla="*/ 15 h 50"/>
                <a:gd name="T92" fmla="*/ 36 w 70"/>
                <a:gd name="T93" fmla="*/ 13 h 50"/>
                <a:gd name="T94" fmla="*/ 34 w 70"/>
                <a:gd name="T95" fmla="*/ 13 h 50"/>
                <a:gd name="T96" fmla="*/ 32 w 70"/>
                <a:gd name="T97" fmla="*/ 11 h 50"/>
                <a:gd name="T98" fmla="*/ 30 w 70"/>
                <a:gd name="T99" fmla="*/ 11 h 50"/>
                <a:gd name="T100" fmla="*/ 29 w 70"/>
                <a:gd name="T101" fmla="*/ 9 h 50"/>
                <a:gd name="T102" fmla="*/ 27 w 70"/>
                <a:gd name="T103" fmla="*/ 7 h 50"/>
                <a:gd name="T104" fmla="*/ 25 w 70"/>
                <a:gd name="T105" fmla="*/ 5 h 50"/>
                <a:gd name="T106" fmla="*/ 23 w 70"/>
                <a:gd name="T107" fmla="*/ 3 h 50"/>
                <a:gd name="T108" fmla="*/ 21 w 70"/>
                <a:gd name="T109" fmla="*/ 3 h 50"/>
                <a:gd name="T110" fmla="*/ 21 w 70"/>
                <a:gd name="T111" fmla="*/ 2 h 50"/>
                <a:gd name="T112" fmla="*/ 19 w 70"/>
                <a:gd name="T113" fmla="*/ 2 h 50"/>
                <a:gd name="T114" fmla="*/ 19 w 70"/>
                <a:gd name="T115" fmla="*/ 0 h 50"/>
                <a:gd name="T116" fmla="*/ 17 w 70"/>
                <a:gd name="T117" fmla="*/ 0 h 50"/>
                <a:gd name="T118" fmla="*/ 0 w 70"/>
                <a:gd name="T119" fmla="*/ 17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"/>
                <a:gd name="T181" fmla="*/ 0 h 50"/>
                <a:gd name="T182" fmla="*/ 70 w 70"/>
                <a:gd name="T183" fmla="*/ 50 h 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" h="50">
                  <a:moveTo>
                    <a:pt x="0" y="17"/>
                  </a:move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6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2" y="44"/>
                  </a:lnTo>
                  <a:lnTo>
                    <a:pt x="46" y="44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3" y="48"/>
                  </a:lnTo>
                  <a:lnTo>
                    <a:pt x="57" y="48"/>
                  </a:lnTo>
                  <a:lnTo>
                    <a:pt x="61" y="49"/>
                  </a:lnTo>
                  <a:lnTo>
                    <a:pt x="63" y="49"/>
                  </a:lnTo>
                  <a:lnTo>
                    <a:pt x="69" y="26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61" y="25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3" y="21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Freeform 155"/>
            <p:cNvSpPr>
              <a:spLocks/>
            </p:cNvSpPr>
            <p:nvPr/>
          </p:nvSpPr>
          <p:spPr bwMode="auto">
            <a:xfrm>
              <a:off x="3298" y="1616"/>
              <a:ext cx="28" cy="64"/>
            </a:xfrm>
            <a:custGeom>
              <a:avLst/>
              <a:gdLst>
                <a:gd name="T0" fmla="*/ 0 w 28"/>
                <a:gd name="T1" fmla="*/ 0 h 64"/>
                <a:gd name="T2" fmla="*/ 0 w 28"/>
                <a:gd name="T3" fmla="*/ 2 h 64"/>
                <a:gd name="T4" fmla="*/ 0 w 28"/>
                <a:gd name="T5" fmla="*/ 3 h 64"/>
                <a:gd name="T6" fmla="*/ 0 w 28"/>
                <a:gd name="T7" fmla="*/ 5 h 64"/>
                <a:gd name="T8" fmla="*/ 0 w 28"/>
                <a:gd name="T9" fmla="*/ 7 h 64"/>
                <a:gd name="T10" fmla="*/ 0 w 28"/>
                <a:gd name="T11" fmla="*/ 9 h 64"/>
                <a:gd name="T12" fmla="*/ 0 w 28"/>
                <a:gd name="T13" fmla="*/ 11 h 64"/>
                <a:gd name="T14" fmla="*/ 0 w 28"/>
                <a:gd name="T15" fmla="*/ 13 h 64"/>
                <a:gd name="T16" fmla="*/ 0 w 28"/>
                <a:gd name="T17" fmla="*/ 15 h 64"/>
                <a:gd name="T18" fmla="*/ 0 w 28"/>
                <a:gd name="T19" fmla="*/ 17 h 64"/>
                <a:gd name="T20" fmla="*/ 0 w 28"/>
                <a:gd name="T21" fmla="*/ 19 h 64"/>
                <a:gd name="T22" fmla="*/ 0 w 28"/>
                <a:gd name="T23" fmla="*/ 21 h 64"/>
                <a:gd name="T24" fmla="*/ 0 w 28"/>
                <a:gd name="T25" fmla="*/ 23 h 64"/>
                <a:gd name="T26" fmla="*/ 0 w 28"/>
                <a:gd name="T27" fmla="*/ 26 h 64"/>
                <a:gd name="T28" fmla="*/ 0 w 28"/>
                <a:gd name="T29" fmla="*/ 28 h 64"/>
                <a:gd name="T30" fmla="*/ 0 w 28"/>
                <a:gd name="T31" fmla="*/ 30 h 64"/>
                <a:gd name="T32" fmla="*/ 0 w 28"/>
                <a:gd name="T33" fmla="*/ 32 h 64"/>
                <a:gd name="T34" fmla="*/ 0 w 28"/>
                <a:gd name="T35" fmla="*/ 36 h 64"/>
                <a:gd name="T36" fmla="*/ 0 w 28"/>
                <a:gd name="T37" fmla="*/ 38 h 64"/>
                <a:gd name="T38" fmla="*/ 2 w 28"/>
                <a:gd name="T39" fmla="*/ 40 h 64"/>
                <a:gd name="T40" fmla="*/ 2 w 28"/>
                <a:gd name="T41" fmla="*/ 44 h 64"/>
                <a:gd name="T42" fmla="*/ 2 w 28"/>
                <a:gd name="T43" fmla="*/ 46 h 64"/>
                <a:gd name="T44" fmla="*/ 2 w 28"/>
                <a:gd name="T45" fmla="*/ 48 h 64"/>
                <a:gd name="T46" fmla="*/ 4 w 28"/>
                <a:gd name="T47" fmla="*/ 51 h 64"/>
                <a:gd name="T48" fmla="*/ 4 w 28"/>
                <a:gd name="T49" fmla="*/ 53 h 64"/>
                <a:gd name="T50" fmla="*/ 6 w 28"/>
                <a:gd name="T51" fmla="*/ 55 h 64"/>
                <a:gd name="T52" fmla="*/ 8 w 28"/>
                <a:gd name="T53" fmla="*/ 57 h 64"/>
                <a:gd name="T54" fmla="*/ 8 w 28"/>
                <a:gd name="T55" fmla="*/ 59 h 64"/>
                <a:gd name="T56" fmla="*/ 10 w 28"/>
                <a:gd name="T57" fmla="*/ 63 h 64"/>
                <a:gd name="T58" fmla="*/ 27 w 28"/>
                <a:gd name="T59" fmla="*/ 46 h 64"/>
                <a:gd name="T60" fmla="*/ 27 w 28"/>
                <a:gd name="T61" fmla="*/ 44 h 64"/>
                <a:gd name="T62" fmla="*/ 27 w 28"/>
                <a:gd name="T63" fmla="*/ 42 h 64"/>
                <a:gd name="T64" fmla="*/ 25 w 28"/>
                <a:gd name="T65" fmla="*/ 40 h 64"/>
                <a:gd name="T66" fmla="*/ 25 w 28"/>
                <a:gd name="T67" fmla="*/ 38 h 64"/>
                <a:gd name="T68" fmla="*/ 25 w 28"/>
                <a:gd name="T69" fmla="*/ 36 h 64"/>
                <a:gd name="T70" fmla="*/ 25 w 28"/>
                <a:gd name="T71" fmla="*/ 34 h 64"/>
                <a:gd name="T72" fmla="*/ 25 w 28"/>
                <a:gd name="T73" fmla="*/ 32 h 64"/>
                <a:gd name="T74" fmla="*/ 25 w 28"/>
                <a:gd name="T75" fmla="*/ 30 h 64"/>
                <a:gd name="T76" fmla="*/ 25 w 28"/>
                <a:gd name="T77" fmla="*/ 28 h 64"/>
                <a:gd name="T78" fmla="*/ 23 w 28"/>
                <a:gd name="T79" fmla="*/ 26 h 64"/>
                <a:gd name="T80" fmla="*/ 23 w 28"/>
                <a:gd name="T81" fmla="*/ 25 h 64"/>
                <a:gd name="T82" fmla="*/ 23 w 28"/>
                <a:gd name="T83" fmla="*/ 23 h 64"/>
                <a:gd name="T84" fmla="*/ 23 w 28"/>
                <a:gd name="T85" fmla="*/ 21 h 64"/>
                <a:gd name="T86" fmla="*/ 23 w 28"/>
                <a:gd name="T87" fmla="*/ 19 h 64"/>
                <a:gd name="T88" fmla="*/ 23 w 28"/>
                <a:gd name="T89" fmla="*/ 17 h 64"/>
                <a:gd name="T90" fmla="*/ 23 w 28"/>
                <a:gd name="T91" fmla="*/ 15 h 64"/>
                <a:gd name="T92" fmla="*/ 23 w 28"/>
                <a:gd name="T93" fmla="*/ 13 h 64"/>
                <a:gd name="T94" fmla="*/ 25 w 28"/>
                <a:gd name="T95" fmla="*/ 11 h 64"/>
                <a:gd name="T96" fmla="*/ 25 w 28"/>
                <a:gd name="T97" fmla="*/ 9 h 64"/>
                <a:gd name="T98" fmla="*/ 25 w 28"/>
                <a:gd name="T99" fmla="*/ 7 h 64"/>
                <a:gd name="T100" fmla="*/ 25 w 28"/>
                <a:gd name="T101" fmla="*/ 5 h 64"/>
                <a:gd name="T102" fmla="*/ 25 w 28"/>
                <a:gd name="T103" fmla="*/ 3 h 64"/>
                <a:gd name="T104" fmla="*/ 25 w 28"/>
                <a:gd name="T105" fmla="*/ 2 h 64"/>
                <a:gd name="T106" fmla="*/ 0 w 28"/>
                <a:gd name="T107" fmla="*/ 0 h 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"/>
                <a:gd name="T163" fmla="*/ 0 h 64"/>
                <a:gd name="T164" fmla="*/ 28 w 28"/>
                <a:gd name="T165" fmla="*/ 64 h 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" h="6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6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10" y="63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7" y="42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Freeform 156"/>
            <p:cNvSpPr>
              <a:spLocks/>
            </p:cNvSpPr>
            <p:nvPr/>
          </p:nvSpPr>
          <p:spPr bwMode="auto">
            <a:xfrm>
              <a:off x="3298" y="1524"/>
              <a:ext cx="66" cy="95"/>
            </a:xfrm>
            <a:custGeom>
              <a:avLst/>
              <a:gdLst>
                <a:gd name="T0" fmla="*/ 48 w 66"/>
                <a:gd name="T1" fmla="*/ 0 h 95"/>
                <a:gd name="T2" fmla="*/ 44 w 66"/>
                <a:gd name="T3" fmla="*/ 5 h 95"/>
                <a:gd name="T4" fmla="*/ 40 w 66"/>
                <a:gd name="T5" fmla="*/ 9 h 95"/>
                <a:gd name="T6" fmla="*/ 37 w 66"/>
                <a:gd name="T7" fmla="*/ 13 h 95"/>
                <a:gd name="T8" fmla="*/ 33 w 66"/>
                <a:gd name="T9" fmla="*/ 17 h 95"/>
                <a:gd name="T10" fmla="*/ 31 w 66"/>
                <a:gd name="T11" fmla="*/ 21 h 95"/>
                <a:gd name="T12" fmla="*/ 27 w 66"/>
                <a:gd name="T13" fmla="*/ 27 h 95"/>
                <a:gd name="T14" fmla="*/ 25 w 66"/>
                <a:gd name="T15" fmla="*/ 30 h 95"/>
                <a:gd name="T16" fmla="*/ 21 w 66"/>
                <a:gd name="T17" fmla="*/ 34 h 95"/>
                <a:gd name="T18" fmla="*/ 19 w 66"/>
                <a:gd name="T19" fmla="*/ 38 h 95"/>
                <a:gd name="T20" fmla="*/ 17 w 66"/>
                <a:gd name="T21" fmla="*/ 42 h 95"/>
                <a:gd name="T22" fmla="*/ 16 w 66"/>
                <a:gd name="T23" fmla="*/ 46 h 95"/>
                <a:gd name="T24" fmla="*/ 14 w 66"/>
                <a:gd name="T25" fmla="*/ 50 h 95"/>
                <a:gd name="T26" fmla="*/ 12 w 66"/>
                <a:gd name="T27" fmla="*/ 53 h 95"/>
                <a:gd name="T28" fmla="*/ 10 w 66"/>
                <a:gd name="T29" fmla="*/ 55 h 95"/>
                <a:gd name="T30" fmla="*/ 10 w 66"/>
                <a:gd name="T31" fmla="*/ 59 h 95"/>
                <a:gd name="T32" fmla="*/ 8 w 66"/>
                <a:gd name="T33" fmla="*/ 63 h 95"/>
                <a:gd name="T34" fmla="*/ 8 w 66"/>
                <a:gd name="T35" fmla="*/ 65 h 95"/>
                <a:gd name="T36" fmla="*/ 6 w 66"/>
                <a:gd name="T37" fmla="*/ 69 h 95"/>
                <a:gd name="T38" fmla="*/ 6 w 66"/>
                <a:gd name="T39" fmla="*/ 71 h 95"/>
                <a:gd name="T40" fmla="*/ 4 w 66"/>
                <a:gd name="T41" fmla="*/ 74 h 95"/>
                <a:gd name="T42" fmla="*/ 4 w 66"/>
                <a:gd name="T43" fmla="*/ 76 h 95"/>
                <a:gd name="T44" fmla="*/ 2 w 66"/>
                <a:gd name="T45" fmla="*/ 78 h 95"/>
                <a:gd name="T46" fmla="*/ 2 w 66"/>
                <a:gd name="T47" fmla="*/ 82 h 95"/>
                <a:gd name="T48" fmla="*/ 2 w 66"/>
                <a:gd name="T49" fmla="*/ 84 h 95"/>
                <a:gd name="T50" fmla="*/ 2 w 66"/>
                <a:gd name="T51" fmla="*/ 86 h 95"/>
                <a:gd name="T52" fmla="*/ 2 w 66"/>
                <a:gd name="T53" fmla="*/ 88 h 95"/>
                <a:gd name="T54" fmla="*/ 0 w 66"/>
                <a:gd name="T55" fmla="*/ 90 h 95"/>
                <a:gd name="T56" fmla="*/ 0 w 66"/>
                <a:gd name="T57" fmla="*/ 92 h 95"/>
                <a:gd name="T58" fmla="*/ 25 w 66"/>
                <a:gd name="T59" fmla="*/ 94 h 95"/>
                <a:gd name="T60" fmla="*/ 25 w 66"/>
                <a:gd name="T61" fmla="*/ 92 h 95"/>
                <a:gd name="T62" fmla="*/ 25 w 66"/>
                <a:gd name="T63" fmla="*/ 90 h 95"/>
                <a:gd name="T64" fmla="*/ 25 w 66"/>
                <a:gd name="T65" fmla="*/ 88 h 95"/>
                <a:gd name="T66" fmla="*/ 27 w 66"/>
                <a:gd name="T67" fmla="*/ 86 h 95"/>
                <a:gd name="T68" fmla="*/ 27 w 66"/>
                <a:gd name="T69" fmla="*/ 84 h 95"/>
                <a:gd name="T70" fmla="*/ 27 w 66"/>
                <a:gd name="T71" fmla="*/ 82 h 95"/>
                <a:gd name="T72" fmla="*/ 27 w 66"/>
                <a:gd name="T73" fmla="*/ 80 h 95"/>
                <a:gd name="T74" fmla="*/ 29 w 66"/>
                <a:gd name="T75" fmla="*/ 78 h 95"/>
                <a:gd name="T76" fmla="*/ 29 w 66"/>
                <a:gd name="T77" fmla="*/ 76 h 95"/>
                <a:gd name="T78" fmla="*/ 29 w 66"/>
                <a:gd name="T79" fmla="*/ 74 h 95"/>
                <a:gd name="T80" fmla="*/ 31 w 66"/>
                <a:gd name="T81" fmla="*/ 71 h 95"/>
                <a:gd name="T82" fmla="*/ 31 w 66"/>
                <a:gd name="T83" fmla="*/ 69 h 95"/>
                <a:gd name="T84" fmla="*/ 33 w 66"/>
                <a:gd name="T85" fmla="*/ 65 h 95"/>
                <a:gd name="T86" fmla="*/ 35 w 66"/>
                <a:gd name="T87" fmla="*/ 63 h 95"/>
                <a:gd name="T88" fmla="*/ 35 w 66"/>
                <a:gd name="T89" fmla="*/ 59 h 95"/>
                <a:gd name="T90" fmla="*/ 37 w 66"/>
                <a:gd name="T91" fmla="*/ 55 h 95"/>
                <a:gd name="T92" fmla="*/ 39 w 66"/>
                <a:gd name="T93" fmla="*/ 53 h 95"/>
                <a:gd name="T94" fmla="*/ 40 w 66"/>
                <a:gd name="T95" fmla="*/ 50 h 95"/>
                <a:gd name="T96" fmla="*/ 42 w 66"/>
                <a:gd name="T97" fmla="*/ 46 h 95"/>
                <a:gd name="T98" fmla="*/ 44 w 66"/>
                <a:gd name="T99" fmla="*/ 42 h 95"/>
                <a:gd name="T100" fmla="*/ 46 w 66"/>
                <a:gd name="T101" fmla="*/ 40 h 95"/>
                <a:gd name="T102" fmla="*/ 50 w 66"/>
                <a:gd name="T103" fmla="*/ 36 h 95"/>
                <a:gd name="T104" fmla="*/ 52 w 66"/>
                <a:gd name="T105" fmla="*/ 32 h 95"/>
                <a:gd name="T106" fmla="*/ 56 w 66"/>
                <a:gd name="T107" fmla="*/ 28 h 95"/>
                <a:gd name="T108" fmla="*/ 58 w 66"/>
                <a:gd name="T109" fmla="*/ 25 h 95"/>
                <a:gd name="T110" fmla="*/ 62 w 66"/>
                <a:gd name="T111" fmla="*/ 21 h 95"/>
                <a:gd name="T112" fmla="*/ 65 w 66"/>
                <a:gd name="T113" fmla="*/ 17 h 95"/>
                <a:gd name="T114" fmla="*/ 48 w 66"/>
                <a:gd name="T115" fmla="*/ 0 h 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95"/>
                <a:gd name="T176" fmla="*/ 66 w 66"/>
                <a:gd name="T177" fmla="*/ 95 h 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95">
                  <a:moveTo>
                    <a:pt x="48" y="0"/>
                  </a:moveTo>
                  <a:lnTo>
                    <a:pt x="44" y="5"/>
                  </a:lnTo>
                  <a:lnTo>
                    <a:pt x="40" y="9"/>
                  </a:lnTo>
                  <a:lnTo>
                    <a:pt x="37" y="13"/>
                  </a:lnTo>
                  <a:lnTo>
                    <a:pt x="33" y="17"/>
                  </a:lnTo>
                  <a:lnTo>
                    <a:pt x="31" y="21"/>
                  </a:lnTo>
                  <a:lnTo>
                    <a:pt x="27" y="27"/>
                  </a:lnTo>
                  <a:lnTo>
                    <a:pt x="25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7" y="42"/>
                  </a:lnTo>
                  <a:lnTo>
                    <a:pt x="16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0" y="55"/>
                  </a:lnTo>
                  <a:lnTo>
                    <a:pt x="10" y="59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9"/>
                  </a:lnTo>
                  <a:lnTo>
                    <a:pt x="6" y="71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5"/>
                  </a:lnTo>
                  <a:lnTo>
                    <a:pt x="35" y="63"/>
                  </a:lnTo>
                  <a:lnTo>
                    <a:pt x="35" y="59"/>
                  </a:lnTo>
                  <a:lnTo>
                    <a:pt x="37" y="55"/>
                  </a:lnTo>
                  <a:lnTo>
                    <a:pt x="39" y="53"/>
                  </a:lnTo>
                  <a:lnTo>
                    <a:pt x="40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50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8" y="25"/>
                  </a:lnTo>
                  <a:lnTo>
                    <a:pt x="62" y="21"/>
                  </a:lnTo>
                  <a:lnTo>
                    <a:pt x="65" y="17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Freeform 157"/>
            <p:cNvSpPr>
              <a:spLocks/>
            </p:cNvSpPr>
            <p:nvPr/>
          </p:nvSpPr>
          <p:spPr bwMode="auto">
            <a:xfrm>
              <a:off x="3340" y="1313"/>
              <a:ext cx="66" cy="229"/>
            </a:xfrm>
            <a:custGeom>
              <a:avLst/>
              <a:gdLst>
                <a:gd name="T0" fmla="*/ 0 w 66"/>
                <a:gd name="T1" fmla="*/ 19 h 229"/>
                <a:gd name="T2" fmla="*/ 12 w 66"/>
                <a:gd name="T3" fmla="*/ 31 h 229"/>
                <a:gd name="T4" fmla="*/ 20 w 66"/>
                <a:gd name="T5" fmla="*/ 42 h 229"/>
                <a:gd name="T6" fmla="*/ 27 w 66"/>
                <a:gd name="T7" fmla="*/ 54 h 229"/>
                <a:gd name="T8" fmla="*/ 33 w 66"/>
                <a:gd name="T9" fmla="*/ 67 h 229"/>
                <a:gd name="T10" fmla="*/ 37 w 66"/>
                <a:gd name="T11" fmla="*/ 80 h 229"/>
                <a:gd name="T12" fmla="*/ 39 w 66"/>
                <a:gd name="T13" fmla="*/ 94 h 229"/>
                <a:gd name="T14" fmla="*/ 41 w 66"/>
                <a:gd name="T15" fmla="*/ 107 h 229"/>
                <a:gd name="T16" fmla="*/ 41 w 66"/>
                <a:gd name="T17" fmla="*/ 123 h 229"/>
                <a:gd name="T18" fmla="*/ 39 w 66"/>
                <a:gd name="T19" fmla="*/ 136 h 229"/>
                <a:gd name="T20" fmla="*/ 37 w 66"/>
                <a:gd name="T21" fmla="*/ 149 h 229"/>
                <a:gd name="T22" fmla="*/ 33 w 66"/>
                <a:gd name="T23" fmla="*/ 161 h 229"/>
                <a:gd name="T24" fmla="*/ 29 w 66"/>
                <a:gd name="T25" fmla="*/ 174 h 229"/>
                <a:gd name="T26" fmla="*/ 23 w 66"/>
                <a:gd name="T27" fmla="*/ 184 h 229"/>
                <a:gd name="T28" fmla="*/ 18 w 66"/>
                <a:gd name="T29" fmla="*/ 195 h 229"/>
                <a:gd name="T30" fmla="*/ 12 w 66"/>
                <a:gd name="T31" fmla="*/ 203 h 229"/>
                <a:gd name="T32" fmla="*/ 6 w 66"/>
                <a:gd name="T33" fmla="*/ 211 h 229"/>
                <a:gd name="T34" fmla="*/ 27 w 66"/>
                <a:gd name="T35" fmla="*/ 224 h 229"/>
                <a:gd name="T36" fmla="*/ 35 w 66"/>
                <a:gd name="T37" fmla="*/ 213 h 229"/>
                <a:gd name="T38" fmla="*/ 42 w 66"/>
                <a:gd name="T39" fmla="*/ 201 h 229"/>
                <a:gd name="T40" fmla="*/ 48 w 66"/>
                <a:gd name="T41" fmla="*/ 190 h 229"/>
                <a:gd name="T42" fmla="*/ 54 w 66"/>
                <a:gd name="T43" fmla="*/ 176 h 229"/>
                <a:gd name="T44" fmla="*/ 58 w 66"/>
                <a:gd name="T45" fmla="*/ 161 h 229"/>
                <a:gd name="T46" fmla="*/ 62 w 66"/>
                <a:gd name="T47" fmla="*/ 147 h 229"/>
                <a:gd name="T48" fmla="*/ 64 w 66"/>
                <a:gd name="T49" fmla="*/ 132 h 229"/>
                <a:gd name="T50" fmla="*/ 65 w 66"/>
                <a:gd name="T51" fmla="*/ 115 h 229"/>
                <a:gd name="T52" fmla="*/ 64 w 66"/>
                <a:gd name="T53" fmla="*/ 100 h 229"/>
                <a:gd name="T54" fmla="*/ 62 w 66"/>
                <a:gd name="T55" fmla="*/ 84 h 229"/>
                <a:gd name="T56" fmla="*/ 58 w 66"/>
                <a:gd name="T57" fmla="*/ 67 h 229"/>
                <a:gd name="T58" fmla="*/ 52 w 66"/>
                <a:gd name="T59" fmla="*/ 52 h 229"/>
                <a:gd name="T60" fmla="*/ 44 w 66"/>
                <a:gd name="T61" fmla="*/ 36 h 229"/>
                <a:gd name="T62" fmla="*/ 35 w 66"/>
                <a:gd name="T63" fmla="*/ 21 h 229"/>
                <a:gd name="T64" fmla="*/ 23 w 66"/>
                <a:gd name="T65" fmla="*/ 8 h 229"/>
                <a:gd name="T66" fmla="*/ 16 w 66"/>
                <a:gd name="T67" fmla="*/ 0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229"/>
                <a:gd name="T104" fmla="*/ 66 w 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229">
                  <a:moveTo>
                    <a:pt x="2" y="19"/>
                  </a:moveTo>
                  <a:lnTo>
                    <a:pt x="0" y="19"/>
                  </a:lnTo>
                  <a:lnTo>
                    <a:pt x="6" y="23"/>
                  </a:lnTo>
                  <a:lnTo>
                    <a:pt x="12" y="31"/>
                  </a:lnTo>
                  <a:lnTo>
                    <a:pt x="16" y="36"/>
                  </a:lnTo>
                  <a:lnTo>
                    <a:pt x="20" y="42"/>
                  </a:lnTo>
                  <a:lnTo>
                    <a:pt x="23" y="48"/>
                  </a:lnTo>
                  <a:lnTo>
                    <a:pt x="27" y="54"/>
                  </a:lnTo>
                  <a:lnTo>
                    <a:pt x="31" y="61"/>
                  </a:lnTo>
                  <a:lnTo>
                    <a:pt x="33" y="67"/>
                  </a:lnTo>
                  <a:lnTo>
                    <a:pt x="35" y="75"/>
                  </a:lnTo>
                  <a:lnTo>
                    <a:pt x="37" y="80"/>
                  </a:lnTo>
                  <a:lnTo>
                    <a:pt x="39" y="88"/>
                  </a:lnTo>
                  <a:lnTo>
                    <a:pt x="39" y="94"/>
                  </a:lnTo>
                  <a:lnTo>
                    <a:pt x="41" y="102"/>
                  </a:lnTo>
                  <a:lnTo>
                    <a:pt x="41" y="107"/>
                  </a:lnTo>
                  <a:lnTo>
                    <a:pt x="41" y="115"/>
                  </a:lnTo>
                  <a:lnTo>
                    <a:pt x="41" y="123"/>
                  </a:lnTo>
                  <a:lnTo>
                    <a:pt x="39" y="128"/>
                  </a:lnTo>
                  <a:lnTo>
                    <a:pt x="39" y="136"/>
                  </a:lnTo>
                  <a:lnTo>
                    <a:pt x="37" y="142"/>
                  </a:lnTo>
                  <a:lnTo>
                    <a:pt x="37" y="149"/>
                  </a:lnTo>
                  <a:lnTo>
                    <a:pt x="35" y="155"/>
                  </a:lnTo>
                  <a:lnTo>
                    <a:pt x="33" y="161"/>
                  </a:lnTo>
                  <a:lnTo>
                    <a:pt x="31" y="167"/>
                  </a:lnTo>
                  <a:lnTo>
                    <a:pt x="29" y="174"/>
                  </a:lnTo>
                  <a:lnTo>
                    <a:pt x="25" y="180"/>
                  </a:lnTo>
                  <a:lnTo>
                    <a:pt x="23" y="184"/>
                  </a:lnTo>
                  <a:lnTo>
                    <a:pt x="21" y="190"/>
                  </a:lnTo>
                  <a:lnTo>
                    <a:pt x="18" y="195"/>
                  </a:lnTo>
                  <a:lnTo>
                    <a:pt x="16" y="199"/>
                  </a:lnTo>
                  <a:lnTo>
                    <a:pt x="12" y="203"/>
                  </a:lnTo>
                  <a:lnTo>
                    <a:pt x="8" y="209"/>
                  </a:lnTo>
                  <a:lnTo>
                    <a:pt x="6" y="211"/>
                  </a:lnTo>
                  <a:lnTo>
                    <a:pt x="23" y="228"/>
                  </a:lnTo>
                  <a:lnTo>
                    <a:pt x="27" y="224"/>
                  </a:lnTo>
                  <a:lnTo>
                    <a:pt x="31" y="218"/>
                  </a:lnTo>
                  <a:lnTo>
                    <a:pt x="35" y="213"/>
                  </a:lnTo>
                  <a:lnTo>
                    <a:pt x="39" y="207"/>
                  </a:lnTo>
                  <a:lnTo>
                    <a:pt x="42" y="201"/>
                  </a:lnTo>
                  <a:lnTo>
                    <a:pt x="44" y="195"/>
                  </a:lnTo>
                  <a:lnTo>
                    <a:pt x="48" y="190"/>
                  </a:lnTo>
                  <a:lnTo>
                    <a:pt x="50" y="182"/>
                  </a:lnTo>
                  <a:lnTo>
                    <a:pt x="54" y="176"/>
                  </a:lnTo>
                  <a:lnTo>
                    <a:pt x="56" y="169"/>
                  </a:lnTo>
                  <a:lnTo>
                    <a:pt x="58" y="161"/>
                  </a:lnTo>
                  <a:lnTo>
                    <a:pt x="60" y="153"/>
                  </a:lnTo>
                  <a:lnTo>
                    <a:pt x="62" y="147"/>
                  </a:lnTo>
                  <a:lnTo>
                    <a:pt x="64" y="140"/>
                  </a:lnTo>
                  <a:lnTo>
                    <a:pt x="64" y="132"/>
                  </a:lnTo>
                  <a:lnTo>
                    <a:pt x="64" y="123"/>
                  </a:lnTo>
                  <a:lnTo>
                    <a:pt x="65" y="115"/>
                  </a:lnTo>
                  <a:lnTo>
                    <a:pt x="64" y="107"/>
                  </a:lnTo>
                  <a:lnTo>
                    <a:pt x="64" y="100"/>
                  </a:lnTo>
                  <a:lnTo>
                    <a:pt x="64" y="92"/>
                  </a:lnTo>
                  <a:lnTo>
                    <a:pt x="62" y="84"/>
                  </a:lnTo>
                  <a:lnTo>
                    <a:pt x="60" y="75"/>
                  </a:lnTo>
                  <a:lnTo>
                    <a:pt x="58" y="67"/>
                  </a:lnTo>
                  <a:lnTo>
                    <a:pt x="56" y="59"/>
                  </a:lnTo>
                  <a:lnTo>
                    <a:pt x="52" y="52"/>
                  </a:lnTo>
                  <a:lnTo>
                    <a:pt x="48" y="44"/>
                  </a:lnTo>
                  <a:lnTo>
                    <a:pt x="44" y="36"/>
                  </a:lnTo>
                  <a:lnTo>
                    <a:pt x="41" y="29"/>
                  </a:lnTo>
                  <a:lnTo>
                    <a:pt x="35" y="21"/>
                  </a:lnTo>
                  <a:lnTo>
                    <a:pt x="29" y="13"/>
                  </a:lnTo>
                  <a:lnTo>
                    <a:pt x="23" y="8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2" y="1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Freeform 158"/>
            <p:cNvSpPr>
              <a:spLocks/>
            </p:cNvSpPr>
            <p:nvPr/>
          </p:nvSpPr>
          <p:spPr bwMode="auto">
            <a:xfrm>
              <a:off x="3118" y="1286"/>
              <a:ext cx="239" cy="66"/>
            </a:xfrm>
            <a:custGeom>
              <a:avLst/>
              <a:gdLst>
                <a:gd name="T0" fmla="*/ 21 w 239"/>
                <a:gd name="T1" fmla="*/ 63 h 66"/>
                <a:gd name="T2" fmla="*/ 25 w 239"/>
                <a:gd name="T3" fmla="*/ 56 h 66"/>
                <a:gd name="T4" fmla="*/ 33 w 239"/>
                <a:gd name="T5" fmla="*/ 50 h 66"/>
                <a:gd name="T6" fmla="*/ 41 w 239"/>
                <a:gd name="T7" fmla="*/ 44 h 66"/>
                <a:gd name="T8" fmla="*/ 52 w 239"/>
                <a:gd name="T9" fmla="*/ 38 h 66"/>
                <a:gd name="T10" fmla="*/ 64 w 239"/>
                <a:gd name="T11" fmla="*/ 33 h 66"/>
                <a:gd name="T12" fmla="*/ 77 w 239"/>
                <a:gd name="T13" fmla="*/ 29 h 66"/>
                <a:gd name="T14" fmla="*/ 90 w 239"/>
                <a:gd name="T15" fmla="*/ 27 h 66"/>
                <a:gd name="T16" fmla="*/ 106 w 239"/>
                <a:gd name="T17" fmla="*/ 25 h 66"/>
                <a:gd name="T18" fmla="*/ 121 w 239"/>
                <a:gd name="T19" fmla="*/ 23 h 66"/>
                <a:gd name="T20" fmla="*/ 138 w 239"/>
                <a:gd name="T21" fmla="*/ 23 h 66"/>
                <a:gd name="T22" fmla="*/ 153 w 239"/>
                <a:gd name="T23" fmla="*/ 25 h 66"/>
                <a:gd name="T24" fmla="*/ 169 w 239"/>
                <a:gd name="T25" fmla="*/ 27 h 66"/>
                <a:gd name="T26" fmla="*/ 184 w 239"/>
                <a:gd name="T27" fmla="*/ 31 h 66"/>
                <a:gd name="T28" fmla="*/ 199 w 239"/>
                <a:gd name="T29" fmla="*/ 35 h 66"/>
                <a:gd name="T30" fmla="*/ 213 w 239"/>
                <a:gd name="T31" fmla="*/ 40 h 66"/>
                <a:gd name="T32" fmla="*/ 224 w 239"/>
                <a:gd name="T33" fmla="*/ 46 h 66"/>
                <a:gd name="T34" fmla="*/ 230 w 239"/>
                <a:gd name="T35" fmla="*/ 21 h 66"/>
                <a:gd name="T36" fmla="*/ 215 w 239"/>
                <a:gd name="T37" fmla="*/ 15 h 66"/>
                <a:gd name="T38" fmla="*/ 197 w 239"/>
                <a:gd name="T39" fmla="*/ 10 h 66"/>
                <a:gd name="T40" fmla="*/ 182 w 239"/>
                <a:gd name="T41" fmla="*/ 6 h 66"/>
                <a:gd name="T42" fmla="*/ 165 w 239"/>
                <a:gd name="T43" fmla="*/ 2 h 66"/>
                <a:gd name="T44" fmla="*/ 148 w 239"/>
                <a:gd name="T45" fmla="*/ 0 h 66"/>
                <a:gd name="T46" fmla="*/ 129 w 239"/>
                <a:gd name="T47" fmla="*/ 0 h 66"/>
                <a:gd name="T48" fmla="*/ 111 w 239"/>
                <a:gd name="T49" fmla="*/ 0 h 66"/>
                <a:gd name="T50" fmla="*/ 94 w 239"/>
                <a:gd name="T51" fmla="*/ 2 h 66"/>
                <a:gd name="T52" fmla="*/ 79 w 239"/>
                <a:gd name="T53" fmla="*/ 4 h 66"/>
                <a:gd name="T54" fmla="*/ 64 w 239"/>
                <a:gd name="T55" fmla="*/ 8 h 66"/>
                <a:gd name="T56" fmla="*/ 48 w 239"/>
                <a:gd name="T57" fmla="*/ 14 h 66"/>
                <a:gd name="T58" fmla="*/ 35 w 239"/>
                <a:gd name="T59" fmla="*/ 19 h 66"/>
                <a:gd name="T60" fmla="*/ 23 w 239"/>
                <a:gd name="T61" fmla="*/ 27 h 66"/>
                <a:gd name="T62" fmla="*/ 12 w 239"/>
                <a:gd name="T63" fmla="*/ 37 h 66"/>
                <a:gd name="T64" fmla="*/ 2 w 239"/>
                <a:gd name="T65" fmla="*/ 46 h 66"/>
                <a:gd name="T66" fmla="*/ 0 w 239"/>
                <a:gd name="T67" fmla="*/ 50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9"/>
                <a:gd name="T103" fmla="*/ 0 h 66"/>
                <a:gd name="T104" fmla="*/ 239 w 239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9" h="66">
                  <a:moveTo>
                    <a:pt x="20" y="65"/>
                  </a:moveTo>
                  <a:lnTo>
                    <a:pt x="21" y="63"/>
                  </a:lnTo>
                  <a:lnTo>
                    <a:pt x="23" y="60"/>
                  </a:lnTo>
                  <a:lnTo>
                    <a:pt x="25" y="56"/>
                  </a:lnTo>
                  <a:lnTo>
                    <a:pt x="29" y="54"/>
                  </a:lnTo>
                  <a:lnTo>
                    <a:pt x="33" y="50"/>
                  </a:lnTo>
                  <a:lnTo>
                    <a:pt x="37" y="46"/>
                  </a:lnTo>
                  <a:lnTo>
                    <a:pt x="41" y="44"/>
                  </a:lnTo>
                  <a:lnTo>
                    <a:pt x="46" y="40"/>
                  </a:lnTo>
                  <a:lnTo>
                    <a:pt x="52" y="38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69" y="31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8" y="25"/>
                  </a:lnTo>
                  <a:lnTo>
                    <a:pt x="106" y="25"/>
                  </a:lnTo>
                  <a:lnTo>
                    <a:pt x="113" y="23"/>
                  </a:lnTo>
                  <a:lnTo>
                    <a:pt x="121" y="23"/>
                  </a:lnTo>
                  <a:lnTo>
                    <a:pt x="129" y="23"/>
                  </a:lnTo>
                  <a:lnTo>
                    <a:pt x="138" y="23"/>
                  </a:lnTo>
                  <a:lnTo>
                    <a:pt x="146" y="25"/>
                  </a:lnTo>
                  <a:lnTo>
                    <a:pt x="153" y="25"/>
                  </a:lnTo>
                  <a:lnTo>
                    <a:pt x="161" y="25"/>
                  </a:lnTo>
                  <a:lnTo>
                    <a:pt x="169" y="27"/>
                  </a:lnTo>
                  <a:lnTo>
                    <a:pt x="176" y="29"/>
                  </a:lnTo>
                  <a:lnTo>
                    <a:pt x="184" y="31"/>
                  </a:lnTo>
                  <a:lnTo>
                    <a:pt x="192" y="33"/>
                  </a:lnTo>
                  <a:lnTo>
                    <a:pt x="199" y="35"/>
                  </a:lnTo>
                  <a:lnTo>
                    <a:pt x="205" y="37"/>
                  </a:lnTo>
                  <a:lnTo>
                    <a:pt x="213" y="40"/>
                  </a:lnTo>
                  <a:lnTo>
                    <a:pt x="219" y="44"/>
                  </a:lnTo>
                  <a:lnTo>
                    <a:pt x="224" y="46"/>
                  </a:lnTo>
                  <a:lnTo>
                    <a:pt x="238" y="27"/>
                  </a:lnTo>
                  <a:lnTo>
                    <a:pt x="230" y="21"/>
                  </a:lnTo>
                  <a:lnTo>
                    <a:pt x="222" y="19"/>
                  </a:lnTo>
                  <a:lnTo>
                    <a:pt x="215" y="15"/>
                  </a:lnTo>
                  <a:lnTo>
                    <a:pt x="207" y="12"/>
                  </a:lnTo>
                  <a:lnTo>
                    <a:pt x="197" y="10"/>
                  </a:lnTo>
                  <a:lnTo>
                    <a:pt x="190" y="8"/>
                  </a:lnTo>
                  <a:lnTo>
                    <a:pt x="182" y="6"/>
                  </a:lnTo>
                  <a:lnTo>
                    <a:pt x="173" y="4"/>
                  </a:lnTo>
                  <a:lnTo>
                    <a:pt x="165" y="2"/>
                  </a:lnTo>
                  <a:lnTo>
                    <a:pt x="155" y="0"/>
                  </a:lnTo>
                  <a:lnTo>
                    <a:pt x="148" y="0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21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94" y="2"/>
                  </a:lnTo>
                  <a:lnTo>
                    <a:pt x="86" y="2"/>
                  </a:lnTo>
                  <a:lnTo>
                    <a:pt x="79" y="4"/>
                  </a:lnTo>
                  <a:lnTo>
                    <a:pt x="71" y="6"/>
                  </a:lnTo>
                  <a:lnTo>
                    <a:pt x="64" y="8"/>
                  </a:lnTo>
                  <a:lnTo>
                    <a:pt x="56" y="10"/>
                  </a:lnTo>
                  <a:lnTo>
                    <a:pt x="48" y="14"/>
                  </a:lnTo>
                  <a:lnTo>
                    <a:pt x="41" y="15"/>
                  </a:lnTo>
                  <a:lnTo>
                    <a:pt x="35" y="19"/>
                  </a:lnTo>
                  <a:lnTo>
                    <a:pt x="29" y="23"/>
                  </a:lnTo>
                  <a:lnTo>
                    <a:pt x="23" y="27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8" y="40"/>
                  </a:lnTo>
                  <a:lnTo>
                    <a:pt x="2" y="4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0" y="6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Freeform 159"/>
            <p:cNvSpPr>
              <a:spLocks/>
            </p:cNvSpPr>
            <p:nvPr/>
          </p:nvSpPr>
          <p:spPr bwMode="auto">
            <a:xfrm>
              <a:off x="3088" y="1336"/>
              <a:ext cx="51" cy="66"/>
            </a:xfrm>
            <a:custGeom>
              <a:avLst/>
              <a:gdLst>
                <a:gd name="T0" fmla="*/ 23 w 51"/>
                <a:gd name="T1" fmla="*/ 59 h 66"/>
                <a:gd name="T2" fmla="*/ 23 w 51"/>
                <a:gd name="T3" fmla="*/ 65 h 66"/>
                <a:gd name="T4" fmla="*/ 23 w 51"/>
                <a:gd name="T5" fmla="*/ 63 h 66"/>
                <a:gd name="T6" fmla="*/ 25 w 51"/>
                <a:gd name="T7" fmla="*/ 61 h 66"/>
                <a:gd name="T8" fmla="*/ 25 w 51"/>
                <a:gd name="T9" fmla="*/ 59 h 66"/>
                <a:gd name="T10" fmla="*/ 25 w 51"/>
                <a:gd name="T11" fmla="*/ 57 h 66"/>
                <a:gd name="T12" fmla="*/ 27 w 51"/>
                <a:gd name="T13" fmla="*/ 56 h 66"/>
                <a:gd name="T14" fmla="*/ 28 w 51"/>
                <a:gd name="T15" fmla="*/ 52 h 66"/>
                <a:gd name="T16" fmla="*/ 28 w 51"/>
                <a:gd name="T17" fmla="*/ 50 h 66"/>
                <a:gd name="T18" fmla="*/ 30 w 51"/>
                <a:gd name="T19" fmla="*/ 48 h 66"/>
                <a:gd name="T20" fmla="*/ 30 w 51"/>
                <a:gd name="T21" fmla="*/ 46 h 66"/>
                <a:gd name="T22" fmla="*/ 32 w 51"/>
                <a:gd name="T23" fmla="*/ 44 h 66"/>
                <a:gd name="T24" fmla="*/ 32 w 51"/>
                <a:gd name="T25" fmla="*/ 42 h 66"/>
                <a:gd name="T26" fmla="*/ 34 w 51"/>
                <a:gd name="T27" fmla="*/ 40 h 66"/>
                <a:gd name="T28" fmla="*/ 36 w 51"/>
                <a:gd name="T29" fmla="*/ 38 h 66"/>
                <a:gd name="T30" fmla="*/ 36 w 51"/>
                <a:gd name="T31" fmla="*/ 36 h 66"/>
                <a:gd name="T32" fmla="*/ 38 w 51"/>
                <a:gd name="T33" fmla="*/ 34 h 66"/>
                <a:gd name="T34" fmla="*/ 38 w 51"/>
                <a:gd name="T35" fmla="*/ 33 h 66"/>
                <a:gd name="T36" fmla="*/ 40 w 51"/>
                <a:gd name="T37" fmla="*/ 31 h 66"/>
                <a:gd name="T38" fmla="*/ 42 w 51"/>
                <a:gd name="T39" fmla="*/ 29 h 66"/>
                <a:gd name="T40" fmla="*/ 42 w 51"/>
                <a:gd name="T41" fmla="*/ 27 h 66"/>
                <a:gd name="T42" fmla="*/ 44 w 51"/>
                <a:gd name="T43" fmla="*/ 25 h 66"/>
                <a:gd name="T44" fmla="*/ 44 w 51"/>
                <a:gd name="T45" fmla="*/ 23 h 66"/>
                <a:gd name="T46" fmla="*/ 46 w 51"/>
                <a:gd name="T47" fmla="*/ 21 h 66"/>
                <a:gd name="T48" fmla="*/ 48 w 51"/>
                <a:gd name="T49" fmla="*/ 19 h 66"/>
                <a:gd name="T50" fmla="*/ 48 w 51"/>
                <a:gd name="T51" fmla="*/ 17 h 66"/>
                <a:gd name="T52" fmla="*/ 50 w 51"/>
                <a:gd name="T53" fmla="*/ 17 h 66"/>
                <a:gd name="T54" fmla="*/ 50 w 51"/>
                <a:gd name="T55" fmla="*/ 15 h 66"/>
                <a:gd name="T56" fmla="*/ 30 w 51"/>
                <a:gd name="T57" fmla="*/ 0 h 66"/>
                <a:gd name="T58" fmla="*/ 30 w 51"/>
                <a:gd name="T59" fmla="*/ 2 h 66"/>
                <a:gd name="T60" fmla="*/ 28 w 51"/>
                <a:gd name="T61" fmla="*/ 4 h 66"/>
                <a:gd name="T62" fmla="*/ 28 w 51"/>
                <a:gd name="T63" fmla="*/ 6 h 66"/>
                <a:gd name="T64" fmla="*/ 27 w 51"/>
                <a:gd name="T65" fmla="*/ 6 h 66"/>
                <a:gd name="T66" fmla="*/ 27 w 51"/>
                <a:gd name="T67" fmla="*/ 8 h 66"/>
                <a:gd name="T68" fmla="*/ 25 w 51"/>
                <a:gd name="T69" fmla="*/ 10 h 66"/>
                <a:gd name="T70" fmla="*/ 23 w 51"/>
                <a:gd name="T71" fmla="*/ 11 h 66"/>
                <a:gd name="T72" fmla="*/ 23 w 51"/>
                <a:gd name="T73" fmla="*/ 13 h 66"/>
                <a:gd name="T74" fmla="*/ 21 w 51"/>
                <a:gd name="T75" fmla="*/ 15 h 66"/>
                <a:gd name="T76" fmla="*/ 19 w 51"/>
                <a:gd name="T77" fmla="*/ 17 h 66"/>
                <a:gd name="T78" fmla="*/ 19 w 51"/>
                <a:gd name="T79" fmla="*/ 19 h 66"/>
                <a:gd name="T80" fmla="*/ 17 w 51"/>
                <a:gd name="T81" fmla="*/ 21 h 66"/>
                <a:gd name="T82" fmla="*/ 15 w 51"/>
                <a:gd name="T83" fmla="*/ 23 h 66"/>
                <a:gd name="T84" fmla="*/ 15 w 51"/>
                <a:gd name="T85" fmla="*/ 25 h 66"/>
                <a:gd name="T86" fmla="*/ 13 w 51"/>
                <a:gd name="T87" fmla="*/ 29 h 66"/>
                <a:gd name="T88" fmla="*/ 11 w 51"/>
                <a:gd name="T89" fmla="*/ 31 h 66"/>
                <a:gd name="T90" fmla="*/ 11 w 51"/>
                <a:gd name="T91" fmla="*/ 33 h 66"/>
                <a:gd name="T92" fmla="*/ 9 w 51"/>
                <a:gd name="T93" fmla="*/ 34 h 66"/>
                <a:gd name="T94" fmla="*/ 7 w 51"/>
                <a:gd name="T95" fmla="*/ 36 h 66"/>
                <a:gd name="T96" fmla="*/ 7 w 51"/>
                <a:gd name="T97" fmla="*/ 40 h 66"/>
                <a:gd name="T98" fmla="*/ 5 w 51"/>
                <a:gd name="T99" fmla="*/ 42 h 66"/>
                <a:gd name="T100" fmla="*/ 5 w 51"/>
                <a:gd name="T101" fmla="*/ 44 h 66"/>
                <a:gd name="T102" fmla="*/ 4 w 51"/>
                <a:gd name="T103" fmla="*/ 48 h 66"/>
                <a:gd name="T104" fmla="*/ 2 w 51"/>
                <a:gd name="T105" fmla="*/ 50 h 66"/>
                <a:gd name="T106" fmla="*/ 2 w 51"/>
                <a:gd name="T107" fmla="*/ 52 h 66"/>
                <a:gd name="T108" fmla="*/ 0 w 51"/>
                <a:gd name="T109" fmla="*/ 56 h 66"/>
                <a:gd name="T110" fmla="*/ 0 w 51"/>
                <a:gd name="T111" fmla="*/ 57 h 66"/>
                <a:gd name="T112" fmla="*/ 0 w 51"/>
                <a:gd name="T113" fmla="*/ 63 h 66"/>
                <a:gd name="T114" fmla="*/ 23 w 51"/>
                <a:gd name="T115" fmla="*/ 59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"/>
                <a:gd name="T175" fmla="*/ 0 h 66"/>
                <a:gd name="T176" fmla="*/ 51 w 51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" h="66">
                  <a:moveTo>
                    <a:pt x="23" y="59"/>
                  </a:moveTo>
                  <a:lnTo>
                    <a:pt x="23" y="65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7" y="56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7" y="40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23" y="5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Freeform 160"/>
            <p:cNvSpPr>
              <a:spLocks/>
            </p:cNvSpPr>
            <p:nvPr/>
          </p:nvSpPr>
          <p:spPr bwMode="auto">
            <a:xfrm>
              <a:off x="3080" y="1395"/>
              <a:ext cx="34" cy="63"/>
            </a:xfrm>
            <a:custGeom>
              <a:avLst/>
              <a:gdLst>
                <a:gd name="T0" fmla="*/ 17 w 34"/>
                <a:gd name="T1" fmla="*/ 62 h 63"/>
                <a:gd name="T2" fmla="*/ 19 w 34"/>
                <a:gd name="T3" fmla="*/ 60 h 63"/>
                <a:gd name="T4" fmla="*/ 21 w 34"/>
                <a:gd name="T5" fmla="*/ 58 h 63"/>
                <a:gd name="T6" fmla="*/ 23 w 34"/>
                <a:gd name="T7" fmla="*/ 54 h 63"/>
                <a:gd name="T8" fmla="*/ 25 w 34"/>
                <a:gd name="T9" fmla="*/ 52 h 63"/>
                <a:gd name="T10" fmla="*/ 27 w 34"/>
                <a:gd name="T11" fmla="*/ 50 h 63"/>
                <a:gd name="T12" fmla="*/ 27 w 34"/>
                <a:gd name="T13" fmla="*/ 46 h 63"/>
                <a:gd name="T14" fmla="*/ 29 w 34"/>
                <a:gd name="T15" fmla="*/ 44 h 63"/>
                <a:gd name="T16" fmla="*/ 29 w 34"/>
                <a:gd name="T17" fmla="*/ 43 h 63"/>
                <a:gd name="T18" fmla="*/ 31 w 34"/>
                <a:gd name="T19" fmla="*/ 39 h 63"/>
                <a:gd name="T20" fmla="*/ 31 w 34"/>
                <a:gd name="T21" fmla="*/ 37 h 63"/>
                <a:gd name="T22" fmla="*/ 31 w 34"/>
                <a:gd name="T23" fmla="*/ 35 h 63"/>
                <a:gd name="T24" fmla="*/ 33 w 34"/>
                <a:gd name="T25" fmla="*/ 31 h 63"/>
                <a:gd name="T26" fmla="*/ 33 w 34"/>
                <a:gd name="T27" fmla="*/ 29 h 63"/>
                <a:gd name="T28" fmla="*/ 33 w 34"/>
                <a:gd name="T29" fmla="*/ 27 h 63"/>
                <a:gd name="T30" fmla="*/ 33 w 34"/>
                <a:gd name="T31" fmla="*/ 23 h 63"/>
                <a:gd name="T32" fmla="*/ 33 w 34"/>
                <a:gd name="T33" fmla="*/ 21 h 63"/>
                <a:gd name="T34" fmla="*/ 33 w 34"/>
                <a:gd name="T35" fmla="*/ 20 h 63"/>
                <a:gd name="T36" fmla="*/ 33 w 34"/>
                <a:gd name="T37" fmla="*/ 18 h 63"/>
                <a:gd name="T38" fmla="*/ 33 w 34"/>
                <a:gd name="T39" fmla="*/ 16 h 63"/>
                <a:gd name="T40" fmla="*/ 33 w 34"/>
                <a:gd name="T41" fmla="*/ 14 h 63"/>
                <a:gd name="T42" fmla="*/ 33 w 34"/>
                <a:gd name="T43" fmla="*/ 12 h 63"/>
                <a:gd name="T44" fmla="*/ 33 w 34"/>
                <a:gd name="T45" fmla="*/ 10 h 63"/>
                <a:gd name="T46" fmla="*/ 33 w 34"/>
                <a:gd name="T47" fmla="*/ 8 h 63"/>
                <a:gd name="T48" fmla="*/ 33 w 34"/>
                <a:gd name="T49" fmla="*/ 6 h 63"/>
                <a:gd name="T50" fmla="*/ 33 w 34"/>
                <a:gd name="T51" fmla="*/ 4 h 63"/>
                <a:gd name="T52" fmla="*/ 31 w 34"/>
                <a:gd name="T53" fmla="*/ 4 h 63"/>
                <a:gd name="T54" fmla="*/ 31 w 34"/>
                <a:gd name="T55" fmla="*/ 2 h 63"/>
                <a:gd name="T56" fmla="*/ 31 w 34"/>
                <a:gd name="T57" fmla="*/ 0 h 63"/>
                <a:gd name="T58" fmla="*/ 8 w 34"/>
                <a:gd name="T59" fmla="*/ 4 h 63"/>
                <a:gd name="T60" fmla="*/ 8 w 34"/>
                <a:gd name="T61" fmla="*/ 6 h 63"/>
                <a:gd name="T62" fmla="*/ 8 w 34"/>
                <a:gd name="T63" fmla="*/ 8 h 63"/>
                <a:gd name="T64" fmla="*/ 8 w 34"/>
                <a:gd name="T65" fmla="*/ 10 h 63"/>
                <a:gd name="T66" fmla="*/ 8 w 34"/>
                <a:gd name="T67" fmla="*/ 12 h 63"/>
                <a:gd name="T68" fmla="*/ 8 w 34"/>
                <a:gd name="T69" fmla="*/ 14 h 63"/>
                <a:gd name="T70" fmla="*/ 8 w 34"/>
                <a:gd name="T71" fmla="*/ 16 h 63"/>
                <a:gd name="T72" fmla="*/ 8 w 34"/>
                <a:gd name="T73" fmla="*/ 18 h 63"/>
                <a:gd name="T74" fmla="*/ 8 w 34"/>
                <a:gd name="T75" fmla="*/ 20 h 63"/>
                <a:gd name="T76" fmla="*/ 8 w 34"/>
                <a:gd name="T77" fmla="*/ 21 h 63"/>
                <a:gd name="T78" fmla="*/ 8 w 34"/>
                <a:gd name="T79" fmla="*/ 23 h 63"/>
                <a:gd name="T80" fmla="*/ 8 w 34"/>
                <a:gd name="T81" fmla="*/ 25 h 63"/>
                <a:gd name="T82" fmla="*/ 8 w 34"/>
                <a:gd name="T83" fmla="*/ 27 h 63"/>
                <a:gd name="T84" fmla="*/ 8 w 34"/>
                <a:gd name="T85" fmla="*/ 29 h 63"/>
                <a:gd name="T86" fmla="*/ 8 w 34"/>
                <a:gd name="T87" fmla="*/ 31 h 63"/>
                <a:gd name="T88" fmla="*/ 8 w 34"/>
                <a:gd name="T89" fmla="*/ 33 h 63"/>
                <a:gd name="T90" fmla="*/ 6 w 34"/>
                <a:gd name="T91" fmla="*/ 35 h 63"/>
                <a:gd name="T92" fmla="*/ 6 w 34"/>
                <a:gd name="T93" fmla="*/ 37 h 63"/>
                <a:gd name="T94" fmla="*/ 4 w 34"/>
                <a:gd name="T95" fmla="*/ 39 h 63"/>
                <a:gd name="T96" fmla="*/ 4 w 34"/>
                <a:gd name="T97" fmla="*/ 41 h 63"/>
                <a:gd name="T98" fmla="*/ 2 w 34"/>
                <a:gd name="T99" fmla="*/ 43 h 63"/>
                <a:gd name="T100" fmla="*/ 0 w 34"/>
                <a:gd name="T101" fmla="*/ 44 h 63"/>
                <a:gd name="T102" fmla="*/ 17 w 34"/>
                <a:gd name="T103" fmla="*/ 62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63"/>
                <a:gd name="T158" fmla="*/ 34 w 34"/>
                <a:gd name="T159" fmla="*/ 63 h 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63">
                  <a:moveTo>
                    <a:pt x="17" y="62"/>
                  </a:moveTo>
                  <a:lnTo>
                    <a:pt x="19" y="60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5" y="52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0" y="44"/>
                  </a:lnTo>
                  <a:lnTo>
                    <a:pt x="17" y="6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Freeform 161"/>
            <p:cNvSpPr>
              <a:spLocks/>
            </p:cNvSpPr>
            <p:nvPr/>
          </p:nvSpPr>
          <p:spPr bwMode="auto">
            <a:xfrm>
              <a:off x="3053" y="1439"/>
              <a:ext cx="45" cy="40"/>
            </a:xfrm>
            <a:custGeom>
              <a:avLst/>
              <a:gdLst>
                <a:gd name="T0" fmla="*/ 21 w 45"/>
                <a:gd name="T1" fmla="*/ 33 h 40"/>
                <a:gd name="T2" fmla="*/ 16 w 45"/>
                <a:gd name="T3" fmla="*/ 39 h 40"/>
                <a:gd name="T4" fmla="*/ 18 w 45"/>
                <a:gd name="T5" fmla="*/ 39 h 40"/>
                <a:gd name="T6" fmla="*/ 18 w 45"/>
                <a:gd name="T7" fmla="*/ 37 h 40"/>
                <a:gd name="T8" fmla="*/ 19 w 45"/>
                <a:gd name="T9" fmla="*/ 37 h 40"/>
                <a:gd name="T10" fmla="*/ 21 w 45"/>
                <a:gd name="T11" fmla="*/ 35 h 40"/>
                <a:gd name="T12" fmla="*/ 23 w 45"/>
                <a:gd name="T13" fmla="*/ 35 h 40"/>
                <a:gd name="T14" fmla="*/ 23 w 45"/>
                <a:gd name="T15" fmla="*/ 33 h 40"/>
                <a:gd name="T16" fmla="*/ 25 w 45"/>
                <a:gd name="T17" fmla="*/ 33 h 40"/>
                <a:gd name="T18" fmla="*/ 25 w 45"/>
                <a:gd name="T19" fmla="*/ 31 h 40"/>
                <a:gd name="T20" fmla="*/ 27 w 45"/>
                <a:gd name="T21" fmla="*/ 31 h 40"/>
                <a:gd name="T22" fmla="*/ 29 w 45"/>
                <a:gd name="T23" fmla="*/ 29 h 40"/>
                <a:gd name="T24" fmla="*/ 31 w 45"/>
                <a:gd name="T25" fmla="*/ 29 h 40"/>
                <a:gd name="T26" fmla="*/ 31 w 45"/>
                <a:gd name="T27" fmla="*/ 27 h 40"/>
                <a:gd name="T28" fmla="*/ 33 w 45"/>
                <a:gd name="T29" fmla="*/ 27 h 40"/>
                <a:gd name="T30" fmla="*/ 35 w 45"/>
                <a:gd name="T31" fmla="*/ 25 h 40"/>
                <a:gd name="T32" fmla="*/ 37 w 45"/>
                <a:gd name="T33" fmla="*/ 23 h 40"/>
                <a:gd name="T34" fmla="*/ 39 w 45"/>
                <a:gd name="T35" fmla="*/ 21 h 40"/>
                <a:gd name="T36" fmla="*/ 40 w 45"/>
                <a:gd name="T37" fmla="*/ 21 h 40"/>
                <a:gd name="T38" fmla="*/ 42 w 45"/>
                <a:gd name="T39" fmla="*/ 20 h 40"/>
                <a:gd name="T40" fmla="*/ 44 w 45"/>
                <a:gd name="T41" fmla="*/ 18 h 40"/>
                <a:gd name="T42" fmla="*/ 27 w 45"/>
                <a:gd name="T43" fmla="*/ 0 h 40"/>
                <a:gd name="T44" fmla="*/ 25 w 45"/>
                <a:gd name="T45" fmla="*/ 2 h 40"/>
                <a:gd name="T46" fmla="*/ 23 w 45"/>
                <a:gd name="T47" fmla="*/ 4 h 40"/>
                <a:gd name="T48" fmla="*/ 21 w 45"/>
                <a:gd name="T49" fmla="*/ 4 h 40"/>
                <a:gd name="T50" fmla="*/ 19 w 45"/>
                <a:gd name="T51" fmla="*/ 6 h 40"/>
                <a:gd name="T52" fmla="*/ 18 w 45"/>
                <a:gd name="T53" fmla="*/ 8 h 40"/>
                <a:gd name="T54" fmla="*/ 16 w 45"/>
                <a:gd name="T55" fmla="*/ 8 h 40"/>
                <a:gd name="T56" fmla="*/ 16 w 45"/>
                <a:gd name="T57" fmla="*/ 10 h 40"/>
                <a:gd name="T58" fmla="*/ 14 w 45"/>
                <a:gd name="T59" fmla="*/ 10 h 40"/>
                <a:gd name="T60" fmla="*/ 14 w 45"/>
                <a:gd name="T61" fmla="*/ 12 h 40"/>
                <a:gd name="T62" fmla="*/ 12 w 45"/>
                <a:gd name="T63" fmla="*/ 12 h 40"/>
                <a:gd name="T64" fmla="*/ 12 w 45"/>
                <a:gd name="T65" fmla="*/ 14 h 40"/>
                <a:gd name="T66" fmla="*/ 10 w 45"/>
                <a:gd name="T67" fmla="*/ 14 h 40"/>
                <a:gd name="T68" fmla="*/ 8 w 45"/>
                <a:gd name="T69" fmla="*/ 16 h 40"/>
                <a:gd name="T70" fmla="*/ 6 w 45"/>
                <a:gd name="T71" fmla="*/ 16 h 40"/>
                <a:gd name="T72" fmla="*/ 0 w 45"/>
                <a:gd name="T73" fmla="*/ 21 h 40"/>
                <a:gd name="T74" fmla="*/ 21 w 45"/>
                <a:gd name="T75" fmla="*/ 33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40"/>
                <a:gd name="T116" fmla="*/ 45 w 45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40">
                  <a:moveTo>
                    <a:pt x="21" y="33"/>
                  </a:moveTo>
                  <a:lnTo>
                    <a:pt x="16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0" y="21"/>
                  </a:lnTo>
                  <a:lnTo>
                    <a:pt x="21" y="3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Freeform 162"/>
            <p:cNvSpPr>
              <a:spLocks/>
            </p:cNvSpPr>
            <p:nvPr/>
          </p:nvSpPr>
          <p:spPr bwMode="auto">
            <a:xfrm>
              <a:off x="3049" y="1460"/>
              <a:ext cx="30" cy="47"/>
            </a:xfrm>
            <a:custGeom>
              <a:avLst/>
              <a:gdLst>
                <a:gd name="T0" fmla="*/ 29 w 30"/>
                <a:gd name="T1" fmla="*/ 25 h 47"/>
                <a:gd name="T2" fmla="*/ 29 w 30"/>
                <a:gd name="T3" fmla="*/ 23 h 47"/>
                <a:gd name="T4" fmla="*/ 27 w 30"/>
                <a:gd name="T5" fmla="*/ 23 h 47"/>
                <a:gd name="T6" fmla="*/ 25 w 30"/>
                <a:gd name="T7" fmla="*/ 22 h 47"/>
                <a:gd name="T8" fmla="*/ 25 w 30"/>
                <a:gd name="T9" fmla="*/ 20 h 47"/>
                <a:gd name="T10" fmla="*/ 25 w 30"/>
                <a:gd name="T11" fmla="*/ 18 h 47"/>
                <a:gd name="T12" fmla="*/ 25 w 30"/>
                <a:gd name="T13" fmla="*/ 16 h 47"/>
                <a:gd name="T14" fmla="*/ 25 w 30"/>
                <a:gd name="T15" fmla="*/ 14 h 47"/>
                <a:gd name="T16" fmla="*/ 25 w 30"/>
                <a:gd name="T17" fmla="*/ 12 h 47"/>
                <a:gd name="T18" fmla="*/ 4 w 30"/>
                <a:gd name="T19" fmla="*/ 0 h 47"/>
                <a:gd name="T20" fmla="*/ 4 w 30"/>
                <a:gd name="T21" fmla="*/ 2 h 47"/>
                <a:gd name="T22" fmla="*/ 4 w 30"/>
                <a:gd name="T23" fmla="*/ 4 h 47"/>
                <a:gd name="T24" fmla="*/ 2 w 30"/>
                <a:gd name="T25" fmla="*/ 4 h 47"/>
                <a:gd name="T26" fmla="*/ 2 w 30"/>
                <a:gd name="T27" fmla="*/ 6 h 47"/>
                <a:gd name="T28" fmla="*/ 2 w 30"/>
                <a:gd name="T29" fmla="*/ 8 h 47"/>
                <a:gd name="T30" fmla="*/ 0 w 30"/>
                <a:gd name="T31" fmla="*/ 10 h 47"/>
                <a:gd name="T32" fmla="*/ 0 w 30"/>
                <a:gd name="T33" fmla="*/ 12 h 47"/>
                <a:gd name="T34" fmla="*/ 0 w 30"/>
                <a:gd name="T35" fmla="*/ 14 h 47"/>
                <a:gd name="T36" fmla="*/ 0 w 30"/>
                <a:gd name="T37" fmla="*/ 16 h 47"/>
                <a:gd name="T38" fmla="*/ 0 w 30"/>
                <a:gd name="T39" fmla="*/ 18 h 47"/>
                <a:gd name="T40" fmla="*/ 0 w 30"/>
                <a:gd name="T41" fmla="*/ 20 h 47"/>
                <a:gd name="T42" fmla="*/ 0 w 30"/>
                <a:gd name="T43" fmla="*/ 22 h 47"/>
                <a:gd name="T44" fmla="*/ 0 w 30"/>
                <a:gd name="T45" fmla="*/ 23 h 47"/>
                <a:gd name="T46" fmla="*/ 2 w 30"/>
                <a:gd name="T47" fmla="*/ 25 h 47"/>
                <a:gd name="T48" fmla="*/ 2 w 30"/>
                <a:gd name="T49" fmla="*/ 27 h 47"/>
                <a:gd name="T50" fmla="*/ 2 w 30"/>
                <a:gd name="T51" fmla="*/ 29 h 47"/>
                <a:gd name="T52" fmla="*/ 4 w 30"/>
                <a:gd name="T53" fmla="*/ 31 h 47"/>
                <a:gd name="T54" fmla="*/ 4 w 30"/>
                <a:gd name="T55" fmla="*/ 33 h 47"/>
                <a:gd name="T56" fmla="*/ 6 w 30"/>
                <a:gd name="T57" fmla="*/ 37 h 47"/>
                <a:gd name="T58" fmla="*/ 8 w 30"/>
                <a:gd name="T59" fmla="*/ 39 h 47"/>
                <a:gd name="T60" fmla="*/ 10 w 30"/>
                <a:gd name="T61" fmla="*/ 39 h 47"/>
                <a:gd name="T62" fmla="*/ 12 w 30"/>
                <a:gd name="T63" fmla="*/ 41 h 47"/>
                <a:gd name="T64" fmla="*/ 14 w 30"/>
                <a:gd name="T65" fmla="*/ 43 h 47"/>
                <a:gd name="T66" fmla="*/ 16 w 30"/>
                <a:gd name="T67" fmla="*/ 45 h 47"/>
                <a:gd name="T68" fmla="*/ 18 w 30"/>
                <a:gd name="T69" fmla="*/ 46 h 47"/>
                <a:gd name="T70" fmla="*/ 29 w 30"/>
                <a:gd name="T71" fmla="*/ 25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47"/>
                <a:gd name="T110" fmla="*/ 30 w 30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47">
                  <a:moveTo>
                    <a:pt x="29" y="25"/>
                  </a:moveTo>
                  <a:lnTo>
                    <a:pt x="29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29" y="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Freeform 163"/>
            <p:cNvSpPr>
              <a:spLocks/>
            </p:cNvSpPr>
            <p:nvPr/>
          </p:nvSpPr>
          <p:spPr bwMode="auto">
            <a:xfrm>
              <a:off x="3067" y="1485"/>
              <a:ext cx="33" cy="42"/>
            </a:xfrm>
            <a:custGeom>
              <a:avLst/>
              <a:gdLst>
                <a:gd name="T0" fmla="*/ 30 w 33"/>
                <a:gd name="T1" fmla="*/ 41 h 42"/>
                <a:gd name="T2" fmla="*/ 30 w 33"/>
                <a:gd name="T3" fmla="*/ 39 h 42"/>
                <a:gd name="T4" fmla="*/ 30 w 33"/>
                <a:gd name="T5" fmla="*/ 37 h 42"/>
                <a:gd name="T6" fmla="*/ 32 w 33"/>
                <a:gd name="T7" fmla="*/ 37 h 42"/>
                <a:gd name="T8" fmla="*/ 32 w 33"/>
                <a:gd name="T9" fmla="*/ 35 h 42"/>
                <a:gd name="T10" fmla="*/ 32 w 33"/>
                <a:gd name="T11" fmla="*/ 33 h 42"/>
                <a:gd name="T12" fmla="*/ 32 w 33"/>
                <a:gd name="T13" fmla="*/ 31 h 42"/>
                <a:gd name="T14" fmla="*/ 32 w 33"/>
                <a:gd name="T15" fmla="*/ 29 h 42"/>
                <a:gd name="T16" fmla="*/ 32 w 33"/>
                <a:gd name="T17" fmla="*/ 27 h 42"/>
                <a:gd name="T18" fmla="*/ 30 w 33"/>
                <a:gd name="T19" fmla="*/ 25 h 42"/>
                <a:gd name="T20" fmla="*/ 30 w 33"/>
                <a:gd name="T21" fmla="*/ 23 h 42"/>
                <a:gd name="T22" fmla="*/ 30 w 33"/>
                <a:gd name="T23" fmla="*/ 21 h 42"/>
                <a:gd name="T24" fmla="*/ 28 w 33"/>
                <a:gd name="T25" fmla="*/ 20 h 42"/>
                <a:gd name="T26" fmla="*/ 28 w 33"/>
                <a:gd name="T27" fmla="*/ 18 h 42"/>
                <a:gd name="T28" fmla="*/ 28 w 33"/>
                <a:gd name="T29" fmla="*/ 16 h 42"/>
                <a:gd name="T30" fmla="*/ 26 w 33"/>
                <a:gd name="T31" fmla="*/ 14 h 42"/>
                <a:gd name="T32" fmla="*/ 25 w 33"/>
                <a:gd name="T33" fmla="*/ 12 h 42"/>
                <a:gd name="T34" fmla="*/ 25 w 33"/>
                <a:gd name="T35" fmla="*/ 10 h 42"/>
                <a:gd name="T36" fmla="*/ 23 w 33"/>
                <a:gd name="T37" fmla="*/ 8 h 42"/>
                <a:gd name="T38" fmla="*/ 21 w 33"/>
                <a:gd name="T39" fmla="*/ 8 h 42"/>
                <a:gd name="T40" fmla="*/ 19 w 33"/>
                <a:gd name="T41" fmla="*/ 6 h 42"/>
                <a:gd name="T42" fmla="*/ 17 w 33"/>
                <a:gd name="T43" fmla="*/ 4 h 42"/>
                <a:gd name="T44" fmla="*/ 15 w 33"/>
                <a:gd name="T45" fmla="*/ 2 h 42"/>
                <a:gd name="T46" fmla="*/ 13 w 33"/>
                <a:gd name="T47" fmla="*/ 2 h 42"/>
                <a:gd name="T48" fmla="*/ 11 w 33"/>
                <a:gd name="T49" fmla="*/ 0 h 42"/>
                <a:gd name="T50" fmla="*/ 0 w 33"/>
                <a:gd name="T51" fmla="*/ 21 h 42"/>
                <a:gd name="T52" fmla="*/ 2 w 33"/>
                <a:gd name="T53" fmla="*/ 21 h 42"/>
                <a:gd name="T54" fmla="*/ 4 w 33"/>
                <a:gd name="T55" fmla="*/ 23 h 42"/>
                <a:gd name="T56" fmla="*/ 4 w 33"/>
                <a:gd name="T57" fmla="*/ 25 h 42"/>
                <a:gd name="T58" fmla="*/ 5 w 33"/>
                <a:gd name="T59" fmla="*/ 25 h 42"/>
                <a:gd name="T60" fmla="*/ 5 w 33"/>
                <a:gd name="T61" fmla="*/ 27 h 42"/>
                <a:gd name="T62" fmla="*/ 7 w 33"/>
                <a:gd name="T63" fmla="*/ 27 h 42"/>
                <a:gd name="T64" fmla="*/ 7 w 33"/>
                <a:gd name="T65" fmla="*/ 29 h 42"/>
                <a:gd name="T66" fmla="*/ 7 w 33"/>
                <a:gd name="T67" fmla="*/ 31 h 42"/>
                <a:gd name="T68" fmla="*/ 7 w 33"/>
                <a:gd name="T69" fmla="*/ 33 h 42"/>
                <a:gd name="T70" fmla="*/ 30 w 33"/>
                <a:gd name="T71" fmla="*/ 41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42"/>
                <a:gd name="T110" fmla="*/ 33 w 33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42">
                  <a:moveTo>
                    <a:pt x="30" y="41"/>
                  </a:moveTo>
                  <a:lnTo>
                    <a:pt x="30" y="39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30" y="4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Freeform 164"/>
            <p:cNvSpPr>
              <a:spLocks/>
            </p:cNvSpPr>
            <p:nvPr/>
          </p:nvSpPr>
          <p:spPr bwMode="auto">
            <a:xfrm>
              <a:off x="3072" y="1518"/>
              <a:ext cx="26" cy="26"/>
            </a:xfrm>
            <a:custGeom>
              <a:avLst/>
              <a:gdLst>
                <a:gd name="T0" fmla="*/ 21 w 26"/>
                <a:gd name="T1" fmla="*/ 4 h 26"/>
                <a:gd name="T2" fmla="*/ 21 w 26"/>
                <a:gd name="T3" fmla="*/ 6 h 26"/>
                <a:gd name="T4" fmla="*/ 23 w 26"/>
                <a:gd name="T5" fmla="*/ 6 h 26"/>
                <a:gd name="T6" fmla="*/ 23 w 26"/>
                <a:gd name="T7" fmla="*/ 8 h 26"/>
                <a:gd name="T8" fmla="*/ 25 w 26"/>
                <a:gd name="T9" fmla="*/ 10 h 26"/>
                <a:gd name="T10" fmla="*/ 25 w 26"/>
                <a:gd name="T11" fmla="*/ 8 h 26"/>
                <a:gd name="T12" fmla="*/ 2 w 26"/>
                <a:gd name="T13" fmla="*/ 0 h 26"/>
                <a:gd name="T14" fmla="*/ 2 w 26"/>
                <a:gd name="T15" fmla="*/ 2 h 26"/>
                <a:gd name="T16" fmla="*/ 2 w 26"/>
                <a:gd name="T17" fmla="*/ 4 h 26"/>
                <a:gd name="T18" fmla="*/ 0 w 26"/>
                <a:gd name="T19" fmla="*/ 4 h 26"/>
                <a:gd name="T20" fmla="*/ 0 w 26"/>
                <a:gd name="T21" fmla="*/ 6 h 26"/>
                <a:gd name="T22" fmla="*/ 0 w 26"/>
                <a:gd name="T23" fmla="*/ 8 h 26"/>
                <a:gd name="T24" fmla="*/ 0 w 26"/>
                <a:gd name="T25" fmla="*/ 10 h 26"/>
                <a:gd name="T26" fmla="*/ 0 w 26"/>
                <a:gd name="T27" fmla="*/ 11 h 26"/>
                <a:gd name="T28" fmla="*/ 0 w 26"/>
                <a:gd name="T29" fmla="*/ 13 h 26"/>
                <a:gd name="T30" fmla="*/ 0 w 26"/>
                <a:gd name="T31" fmla="*/ 15 h 26"/>
                <a:gd name="T32" fmla="*/ 2 w 26"/>
                <a:gd name="T33" fmla="*/ 17 h 26"/>
                <a:gd name="T34" fmla="*/ 2 w 26"/>
                <a:gd name="T35" fmla="*/ 19 h 26"/>
                <a:gd name="T36" fmla="*/ 4 w 26"/>
                <a:gd name="T37" fmla="*/ 21 h 26"/>
                <a:gd name="T38" fmla="*/ 6 w 26"/>
                <a:gd name="T39" fmla="*/ 23 h 26"/>
                <a:gd name="T40" fmla="*/ 8 w 26"/>
                <a:gd name="T41" fmla="*/ 25 h 26"/>
                <a:gd name="T42" fmla="*/ 21 w 26"/>
                <a:gd name="T43" fmla="*/ 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6"/>
                <a:gd name="T68" fmla="*/ 26 w 2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6">
                  <a:moveTo>
                    <a:pt x="21" y="4"/>
                  </a:move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21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Freeform 165"/>
            <p:cNvSpPr>
              <a:spLocks/>
            </p:cNvSpPr>
            <p:nvPr/>
          </p:nvSpPr>
          <p:spPr bwMode="auto">
            <a:xfrm>
              <a:off x="3227" y="2635"/>
              <a:ext cx="34" cy="219"/>
            </a:xfrm>
            <a:custGeom>
              <a:avLst/>
              <a:gdLst>
                <a:gd name="T0" fmla="*/ 33 w 34"/>
                <a:gd name="T1" fmla="*/ 212 h 219"/>
                <a:gd name="T2" fmla="*/ 31 w 34"/>
                <a:gd name="T3" fmla="*/ 201 h 219"/>
                <a:gd name="T4" fmla="*/ 31 w 34"/>
                <a:gd name="T5" fmla="*/ 189 h 219"/>
                <a:gd name="T6" fmla="*/ 31 w 34"/>
                <a:gd name="T7" fmla="*/ 174 h 219"/>
                <a:gd name="T8" fmla="*/ 29 w 34"/>
                <a:gd name="T9" fmla="*/ 157 h 219"/>
                <a:gd name="T10" fmla="*/ 29 w 34"/>
                <a:gd name="T11" fmla="*/ 140 h 219"/>
                <a:gd name="T12" fmla="*/ 29 w 34"/>
                <a:gd name="T13" fmla="*/ 120 h 219"/>
                <a:gd name="T14" fmla="*/ 27 w 34"/>
                <a:gd name="T15" fmla="*/ 103 h 219"/>
                <a:gd name="T16" fmla="*/ 27 w 34"/>
                <a:gd name="T17" fmla="*/ 84 h 219"/>
                <a:gd name="T18" fmla="*/ 27 w 34"/>
                <a:gd name="T19" fmla="*/ 67 h 219"/>
                <a:gd name="T20" fmla="*/ 25 w 34"/>
                <a:gd name="T21" fmla="*/ 50 h 219"/>
                <a:gd name="T22" fmla="*/ 25 w 34"/>
                <a:gd name="T23" fmla="*/ 34 h 219"/>
                <a:gd name="T24" fmla="*/ 25 w 34"/>
                <a:gd name="T25" fmla="*/ 21 h 219"/>
                <a:gd name="T26" fmla="*/ 25 w 34"/>
                <a:gd name="T27" fmla="*/ 11 h 219"/>
                <a:gd name="T28" fmla="*/ 25 w 34"/>
                <a:gd name="T29" fmla="*/ 4 h 219"/>
                <a:gd name="T30" fmla="*/ 25 w 34"/>
                <a:gd name="T31" fmla="*/ 0 h 219"/>
                <a:gd name="T32" fmla="*/ 0 w 34"/>
                <a:gd name="T33" fmla="*/ 2 h 219"/>
                <a:gd name="T34" fmla="*/ 0 w 34"/>
                <a:gd name="T35" fmla="*/ 7 h 219"/>
                <a:gd name="T36" fmla="*/ 0 w 34"/>
                <a:gd name="T37" fmla="*/ 17 h 219"/>
                <a:gd name="T38" fmla="*/ 2 w 34"/>
                <a:gd name="T39" fmla="*/ 28 h 219"/>
                <a:gd name="T40" fmla="*/ 2 w 34"/>
                <a:gd name="T41" fmla="*/ 42 h 219"/>
                <a:gd name="T42" fmla="*/ 2 w 34"/>
                <a:gd name="T43" fmla="*/ 59 h 219"/>
                <a:gd name="T44" fmla="*/ 2 w 34"/>
                <a:gd name="T45" fmla="*/ 76 h 219"/>
                <a:gd name="T46" fmla="*/ 4 w 34"/>
                <a:gd name="T47" fmla="*/ 94 h 219"/>
                <a:gd name="T48" fmla="*/ 4 w 34"/>
                <a:gd name="T49" fmla="*/ 113 h 219"/>
                <a:gd name="T50" fmla="*/ 4 w 34"/>
                <a:gd name="T51" fmla="*/ 132 h 219"/>
                <a:gd name="T52" fmla="*/ 6 w 34"/>
                <a:gd name="T53" fmla="*/ 149 h 219"/>
                <a:gd name="T54" fmla="*/ 6 w 34"/>
                <a:gd name="T55" fmla="*/ 166 h 219"/>
                <a:gd name="T56" fmla="*/ 6 w 34"/>
                <a:gd name="T57" fmla="*/ 182 h 219"/>
                <a:gd name="T58" fmla="*/ 8 w 34"/>
                <a:gd name="T59" fmla="*/ 197 h 219"/>
                <a:gd name="T60" fmla="*/ 8 w 34"/>
                <a:gd name="T61" fmla="*/ 209 h 219"/>
                <a:gd name="T62" fmla="*/ 8 w 34"/>
                <a:gd name="T63" fmla="*/ 218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219"/>
                <a:gd name="T98" fmla="*/ 34 w 34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219">
                  <a:moveTo>
                    <a:pt x="33" y="216"/>
                  </a:moveTo>
                  <a:lnTo>
                    <a:pt x="33" y="212"/>
                  </a:lnTo>
                  <a:lnTo>
                    <a:pt x="33" y="207"/>
                  </a:lnTo>
                  <a:lnTo>
                    <a:pt x="31" y="201"/>
                  </a:lnTo>
                  <a:lnTo>
                    <a:pt x="31" y="195"/>
                  </a:lnTo>
                  <a:lnTo>
                    <a:pt x="31" y="189"/>
                  </a:lnTo>
                  <a:lnTo>
                    <a:pt x="31" y="182"/>
                  </a:lnTo>
                  <a:lnTo>
                    <a:pt x="31" y="174"/>
                  </a:lnTo>
                  <a:lnTo>
                    <a:pt x="31" y="166"/>
                  </a:lnTo>
                  <a:lnTo>
                    <a:pt x="29" y="157"/>
                  </a:lnTo>
                  <a:lnTo>
                    <a:pt x="29" y="149"/>
                  </a:lnTo>
                  <a:lnTo>
                    <a:pt x="29" y="140"/>
                  </a:lnTo>
                  <a:lnTo>
                    <a:pt x="29" y="130"/>
                  </a:lnTo>
                  <a:lnTo>
                    <a:pt x="29" y="120"/>
                  </a:lnTo>
                  <a:lnTo>
                    <a:pt x="29" y="111"/>
                  </a:lnTo>
                  <a:lnTo>
                    <a:pt x="27" y="103"/>
                  </a:lnTo>
                  <a:lnTo>
                    <a:pt x="27" y="94"/>
                  </a:lnTo>
                  <a:lnTo>
                    <a:pt x="27" y="84"/>
                  </a:lnTo>
                  <a:lnTo>
                    <a:pt x="27" y="74"/>
                  </a:lnTo>
                  <a:lnTo>
                    <a:pt x="27" y="67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5" y="42"/>
                  </a:lnTo>
                  <a:lnTo>
                    <a:pt x="25" y="34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2" y="50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2" y="76"/>
                  </a:lnTo>
                  <a:lnTo>
                    <a:pt x="4" y="84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4" y="113"/>
                  </a:lnTo>
                  <a:lnTo>
                    <a:pt x="4" y="122"/>
                  </a:lnTo>
                  <a:lnTo>
                    <a:pt x="4" y="132"/>
                  </a:lnTo>
                  <a:lnTo>
                    <a:pt x="6" y="140"/>
                  </a:lnTo>
                  <a:lnTo>
                    <a:pt x="6" y="149"/>
                  </a:lnTo>
                  <a:lnTo>
                    <a:pt x="6" y="159"/>
                  </a:lnTo>
                  <a:lnTo>
                    <a:pt x="6" y="166"/>
                  </a:lnTo>
                  <a:lnTo>
                    <a:pt x="6" y="174"/>
                  </a:lnTo>
                  <a:lnTo>
                    <a:pt x="6" y="182"/>
                  </a:lnTo>
                  <a:lnTo>
                    <a:pt x="8" y="189"/>
                  </a:lnTo>
                  <a:lnTo>
                    <a:pt x="8" y="197"/>
                  </a:lnTo>
                  <a:lnTo>
                    <a:pt x="8" y="203"/>
                  </a:lnTo>
                  <a:lnTo>
                    <a:pt x="8" y="209"/>
                  </a:lnTo>
                  <a:lnTo>
                    <a:pt x="8" y="214"/>
                  </a:lnTo>
                  <a:lnTo>
                    <a:pt x="8" y="218"/>
                  </a:lnTo>
                  <a:lnTo>
                    <a:pt x="33" y="2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Freeform 166"/>
            <p:cNvSpPr>
              <a:spLocks/>
            </p:cNvSpPr>
            <p:nvPr/>
          </p:nvSpPr>
          <p:spPr bwMode="auto">
            <a:xfrm>
              <a:off x="3235" y="2851"/>
              <a:ext cx="36" cy="151"/>
            </a:xfrm>
            <a:custGeom>
              <a:avLst/>
              <a:gdLst>
                <a:gd name="T0" fmla="*/ 35 w 36"/>
                <a:gd name="T1" fmla="*/ 144 h 151"/>
                <a:gd name="T2" fmla="*/ 35 w 36"/>
                <a:gd name="T3" fmla="*/ 132 h 151"/>
                <a:gd name="T4" fmla="*/ 35 w 36"/>
                <a:gd name="T5" fmla="*/ 121 h 151"/>
                <a:gd name="T6" fmla="*/ 35 w 36"/>
                <a:gd name="T7" fmla="*/ 111 h 151"/>
                <a:gd name="T8" fmla="*/ 33 w 36"/>
                <a:gd name="T9" fmla="*/ 100 h 151"/>
                <a:gd name="T10" fmla="*/ 33 w 36"/>
                <a:gd name="T11" fmla="*/ 90 h 151"/>
                <a:gd name="T12" fmla="*/ 33 w 36"/>
                <a:gd name="T13" fmla="*/ 81 h 151"/>
                <a:gd name="T14" fmla="*/ 31 w 36"/>
                <a:gd name="T15" fmla="*/ 71 h 151"/>
                <a:gd name="T16" fmla="*/ 31 w 36"/>
                <a:gd name="T17" fmla="*/ 62 h 151"/>
                <a:gd name="T18" fmla="*/ 29 w 36"/>
                <a:gd name="T19" fmla="*/ 52 h 151"/>
                <a:gd name="T20" fmla="*/ 29 w 36"/>
                <a:gd name="T21" fmla="*/ 44 h 151"/>
                <a:gd name="T22" fmla="*/ 27 w 36"/>
                <a:gd name="T23" fmla="*/ 35 h 151"/>
                <a:gd name="T24" fmla="*/ 27 w 36"/>
                <a:gd name="T25" fmla="*/ 27 h 151"/>
                <a:gd name="T26" fmla="*/ 27 w 36"/>
                <a:gd name="T27" fmla="*/ 19 h 151"/>
                <a:gd name="T28" fmla="*/ 25 w 36"/>
                <a:gd name="T29" fmla="*/ 12 h 151"/>
                <a:gd name="T30" fmla="*/ 25 w 36"/>
                <a:gd name="T31" fmla="*/ 4 h 151"/>
                <a:gd name="T32" fmla="*/ 0 w 36"/>
                <a:gd name="T33" fmla="*/ 2 h 151"/>
                <a:gd name="T34" fmla="*/ 2 w 36"/>
                <a:gd name="T35" fmla="*/ 10 h 151"/>
                <a:gd name="T36" fmla="*/ 2 w 36"/>
                <a:gd name="T37" fmla="*/ 17 h 151"/>
                <a:gd name="T38" fmla="*/ 2 w 36"/>
                <a:gd name="T39" fmla="*/ 25 h 151"/>
                <a:gd name="T40" fmla="*/ 4 w 36"/>
                <a:gd name="T41" fmla="*/ 33 h 151"/>
                <a:gd name="T42" fmla="*/ 4 w 36"/>
                <a:gd name="T43" fmla="*/ 42 h 151"/>
                <a:gd name="T44" fmla="*/ 6 w 36"/>
                <a:gd name="T45" fmla="*/ 50 h 151"/>
                <a:gd name="T46" fmla="*/ 6 w 36"/>
                <a:gd name="T47" fmla="*/ 60 h 151"/>
                <a:gd name="T48" fmla="*/ 8 w 36"/>
                <a:gd name="T49" fmla="*/ 69 h 151"/>
                <a:gd name="T50" fmla="*/ 8 w 36"/>
                <a:gd name="T51" fmla="*/ 79 h 151"/>
                <a:gd name="T52" fmla="*/ 8 w 36"/>
                <a:gd name="T53" fmla="*/ 88 h 151"/>
                <a:gd name="T54" fmla="*/ 10 w 36"/>
                <a:gd name="T55" fmla="*/ 98 h 151"/>
                <a:gd name="T56" fmla="*/ 10 w 36"/>
                <a:gd name="T57" fmla="*/ 107 h 151"/>
                <a:gd name="T58" fmla="*/ 10 w 36"/>
                <a:gd name="T59" fmla="*/ 117 h 151"/>
                <a:gd name="T60" fmla="*/ 12 w 36"/>
                <a:gd name="T61" fmla="*/ 129 h 151"/>
                <a:gd name="T62" fmla="*/ 12 w 36"/>
                <a:gd name="T63" fmla="*/ 138 h 151"/>
                <a:gd name="T64" fmla="*/ 12 w 36"/>
                <a:gd name="T65" fmla="*/ 150 h 1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51"/>
                <a:gd name="T101" fmla="*/ 36 w 36"/>
                <a:gd name="T102" fmla="*/ 151 h 1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51">
                  <a:moveTo>
                    <a:pt x="35" y="150"/>
                  </a:moveTo>
                  <a:lnTo>
                    <a:pt x="35" y="144"/>
                  </a:lnTo>
                  <a:lnTo>
                    <a:pt x="35" y="138"/>
                  </a:lnTo>
                  <a:lnTo>
                    <a:pt x="35" y="132"/>
                  </a:lnTo>
                  <a:lnTo>
                    <a:pt x="35" y="127"/>
                  </a:lnTo>
                  <a:lnTo>
                    <a:pt x="35" y="121"/>
                  </a:lnTo>
                  <a:lnTo>
                    <a:pt x="35" y="117"/>
                  </a:lnTo>
                  <a:lnTo>
                    <a:pt x="35" y="111"/>
                  </a:lnTo>
                  <a:lnTo>
                    <a:pt x="35" y="106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0"/>
                  </a:lnTo>
                  <a:lnTo>
                    <a:pt x="33" y="86"/>
                  </a:lnTo>
                  <a:lnTo>
                    <a:pt x="33" y="81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31" y="67"/>
                  </a:lnTo>
                  <a:lnTo>
                    <a:pt x="31" y="62"/>
                  </a:lnTo>
                  <a:lnTo>
                    <a:pt x="31" y="58"/>
                  </a:lnTo>
                  <a:lnTo>
                    <a:pt x="29" y="52"/>
                  </a:lnTo>
                  <a:lnTo>
                    <a:pt x="29" y="48"/>
                  </a:lnTo>
                  <a:lnTo>
                    <a:pt x="29" y="44"/>
                  </a:lnTo>
                  <a:lnTo>
                    <a:pt x="29" y="40"/>
                  </a:lnTo>
                  <a:lnTo>
                    <a:pt x="27" y="35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8" y="79"/>
                  </a:lnTo>
                  <a:lnTo>
                    <a:pt x="8" y="83"/>
                  </a:lnTo>
                  <a:lnTo>
                    <a:pt x="8" y="88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10" y="102"/>
                  </a:lnTo>
                  <a:lnTo>
                    <a:pt x="10" y="107"/>
                  </a:lnTo>
                  <a:lnTo>
                    <a:pt x="10" y="111"/>
                  </a:lnTo>
                  <a:lnTo>
                    <a:pt x="10" y="117"/>
                  </a:lnTo>
                  <a:lnTo>
                    <a:pt x="10" y="123"/>
                  </a:lnTo>
                  <a:lnTo>
                    <a:pt x="12" y="129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35" y="15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Freeform 167"/>
            <p:cNvSpPr>
              <a:spLocks/>
            </p:cNvSpPr>
            <p:nvPr/>
          </p:nvSpPr>
          <p:spPr bwMode="auto">
            <a:xfrm>
              <a:off x="3247" y="3001"/>
              <a:ext cx="29" cy="221"/>
            </a:xfrm>
            <a:custGeom>
              <a:avLst/>
              <a:gdLst>
                <a:gd name="T0" fmla="*/ 28 w 29"/>
                <a:gd name="T1" fmla="*/ 214 h 221"/>
                <a:gd name="T2" fmla="*/ 26 w 29"/>
                <a:gd name="T3" fmla="*/ 207 h 221"/>
                <a:gd name="T4" fmla="*/ 26 w 29"/>
                <a:gd name="T5" fmla="*/ 199 h 221"/>
                <a:gd name="T6" fmla="*/ 26 w 29"/>
                <a:gd name="T7" fmla="*/ 187 h 221"/>
                <a:gd name="T8" fmla="*/ 24 w 29"/>
                <a:gd name="T9" fmla="*/ 174 h 221"/>
                <a:gd name="T10" fmla="*/ 24 w 29"/>
                <a:gd name="T11" fmla="*/ 161 h 221"/>
                <a:gd name="T12" fmla="*/ 24 w 29"/>
                <a:gd name="T13" fmla="*/ 145 h 221"/>
                <a:gd name="T14" fmla="*/ 24 w 29"/>
                <a:gd name="T15" fmla="*/ 130 h 221"/>
                <a:gd name="T16" fmla="*/ 24 w 29"/>
                <a:gd name="T17" fmla="*/ 115 h 221"/>
                <a:gd name="T18" fmla="*/ 23 w 29"/>
                <a:gd name="T19" fmla="*/ 97 h 221"/>
                <a:gd name="T20" fmla="*/ 23 w 29"/>
                <a:gd name="T21" fmla="*/ 80 h 221"/>
                <a:gd name="T22" fmla="*/ 23 w 29"/>
                <a:gd name="T23" fmla="*/ 65 h 221"/>
                <a:gd name="T24" fmla="*/ 23 w 29"/>
                <a:gd name="T25" fmla="*/ 48 h 221"/>
                <a:gd name="T26" fmla="*/ 23 w 29"/>
                <a:gd name="T27" fmla="*/ 32 h 221"/>
                <a:gd name="T28" fmla="*/ 23 w 29"/>
                <a:gd name="T29" fmla="*/ 19 h 221"/>
                <a:gd name="T30" fmla="*/ 23 w 29"/>
                <a:gd name="T31" fmla="*/ 5 h 221"/>
                <a:gd name="T32" fmla="*/ 0 w 29"/>
                <a:gd name="T33" fmla="*/ 0 h 221"/>
                <a:gd name="T34" fmla="*/ 0 w 29"/>
                <a:gd name="T35" fmla="*/ 11 h 221"/>
                <a:gd name="T36" fmla="*/ 0 w 29"/>
                <a:gd name="T37" fmla="*/ 26 h 221"/>
                <a:gd name="T38" fmla="*/ 0 w 29"/>
                <a:gd name="T39" fmla="*/ 40 h 221"/>
                <a:gd name="T40" fmla="*/ 0 w 29"/>
                <a:gd name="T41" fmla="*/ 55 h 221"/>
                <a:gd name="T42" fmla="*/ 0 w 29"/>
                <a:gd name="T43" fmla="*/ 72 h 221"/>
                <a:gd name="T44" fmla="*/ 0 w 29"/>
                <a:gd name="T45" fmla="*/ 90 h 221"/>
                <a:gd name="T46" fmla="*/ 0 w 29"/>
                <a:gd name="T47" fmla="*/ 105 h 221"/>
                <a:gd name="T48" fmla="*/ 0 w 29"/>
                <a:gd name="T49" fmla="*/ 122 h 221"/>
                <a:gd name="T50" fmla="*/ 0 w 29"/>
                <a:gd name="T51" fmla="*/ 138 h 221"/>
                <a:gd name="T52" fmla="*/ 0 w 29"/>
                <a:gd name="T53" fmla="*/ 155 h 221"/>
                <a:gd name="T54" fmla="*/ 2 w 29"/>
                <a:gd name="T55" fmla="*/ 168 h 221"/>
                <a:gd name="T56" fmla="*/ 2 w 29"/>
                <a:gd name="T57" fmla="*/ 182 h 221"/>
                <a:gd name="T58" fmla="*/ 2 w 29"/>
                <a:gd name="T59" fmla="*/ 195 h 221"/>
                <a:gd name="T60" fmla="*/ 3 w 29"/>
                <a:gd name="T61" fmla="*/ 205 h 221"/>
                <a:gd name="T62" fmla="*/ 3 w 29"/>
                <a:gd name="T63" fmla="*/ 214 h 221"/>
                <a:gd name="T64" fmla="*/ 5 w 29"/>
                <a:gd name="T65" fmla="*/ 22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21"/>
                <a:gd name="T101" fmla="*/ 29 w 29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21">
                  <a:moveTo>
                    <a:pt x="28" y="216"/>
                  </a:moveTo>
                  <a:lnTo>
                    <a:pt x="28" y="214"/>
                  </a:lnTo>
                  <a:lnTo>
                    <a:pt x="26" y="210"/>
                  </a:lnTo>
                  <a:lnTo>
                    <a:pt x="26" y="207"/>
                  </a:lnTo>
                  <a:lnTo>
                    <a:pt x="26" y="203"/>
                  </a:lnTo>
                  <a:lnTo>
                    <a:pt x="26" y="199"/>
                  </a:lnTo>
                  <a:lnTo>
                    <a:pt x="26" y="193"/>
                  </a:lnTo>
                  <a:lnTo>
                    <a:pt x="26" y="187"/>
                  </a:lnTo>
                  <a:lnTo>
                    <a:pt x="24" y="182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1"/>
                  </a:lnTo>
                  <a:lnTo>
                    <a:pt x="24" y="153"/>
                  </a:lnTo>
                  <a:lnTo>
                    <a:pt x="24" y="145"/>
                  </a:lnTo>
                  <a:lnTo>
                    <a:pt x="24" y="138"/>
                  </a:lnTo>
                  <a:lnTo>
                    <a:pt x="24" y="130"/>
                  </a:lnTo>
                  <a:lnTo>
                    <a:pt x="24" y="122"/>
                  </a:lnTo>
                  <a:lnTo>
                    <a:pt x="24" y="115"/>
                  </a:lnTo>
                  <a:lnTo>
                    <a:pt x="24" y="105"/>
                  </a:lnTo>
                  <a:lnTo>
                    <a:pt x="23" y="97"/>
                  </a:lnTo>
                  <a:lnTo>
                    <a:pt x="23" y="90"/>
                  </a:lnTo>
                  <a:lnTo>
                    <a:pt x="23" y="80"/>
                  </a:lnTo>
                  <a:lnTo>
                    <a:pt x="23" y="72"/>
                  </a:lnTo>
                  <a:lnTo>
                    <a:pt x="23" y="65"/>
                  </a:lnTo>
                  <a:lnTo>
                    <a:pt x="23" y="55"/>
                  </a:lnTo>
                  <a:lnTo>
                    <a:pt x="23" y="48"/>
                  </a:lnTo>
                  <a:lnTo>
                    <a:pt x="23" y="40"/>
                  </a:lnTo>
                  <a:lnTo>
                    <a:pt x="23" y="32"/>
                  </a:lnTo>
                  <a:lnTo>
                    <a:pt x="23" y="26"/>
                  </a:lnTo>
                  <a:lnTo>
                    <a:pt x="23" y="19"/>
                  </a:lnTo>
                  <a:lnTo>
                    <a:pt x="23" y="11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0" y="138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2" y="168"/>
                  </a:lnTo>
                  <a:lnTo>
                    <a:pt x="2" y="176"/>
                  </a:lnTo>
                  <a:lnTo>
                    <a:pt x="2" y="182"/>
                  </a:lnTo>
                  <a:lnTo>
                    <a:pt x="2" y="187"/>
                  </a:lnTo>
                  <a:lnTo>
                    <a:pt x="2" y="195"/>
                  </a:lnTo>
                  <a:lnTo>
                    <a:pt x="2" y="199"/>
                  </a:lnTo>
                  <a:lnTo>
                    <a:pt x="3" y="205"/>
                  </a:lnTo>
                  <a:lnTo>
                    <a:pt x="3" y="208"/>
                  </a:lnTo>
                  <a:lnTo>
                    <a:pt x="3" y="214"/>
                  </a:lnTo>
                  <a:lnTo>
                    <a:pt x="3" y="218"/>
                  </a:lnTo>
                  <a:lnTo>
                    <a:pt x="5" y="220"/>
                  </a:lnTo>
                  <a:lnTo>
                    <a:pt x="28" y="2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Freeform 168"/>
            <p:cNvSpPr>
              <a:spLocks/>
            </p:cNvSpPr>
            <p:nvPr/>
          </p:nvSpPr>
          <p:spPr bwMode="auto">
            <a:xfrm>
              <a:off x="3252" y="3217"/>
              <a:ext cx="47" cy="89"/>
            </a:xfrm>
            <a:custGeom>
              <a:avLst/>
              <a:gdLst>
                <a:gd name="T0" fmla="*/ 46 w 47"/>
                <a:gd name="T1" fmla="*/ 84 h 89"/>
                <a:gd name="T2" fmla="*/ 46 w 47"/>
                <a:gd name="T3" fmla="*/ 79 h 89"/>
                <a:gd name="T4" fmla="*/ 46 w 47"/>
                <a:gd name="T5" fmla="*/ 73 h 89"/>
                <a:gd name="T6" fmla="*/ 44 w 47"/>
                <a:gd name="T7" fmla="*/ 65 h 89"/>
                <a:gd name="T8" fmla="*/ 44 w 47"/>
                <a:gd name="T9" fmla="*/ 59 h 89"/>
                <a:gd name="T10" fmla="*/ 42 w 47"/>
                <a:gd name="T11" fmla="*/ 54 h 89"/>
                <a:gd name="T12" fmla="*/ 41 w 47"/>
                <a:gd name="T13" fmla="*/ 48 h 89"/>
                <a:gd name="T14" fmla="*/ 39 w 47"/>
                <a:gd name="T15" fmla="*/ 42 h 89"/>
                <a:gd name="T16" fmla="*/ 37 w 47"/>
                <a:gd name="T17" fmla="*/ 36 h 89"/>
                <a:gd name="T18" fmla="*/ 35 w 47"/>
                <a:gd name="T19" fmla="*/ 33 h 89"/>
                <a:gd name="T20" fmla="*/ 33 w 47"/>
                <a:gd name="T21" fmla="*/ 27 h 89"/>
                <a:gd name="T22" fmla="*/ 31 w 47"/>
                <a:gd name="T23" fmla="*/ 21 h 89"/>
                <a:gd name="T24" fmla="*/ 29 w 47"/>
                <a:gd name="T25" fmla="*/ 15 h 89"/>
                <a:gd name="T26" fmla="*/ 27 w 47"/>
                <a:gd name="T27" fmla="*/ 12 h 89"/>
                <a:gd name="T28" fmla="*/ 25 w 47"/>
                <a:gd name="T29" fmla="*/ 6 h 89"/>
                <a:gd name="T30" fmla="*/ 23 w 47"/>
                <a:gd name="T31" fmla="*/ 2 h 89"/>
                <a:gd name="T32" fmla="*/ 0 w 47"/>
                <a:gd name="T33" fmla="*/ 4 h 89"/>
                <a:gd name="T34" fmla="*/ 0 w 47"/>
                <a:gd name="T35" fmla="*/ 10 h 89"/>
                <a:gd name="T36" fmla="*/ 2 w 47"/>
                <a:gd name="T37" fmla="*/ 15 h 89"/>
                <a:gd name="T38" fmla="*/ 4 w 47"/>
                <a:gd name="T39" fmla="*/ 21 h 89"/>
                <a:gd name="T40" fmla="*/ 6 w 47"/>
                <a:gd name="T41" fmla="*/ 27 h 89"/>
                <a:gd name="T42" fmla="*/ 8 w 47"/>
                <a:gd name="T43" fmla="*/ 33 h 89"/>
                <a:gd name="T44" fmla="*/ 12 w 47"/>
                <a:gd name="T45" fmla="*/ 38 h 89"/>
                <a:gd name="T46" fmla="*/ 14 w 47"/>
                <a:gd name="T47" fmla="*/ 44 h 89"/>
                <a:gd name="T48" fmla="*/ 16 w 47"/>
                <a:gd name="T49" fmla="*/ 48 h 89"/>
                <a:gd name="T50" fmla="*/ 18 w 47"/>
                <a:gd name="T51" fmla="*/ 54 h 89"/>
                <a:gd name="T52" fmla="*/ 18 w 47"/>
                <a:gd name="T53" fmla="*/ 59 h 89"/>
                <a:gd name="T54" fmla="*/ 19 w 47"/>
                <a:gd name="T55" fmla="*/ 63 h 89"/>
                <a:gd name="T56" fmla="*/ 21 w 47"/>
                <a:gd name="T57" fmla="*/ 67 h 89"/>
                <a:gd name="T58" fmla="*/ 21 w 47"/>
                <a:gd name="T59" fmla="*/ 73 h 89"/>
                <a:gd name="T60" fmla="*/ 21 w 47"/>
                <a:gd name="T61" fmla="*/ 77 h 89"/>
                <a:gd name="T62" fmla="*/ 21 w 47"/>
                <a:gd name="T63" fmla="*/ 81 h 89"/>
                <a:gd name="T64" fmla="*/ 44 w 47"/>
                <a:gd name="T65" fmla="*/ 88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89"/>
                <a:gd name="T101" fmla="*/ 47 w 47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89">
                  <a:moveTo>
                    <a:pt x="44" y="88"/>
                  </a:moveTo>
                  <a:lnTo>
                    <a:pt x="46" y="84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69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2" y="58"/>
                  </a:lnTo>
                  <a:lnTo>
                    <a:pt x="42" y="54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41" y="46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29" y="19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5"/>
                  </a:lnTo>
                  <a:lnTo>
                    <a:pt x="21" y="67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44" y="8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Freeform 169"/>
            <p:cNvSpPr>
              <a:spLocks/>
            </p:cNvSpPr>
            <p:nvPr/>
          </p:nvSpPr>
          <p:spPr bwMode="auto">
            <a:xfrm>
              <a:off x="3247" y="3299"/>
              <a:ext cx="50" cy="134"/>
            </a:xfrm>
            <a:custGeom>
              <a:avLst/>
              <a:gdLst>
                <a:gd name="T0" fmla="*/ 23 w 50"/>
                <a:gd name="T1" fmla="*/ 131 h 134"/>
                <a:gd name="T2" fmla="*/ 24 w 50"/>
                <a:gd name="T3" fmla="*/ 123 h 134"/>
                <a:gd name="T4" fmla="*/ 24 w 50"/>
                <a:gd name="T5" fmla="*/ 115 h 134"/>
                <a:gd name="T6" fmla="*/ 26 w 50"/>
                <a:gd name="T7" fmla="*/ 108 h 134"/>
                <a:gd name="T8" fmla="*/ 26 w 50"/>
                <a:gd name="T9" fmla="*/ 98 h 134"/>
                <a:gd name="T10" fmla="*/ 28 w 50"/>
                <a:gd name="T11" fmla="*/ 91 h 134"/>
                <a:gd name="T12" fmla="*/ 30 w 50"/>
                <a:gd name="T13" fmla="*/ 81 h 134"/>
                <a:gd name="T14" fmla="*/ 32 w 50"/>
                <a:gd name="T15" fmla="*/ 71 h 134"/>
                <a:gd name="T16" fmla="*/ 36 w 50"/>
                <a:gd name="T17" fmla="*/ 62 h 134"/>
                <a:gd name="T18" fmla="*/ 38 w 50"/>
                <a:gd name="T19" fmla="*/ 52 h 134"/>
                <a:gd name="T20" fmla="*/ 40 w 50"/>
                <a:gd name="T21" fmla="*/ 45 h 134"/>
                <a:gd name="T22" fmla="*/ 42 w 50"/>
                <a:gd name="T23" fmla="*/ 35 h 134"/>
                <a:gd name="T24" fmla="*/ 44 w 50"/>
                <a:gd name="T25" fmla="*/ 27 h 134"/>
                <a:gd name="T26" fmla="*/ 46 w 50"/>
                <a:gd name="T27" fmla="*/ 20 h 134"/>
                <a:gd name="T28" fmla="*/ 47 w 50"/>
                <a:gd name="T29" fmla="*/ 14 h 134"/>
                <a:gd name="T30" fmla="*/ 49 w 50"/>
                <a:gd name="T31" fmla="*/ 8 h 134"/>
                <a:gd name="T32" fmla="*/ 26 w 50"/>
                <a:gd name="T33" fmla="*/ 0 h 134"/>
                <a:gd name="T34" fmla="*/ 24 w 50"/>
                <a:gd name="T35" fmla="*/ 4 h 134"/>
                <a:gd name="T36" fmla="*/ 24 w 50"/>
                <a:gd name="T37" fmla="*/ 10 h 134"/>
                <a:gd name="T38" fmla="*/ 23 w 50"/>
                <a:gd name="T39" fmla="*/ 18 h 134"/>
                <a:gd name="T40" fmla="*/ 21 w 50"/>
                <a:gd name="T41" fmla="*/ 25 h 134"/>
                <a:gd name="T42" fmla="*/ 17 w 50"/>
                <a:gd name="T43" fmla="*/ 33 h 134"/>
                <a:gd name="T44" fmla="*/ 15 w 50"/>
                <a:gd name="T45" fmla="*/ 43 h 134"/>
                <a:gd name="T46" fmla="*/ 13 w 50"/>
                <a:gd name="T47" fmla="*/ 52 h 134"/>
                <a:gd name="T48" fmla="*/ 11 w 50"/>
                <a:gd name="T49" fmla="*/ 62 h 134"/>
                <a:gd name="T50" fmla="*/ 9 w 50"/>
                <a:gd name="T51" fmla="*/ 71 h 134"/>
                <a:gd name="T52" fmla="*/ 7 w 50"/>
                <a:gd name="T53" fmla="*/ 81 h 134"/>
                <a:gd name="T54" fmla="*/ 3 w 50"/>
                <a:gd name="T55" fmla="*/ 91 h 134"/>
                <a:gd name="T56" fmla="*/ 3 w 50"/>
                <a:gd name="T57" fmla="*/ 100 h 134"/>
                <a:gd name="T58" fmla="*/ 2 w 50"/>
                <a:gd name="T59" fmla="*/ 108 h 134"/>
                <a:gd name="T60" fmla="*/ 0 w 50"/>
                <a:gd name="T61" fmla="*/ 117 h 134"/>
                <a:gd name="T62" fmla="*/ 0 w 50"/>
                <a:gd name="T63" fmla="*/ 125 h 134"/>
                <a:gd name="T64" fmla="*/ 0 w 50"/>
                <a:gd name="T65" fmla="*/ 133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134"/>
                <a:gd name="T101" fmla="*/ 50 w 5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134">
                  <a:moveTo>
                    <a:pt x="23" y="133"/>
                  </a:moveTo>
                  <a:lnTo>
                    <a:pt x="23" y="131"/>
                  </a:lnTo>
                  <a:lnTo>
                    <a:pt x="23" y="127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5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6" y="98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30" y="85"/>
                  </a:lnTo>
                  <a:lnTo>
                    <a:pt x="30" y="81"/>
                  </a:lnTo>
                  <a:lnTo>
                    <a:pt x="32" y="75"/>
                  </a:lnTo>
                  <a:lnTo>
                    <a:pt x="32" y="71"/>
                  </a:lnTo>
                  <a:lnTo>
                    <a:pt x="34" y="68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0" y="45"/>
                  </a:lnTo>
                  <a:lnTo>
                    <a:pt x="42" y="39"/>
                  </a:lnTo>
                  <a:lnTo>
                    <a:pt x="42" y="35"/>
                  </a:lnTo>
                  <a:lnTo>
                    <a:pt x="44" y="31"/>
                  </a:lnTo>
                  <a:lnTo>
                    <a:pt x="44" y="27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47" y="18"/>
                  </a:lnTo>
                  <a:lnTo>
                    <a:pt x="47" y="14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1" y="22"/>
                  </a:lnTo>
                  <a:lnTo>
                    <a:pt x="21" y="25"/>
                  </a:lnTo>
                  <a:lnTo>
                    <a:pt x="19" y="29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5" y="43"/>
                  </a:lnTo>
                  <a:lnTo>
                    <a:pt x="15" y="46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62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7" y="75"/>
                  </a:lnTo>
                  <a:lnTo>
                    <a:pt x="7" y="81"/>
                  </a:lnTo>
                  <a:lnTo>
                    <a:pt x="5" y="85"/>
                  </a:lnTo>
                  <a:lnTo>
                    <a:pt x="3" y="91"/>
                  </a:lnTo>
                  <a:lnTo>
                    <a:pt x="3" y="94"/>
                  </a:lnTo>
                  <a:lnTo>
                    <a:pt x="3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23" y="13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Freeform 170"/>
            <p:cNvSpPr>
              <a:spLocks/>
            </p:cNvSpPr>
            <p:nvPr/>
          </p:nvSpPr>
          <p:spPr bwMode="auto">
            <a:xfrm>
              <a:off x="3247" y="3432"/>
              <a:ext cx="41" cy="116"/>
            </a:xfrm>
            <a:custGeom>
              <a:avLst/>
              <a:gdLst>
                <a:gd name="T0" fmla="*/ 38 w 41"/>
                <a:gd name="T1" fmla="*/ 107 h 116"/>
                <a:gd name="T2" fmla="*/ 38 w 41"/>
                <a:gd name="T3" fmla="*/ 99 h 116"/>
                <a:gd name="T4" fmla="*/ 36 w 41"/>
                <a:gd name="T5" fmla="*/ 94 h 116"/>
                <a:gd name="T6" fmla="*/ 34 w 41"/>
                <a:gd name="T7" fmla="*/ 86 h 116"/>
                <a:gd name="T8" fmla="*/ 34 w 41"/>
                <a:gd name="T9" fmla="*/ 78 h 116"/>
                <a:gd name="T10" fmla="*/ 32 w 41"/>
                <a:gd name="T11" fmla="*/ 72 h 116"/>
                <a:gd name="T12" fmla="*/ 30 w 41"/>
                <a:gd name="T13" fmla="*/ 65 h 116"/>
                <a:gd name="T14" fmla="*/ 30 w 41"/>
                <a:gd name="T15" fmla="*/ 57 h 116"/>
                <a:gd name="T16" fmla="*/ 28 w 41"/>
                <a:gd name="T17" fmla="*/ 51 h 116"/>
                <a:gd name="T18" fmla="*/ 26 w 41"/>
                <a:gd name="T19" fmla="*/ 44 h 116"/>
                <a:gd name="T20" fmla="*/ 26 w 41"/>
                <a:gd name="T21" fmla="*/ 36 h 116"/>
                <a:gd name="T22" fmla="*/ 24 w 41"/>
                <a:gd name="T23" fmla="*/ 30 h 116"/>
                <a:gd name="T24" fmla="*/ 24 w 41"/>
                <a:gd name="T25" fmla="*/ 23 h 116"/>
                <a:gd name="T26" fmla="*/ 24 w 41"/>
                <a:gd name="T27" fmla="*/ 15 h 116"/>
                <a:gd name="T28" fmla="*/ 23 w 41"/>
                <a:gd name="T29" fmla="*/ 9 h 116"/>
                <a:gd name="T30" fmla="*/ 23 w 41"/>
                <a:gd name="T31" fmla="*/ 3 h 116"/>
                <a:gd name="T32" fmla="*/ 0 w 41"/>
                <a:gd name="T33" fmla="*/ 0 h 116"/>
                <a:gd name="T34" fmla="*/ 0 w 41"/>
                <a:gd name="T35" fmla="*/ 7 h 116"/>
                <a:gd name="T36" fmla="*/ 0 w 41"/>
                <a:gd name="T37" fmla="*/ 15 h 116"/>
                <a:gd name="T38" fmla="*/ 0 w 41"/>
                <a:gd name="T39" fmla="*/ 21 h 116"/>
                <a:gd name="T40" fmla="*/ 2 w 41"/>
                <a:gd name="T41" fmla="*/ 28 h 116"/>
                <a:gd name="T42" fmla="*/ 2 w 41"/>
                <a:gd name="T43" fmla="*/ 36 h 116"/>
                <a:gd name="T44" fmla="*/ 3 w 41"/>
                <a:gd name="T45" fmla="*/ 44 h 116"/>
                <a:gd name="T46" fmla="*/ 3 w 41"/>
                <a:gd name="T47" fmla="*/ 51 h 116"/>
                <a:gd name="T48" fmla="*/ 5 w 41"/>
                <a:gd name="T49" fmla="*/ 59 h 116"/>
                <a:gd name="T50" fmla="*/ 7 w 41"/>
                <a:gd name="T51" fmla="*/ 65 h 116"/>
                <a:gd name="T52" fmla="*/ 7 w 41"/>
                <a:gd name="T53" fmla="*/ 72 h 116"/>
                <a:gd name="T54" fmla="*/ 9 w 41"/>
                <a:gd name="T55" fmla="*/ 80 h 116"/>
                <a:gd name="T56" fmla="*/ 11 w 41"/>
                <a:gd name="T57" fmla="*/ 88 h 116"/>
                <a:gd name="T58" fmla="*/ 11 w 41"/>
                <a:gd name="T59" fmla="*/ 94 h 116"/>
                <a:gd name="T60" fmla="*/ 13 w 41"/>
                <a:gd name="T61" fmla="*/ 101 h 116"/>
                <a:gd name="T62" fmla="*/ 15 w 41"/>
                <a:gd name="T63" fmla="*/ 107 h 116"/>
                <a:gd name="T64" fmla="*/ 15 w 41"/>
                <a:gd name="T65" fmla="*/ 115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16"/>
                <a:gd name="T101" fmla="*/ 41 w 41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16">
                  <a:moveTo>
                    <a:pt x="40" y="111"/>
                  </a:moveTo>
                  <a:lnTo>
                    <a:pt x="38" y="107"/>
                  </a:lnTo>
                  <a:lnTo>
                    <a:pt x="38" y="103"/>
                  </a:lnTo>
                  <a:lnTo>
                    <a:pt x="38" y="99"/>
                  </a:lnTo>
                  <a:lnTo>
                    <a:pt x="36" y="97"/>
                  </a:lnTo>
                  <a:lnTo>
                    <a:pt x="36" y="94"/>
                  </a:lnTo>
                  <a:lnTo>
                    <a:pt x="36" y="90"/>
                  </a:lnTo>
                  <a:lnTo>
                    <a:pt x="34" y="86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2" y="76"/>
                  </a:lnTo>
                  <a:lnTo>
                    <a:pt x="32" y="72"/>
                  </a:lnTo>
                  <a:lnTo>
                    <a:pt x="32" y="69"/>
                  </a:lnTo>
                  <a:lnTo>
                    <a:pt x="30" y="65"/>
                  </a:lnTo>
                  <a:lnTo>
                    <a:pt x="30" y="61"/>
                  </a:lnTo>
                  <a:lnTo>
                    <a:pt x="30" y="57"/>
                  </a:lnTo>
                  <a:lnTo>
                    <a:pt x="28" y="53"/>
                  </a:lnTo>
                  <a:lnTo>
                    <a:pt x="28" y="51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7" y="65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9" y="84"/>
                  </a:lnTo>
                  <a:lnTo>
                    <a:pt x="11" y="88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5" y="107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40" y="1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Freeform 171"/>
            <p:cNvSpPr>
              <a:spLocks/>
            </p:cNvSpPr>
            <p:nvPr/>
          </p:nvSpPr>
          <p:spPr bwMode="auto">
            <a:xfrm>
              <a:off x="3262" y="3543"/>
              <a:ext cx="30" cy="173"/>
            </a:xfrm>
            <a:custGeom>
              <a:avLst/>
              <a:gdLst>
                <a:gd name="T0" fmla="*/ 25 w 30"/>
                <a:gd name="T1" fmla="*/ 168 h 173"/>
                <a:gd name="T2" fmla="*/ 25 w 30"/>
                <a:gd name="T3" fmla="*/ 161 h 173"/>
                <a:gd name="T4" fmla="*/ 27 w 30"/>
                <a:gd name="T5" fmla="*/ 153 h 173"/>
                <a:gd name="T6" fmla="*/ 27 w 30"/>
                <a:gd name="T7" fmla="*/ 143 h 173"/>
                <a:gd name="T8" fmla="*/ 27 w 30"/>
                <a:gd name="T9" fmla="*/ 132 h 173"/>
                <a:gd name="T10" fmla="*/ 29 w 30"/>
                <a:gd name="T11" fmla="*/ 120 h 173"/>
                <a:gd name="T12" fmla="*/ 29 w 30"/>
                <a:gd name="T13" fmla="*/ 109 h 173"/>
                <a:gd name="T14" fmla="*/ 29 w 30"/>
                <a:gd name="T15" fmla="*/ 96 h 173"/>
                <a:gd name="T16" fmla="*/ 29 w 30"/>
                <a:gd name="T17" fmla="*/ 82 h 173"/>
                <a:gd name="T18" fmla="*/ 29 w 30"/>
                <a:gd name="T19" fmla="*/ 69 h 173"/>
                <a:gd name="T20" fmla="*/ 29 w 30"/>
                <a:gd name="T21" fmla="*/ 55 h 173"/>
                <a:gd name="T22" fmla="*/ 27 w 30"/>
                <a:gd name="T23" fmla="*/ 44 h 173"/>
                <a:gd name="T24" fmla="*/ 27 w 30"/>
                <a:gd name="T25" fmla="*/ 32 h 173"/>
                <a:gd name="T26" fmla="*/ 27 w 30"/>
                <a:gd name="T27" fmla="*/ 21 h 173"/>
                <a:gd name="T28" fmla="*/ 25 w 30"/>
                <a:gd name="T29" fmla="*/ 11 h 173"/>
                <a:gd name="T30" fmla="*/ 25 w 30"/>
                <a:gd name="T31" fmla="*/ 4 h 173"/>
                <a:gd name="T32" fmla="*/ 0 w 30"/>
                <a:gd name="T33" fmla="*/ 4 h 173"/>
                <a:gd name="T34" fmla="*/ 2 w 30"/>
                <a:gd name="T35" fmla="*/ 9 h 173"/>
                <a:gd name="T36" fmla="*/ 2 w 30"/>
                <a:gd name="T37" fmla="*/ 17 h 173"/>
                <a:gd name="T38" fmla="*/ 2 w 30"/>
                <a:gd name="T39" fmla="*/ 28 h 173"/>
                <a:gd name="T40" fmla="*/ 4 w 30"/>
                <a:gd name="T41" fmla="*/ 38 h 173"/>
                <a:gd name="T42" fmla="*/ 4 w 30"/>
                <a:gd name="T43" fmla="*/ 51 h 173"/>
                <a:gd name="T44" fmla="*/ 4 w 30"/>
                <a:gd name="T45" fmla="*/ 63 h 173"/>
                <a:gd name="T46" fmla="*/ 4 w 30"/>
                <a:gd name="T47" fmla="*/ 76 h 173"/>
                <a:gd name="T48" fmla="*/ 4 w 30"/>
                <a:gd name="T49" fmla="*/ 88 h 173"/>
                <a:gd name="T50" fmla="*/ 4 w 30"/>
                <a:gd name="T51" fmla="*/ 101 h 173"/>
                <a:gd name="T52" fmla="*/ 4 w 30"/>
                <a:gd name="T53" fmla="*/ 115 h 173"/>
                <a:gd name="T54" fmla="*/ 4 w 30"/>
                <a:gd name="T55" fmla="*/ 126 h 173"/>
                <a:gd name="T56" fmla="*/ 4 w 30"/>
                <a:gd name="T57" fmla="*/ 136 h 173"/>
                <a:gd name="T58" fmla="*/ 2 w 30"/>
                <a:gd name="T59" fmla="*/ 147 h 173"/>
                <a:gd name="T60" fmla="*/ 2 w 30"/>
                <a:gd name="T61" fmla="*/ 155 h 173"/>
                <a:gd name="T62" fmla="*/ 2 w 30"/>
                <a:gd name="T63" fmla="*/ 163 h 173"/>
                <a:gd name="T64" fmla="*/ 0 w 30"/>
                <a:gd name="T65" fmla="*/ 166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73"/>
                <a:gd name="T101" fmla="*/ 30 w 30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73">
                  <a:moveTo>
                    <a:pt x="25" y="172"/>
                  </a:moveTo>
                  <a:lnTo>
                    <a:pt x="25" y="168"/>
                  </a:lnTo>
                  <a:lnTo>
                    <a:pt x="25" y="164"/>
                  </a:lnTo>
                  <a:lnTo>
                    <a:pt x="25" y="161"/>
                  </a:lnTo>
                  <a:lnTo>
                    <a:pt x="27" y="157"/>
                  </a:lnTo>
                  <a:lnTo>
                    <a:pt x="27" y="153"/>
                  </a:lnTo>
                  <a:lnTo>
                    <a:pt x="27" y="147"/>
                  </a:lnTo>
                  <a:lnTo>
                    <a:pt x="27" y="143"/>
                  </a:lnTo>
                  <a:lnTo>
                    <a:pt x="27" y="138"/>
                  </a:lnTo>
                  <a:lnTo>
                    <a:pt x="27" y="132"/>
                  </a:lnTo>
                  <a:lnTo>
                    <a:pt x="27" y="126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9" y="109"/>
                  </a:lnTo>
                  <a:lnTo>
                    <a:pt x="29" y="101"/>
                  </a:lnTo>
                  <a:lnTo>
                    <a:pt x="29" y="96"/>
                  </a:lnTo>
                  <a:lnTo>
                    <a:pt x="29" y="88"/>
                  </a:lnTo>
                  <a:lnTo>
                    <a:pt x="29" y="82"/>
                  </a:lnTo>
                  <a:lnTo>
                    <a:pt x="29" y="76"/>
                  </a:lnTo>
                  <a:lnTo>
                    <a:pt x="29" y="69"/>
                  </a:lnTo>
                  <a:lnTo>
                    <a:pt x="29" y="63"/>
                  </a:lnTo>
                  <a:lnTo>
                    <a:pt x="29" y="55"/>
                  </a:lnTo>
                  <a:lnTo>
                    <a:pt x="27" y="50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1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4" y="51"/>
                  </a:lnTo>
                  <a:lnTo>
                    <a:pt x="4" y="57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4" y="82"/>
                  </a:lnTo>
                  <a:lnTo>
                    <a:pt x="4" y="88"/>
                  </a:lnTo>
                  <a:lnTo>
                    <a:pt x="4" y="96"/>
                  </a:lnTo>
                  <a:lnTo>
                    <a:pt x="4" y="101"/>
                  </a:lnTo>
                  <a:lnTo>
                    <a:pt x="4" y="107"/>
                  </a:lnTo>
                  <a:lnTo>
                    <a:pt x="4" y="115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2"/>
                  </a:lnTo>
                  <a:lnTo>
                    <a:pt x="4" y="136"/>
                  </a:lnTo>
                  <a:lnTo>
                    <a:pt x="4" y="142"/>
                  </a:lnTo>
                  <a:lnTo>
                    <a:pt x="2" y="147"/>
                  </a:lnTo>
                  <a:lnTo>
                    <a:pt x="2" y="151"/>
                  </a:lnTo>
                  <a:lnTo>
                    <a:pt x="2" y="155"/>
                  </a:lnTo>
                  <a:lnTo>
                    <a:pt x="2" y="159"/>
                  </a:lnTo>
                  <a:lnTo>
                    <a:pt x="2" y="163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5" y="17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Freeform 172"/>
            <p:cNvSpPr>
              <a:spLocks/>
            </p:cNvSpPr>
            <p:nvPr/>
          </p:nvSpPr>
          <p:spPr bwMode="auto">
            <a:xfrm>
              <a:off x="3254" y="3709"/>
              <a:ext cx="34" cy="86"/>
            </a:xfrm>
            <a:custGeom>
              <a:avLst/>
              <a:gdLst>
                <a:gd name="T0" fmla="*/ 23 w 34"/>
                <a:gd name="T1" fmla="*/ 79 h 86"/>
                <a:gd name="T2" fmla="*/ 23 w 34"/>
                <a:gd name="T3" fmla="*/ 75 h 86"/>
                <a:gd name="T4" fmla="*/ 23 w 34"/>
                <a:gd name="T5" fmla="*/ 71 h 86"/>
                <a:gd name="T6" fmla="*/ 23 w 34"/>
                <a:gd name="T7" fmla="*/ 67 h 86"/>
                <a:gd name="T8" fmla="*/ 23 w 34"/>
                <a:gd name="T9" fmla="*/ 64 h 86"/>
                <a:gd name="T10" fmla="*/ 23 w 34"/>
                <a:gd name="T11" fmla="*/ 58 h 86"/>
                <a:gd name="T12" fmla="*/ 25 w 34"/>
                <a:gd name="T13" fmla="*/ 52 h 86"/>
                <a:gd name="T14" fmla="*/ 25 w 34"/>
                <a:gd name="T15" fmla="*/ 46 h 86"/>
                <a:gd name="T16" fmla="*/ 25 w 34"/>
                <a:gd name="T17" fmla="*/ 43 h 86"/>
                <a:gd name="T18" fmla="*/ 27 w 34"/>
                <a:gd name="T19" fmla="*/ 37 h 86"/>
                <a:gd name="T20" fmla="*/ 27 w 34"/>
                <a:gd name="T21" fmla="*/ 31 h 86"/>
                <a:gd name="T22" fmla="*/ 29 w 34"/>
                <a:gd name="T23" fmla="*/ 25 h 86"/>
                <a:gd name="T24" fmla="*/ 29 w 34"/>
                <a:gd name="T25" fmla="*/ 20 h 86"/>
                <a:gd name="T26" fmla="*/ 31 w 34"/>
                <a:gd name="T27" fmla="*/ 14 h 86"/>
                <a:gd name="T28" fmla="*/ 31 w 34"/>
                <a:gd name="T29" fmla="*/ 10 h 86"/>
                <a:gd name="T30" fmla="*/ 33 w 34"/>
                <a:gd name="T31" fmla="*/ 6 h 86"/>
                <a:gd name="T32" fmla="*/ 8 w 34"/>
                <a:gd name="T33" fmla="*/ 2 h 86"/>
                <a:gd name="T34" fmla="*/ 6 w 34"/>
                <a:gd name="T35" fmla="*/ 8 h 86"/>
                <a:gd name="T36" fmla="*/ 6 w 34"/>
                <a:gd name="T37" fmla="*/ 12 h 86"/>
                <a:gd name="T38" fmla="*/ 4 w 34"/>
                <a:gd name="T39" fmla="*/ 18 h 86"/>
                <a:gd name="T40" fmla="*/ 4 w 34"/>
                <a:gd name="T41" fmla="*/ 23 h 86"/>
                <a:gd name="T42" fmla="*/ 2 w 34"/>
                <a:gd name="T43" fmla="*/ 29 h 86"/>
                <a:gd name="T44" fmla="*/ 2 w 34"/>
                <a:gd name="T45" fmla="*/ 35 h 86"/>
                <a:gd name="T46" fmla="*/ 2 w 34"/>
                <a:gd name="T47" fmla="*/ 43 h 86"/>
                <a:gd name="T48" fmla="*/ 0 w 34"/>
                <a:gd name="T49" fmla="*/ 48 h 86"/>
                <a:gd name="T50" fmla="*/ 0 w 34"/>
                <a:gd name="T51" fmla="*/ 54 h 86"/>
                <a:gd name="T52" fmla="*/ 0 w 34"/>
                <a:gd name="T53" fmla="*/ 58 h 86"/>
                <a:gd name="T54" fmla="*/ 0 w 34"/>
                <a:gd name="T55" fmla="*/ 64 h 86"/>
                <a:gd name="T56" fmla="*/ 0 w 34"/>
                <a:gd name="T57" fmla="*/ 69 h 86"/>
                <a:gd name="T58" fmla="*/ 0 w 34"/>
                <a:gd name="T59" fmla="*/ 73 h 86"/>
                <a:gd name="T60" fmla="*/ 0 w 34"/>
                <a:gd name="T61" fmla="*/ 79 h 86"/>
                <a:gd name="T62" fmla="*/ 0 w 34"/>
                <a:gd name="T63" fmla="*/ 83 h 86"/>
                <a:gd name="T64" fmla="*/ 0 w 34"/>
                <a:gd name="T65" fmla="*/ 83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86"/>
                <a:gd name="T101" fmla="*/ 34 w 34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86">
                  <a:moveTo>
                    <a:pt x="25" y="81"/>
                  </a:move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4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5" y="56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7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5" y="8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Freeform 173"/>
            <p:cNvSpPr>
              <a:spLocks/>
            </p:cNvSpPr>
            <p:nvPr/>
          </p:nvSpPr>
          <p:spPr bwMode="auto">
            <a:xfrm>
              <a:off x="3254" y="3790"/>
              <a:ext cx="26" cy="22"/>
            </a:xfrm>
            <a:custGeom>
              <a:avLst/>
              <a:gdLst>
                <a:gd name="T0" fmla="*/ 25 w 26"/>
                <a:gd name="T1" fmla="*/ 21 h 22"/>
                <a:gd name="T2" fmla="*/ 25 w 26"/>
                <a:gd name="T3" fmla="*/ 0 h 22"/>
                <a:gd name="T4" fmla="*/ 0 w 26"/>
                <a:gd name="T5" fmla="*/ 2 h 22"/>
                <a:gd name="T6" fmla="*/ 2 w 26"/>
                <a:gd name="T7" fmla="*/ 21 h 22"/>
                <a:gd name="T8" fmla="*/ 25 w 26"/>
                <a:gd name="T9" fmla="*/ 2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25" y="2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2" y="21"/>
                  </a:lnTo>
                  <a:lnTo>
                    <a:pt x="25" y="2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Freeform 174"/>
            <p:cNvSpPr>
              <a:spLocks/>
            </p:cNvSpPr>
            <p:nvPr/>
          </p:nvSpPr>
          <p:spPr bwMode="auto">
            <a:xfrm>
              <a:off x="3254" y="3811"/>
              <a:ext cx="26" cy="43"/>
            </a:xfrm>
            <a:custGeom>
              <a:avLst/>
              <a:gdLst>
                <a:gd name="T0" fmla="*/ 23 w 26"/>
                <a:gd name="T1" fmla="*/ 42 h 43"/>
                <a:gd name="T2" fmla="*/ 25 w 26"/>
                <a:gd name="T3" fmla="*/ 36 h 43"/>
                <a:gd name="T4" fmla="*/ 25 w 26"/>
                <a:gd name="T5" fmla="*/ 0 h 43"/>
                <a:gd name="T6" fmla="*/ 2 w 26"/>
                <a:gd name="T7" fmla="*/ 0 h 43"/>
                <a:gd name="T8" fmla="*/ 0 w 26"/>
                <a:gd name="T9" fmla="*/ 36 h 43"/>
                <a:gd name="T10" fmla="*/ 2 w 26"/>
                <a:gd name="T11" fmla="*/ 31 h 43"/>
                <a:gd name="T12" fmla="*/ 23 w 26"/>
                <a:gd name="T13" fmla="*/ 4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3"/>
                <a:gd name="T23" fmla="*/ 26 w 2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3">
                  <a:moveTo>
                    <a:pt x="23" y="42"/>
                  </a:moveTo>
                  <a:lnTo>
                    <a:pt x="25" y="36"/>
                  </a:lnTo>
                  <a:lnTo>
                    <a:pt x="25" y="0"/>
                  </a:lnTo>
                  <a:lnTo>
                    <a:pt x="2" y="0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23" y="4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Freeform 175"/>
            <p:cNvSpPr>
              <a:spLocks/>
            </p:cNvSpPr>
            <p:nvPr/>
          </p:nvSpPr>
          <p:spPr bwMode="auto">
            <a:xfrm>
              <a:off x="3235" y="3842"/>
              <a:ext cx="43" cy="98"/>
            </a:xfrm>
            <a:custGeom>
              <a:avLst/>
              <a:gdLst>
                <a:gd name="T0" fmla="*/ 27 w 43"/>
                <a:gd name="T1" fmla="*/ 78 h 98"/>
                <a:gd name="T2" fmla="*/ 25 w 43"/>
                <a:gd name="T3" fmla="*/ 78 h 98"/>
                <a:gd name="T4" fmla="*/ 25 w 43"/>
                <a:gd name="T5" fmla="*/ 76 h 98"/>
                <a:gd name="T6" fmla="*/ 25 w 43"/>
                <a:gd name="T7" fmla="*/ 74 h 98"/>
                <a:gd name="T8" fmla="*/ 23 w 43"/>
                <a:gd name="T9" fmla="*/ 74 h 98"/>
                <a:gd name="T10" fmla="*/ 23 w 43"/>
                <a:gd name="T11" fmla="*/ 72 h 98"/>
                <a:gd name="T12" fmla="*/ 23 w 43"/>
                <a:gd name="T13" fmla="*/ 69 h 98"/>
                <a:gd name="T14" fmla="*/ 23 w 43"/>
                <a:gd name="T15" fmla="*/ 67 h 98"/>
                <a:gd name="T16" fmla="*/ 23 w 43"/>
                <a:gd name="T17" fmla="*/ 65 h 98"/>
                <a:gd name="T18" fmla="*/ 23 w 43"/>
                <a:gd name="T19" fmla="*/ 61 h 98"/>
                <a:gd name="T20" fmla="*/ 25 w 43"/>
                <a:gd name="T21" fmla="*/ 59 h 98"/>
                <a:gd name="T22" fmla="*/ 25 w 43"/>
                <a:gd name="T23" fmla="*/ 55 h 98"/>
                <a:gd name="T24" fmla="*/ 25 w 43"/>
                <a:gd name="T25" fmla="*/ 53 h 98"/>
                <a:gd name="T26" fmla="*/ 27 w 43"/>
                <a:gd name="T27" fmla="*/ 49 h 98"/>
                <a:gd name="T28" fmla="*/ 27 w 43"/>
                <a:gd name="T29" fmla="*/ 46 h 98"/>
                <a:gd name="T30" fmla="*/ 29 w 43"/>
                <a:gd name="T31" fmla="*/ 44 h 98"/>
                <a:gd name="T32" fmla="*/ 29 w 43"/>
                <a:gd name="T33" fmla="*/ 40 h 98"/>
                <a:gd name="T34" fmla="*/ 31 w 43"/>
                <a:gd name="T35" fmla="*/ 36 h 98"/>
                <a:gd name="T36" fmla="*/ 31 w 43"/>
                <a:gd name="T37" fmla="*/ 34 h 98"/>
                <a:gd name="T38" fmla="*/ 33 w 43"/>
                <a:gd name="T39" fmla="*/ 30 h 98"/>
                <a:gd name="T40" fmla="*/ 35 w 43"/>
                <a:gd name="T41" fmla="*/ 28 h 98"/>
                <a:gd name="T42" fmla="*/ 35 w 43"/>
                <a:gd name="T43" fmla="*/ 24 h 98"/>
                <a:gd name="T44" fmla="*/ 36 w 43"/>
                <a:gd name="T45" fmla="*/ 23 h 98"/>
                <a:gd name="T46" fmla="*/ 36 w 43"/>
                <a:gd name="T47" fmla="*/ 21 h 98"/>
                <a:gd name="T48" fmla="*/ 38 w 43"/>
                <a:gd name="T49" fmla="*/ 19 h 98"/>
                <a:gd name="T50" fmla="*/ 38 w 43"/>
                <a:gd name="T51" fmla="*/ 17 h 98"/>
                <a:gd name="T52" fmla="*/ 40 w 43"/>
                <a:gd name="T53" fmla="*/ 15 h 98"/>
                <a:gd name="T54" fmla="*/ 40 w 43"/>
                <a:gd name="T55" fmla="*/ 13 h 98"/>
                <a:gd name="T56" fmla="*/ 40 w 43"/>
                <a:gd name="T57" fmla="*/ 11 h 98"/>
                <a:gd name="T58" fmla="*/ 42 w 43"/>
                <a:gd name="T59" fmla="*/ 11 h 98"/>
                <a:gd name="T60" fmla="*/ 21 w 43"/>
                <a:gd name="T61" fmla="*/ 0 h 98"/>
                <a:gd name="T62" fmla="*/ 19 w 43"/>
                <a:gd name="T63" fmla="*/ 0 h 98"/>
                <a:gd name="T64" fmla="*/ 19 w 43"/>
                <a:gd name="T65" fmla="*/ 1 h 98"/>
                <a:gd name="T66" fmla="*/ 17 w 43"/>
                <a:gd name="T67" fmla="*/ 3 h 98"/>
                <a:gd name="T68" fmla="*/ 17 w 43"/>
                <a:gd name="T69" fmla="*/ 5 h 98"/>
                <a:gd name="T70" fmla="*/ 15 w 43"/>
                <a:gd name="T71" fmla="*/ 7 h 98"/>
                <a:gd name="T72" fmla="*/ 15 w 43"/>
                <a:gd name="T73" fmla="*/ 11 h 98"/>
                <a:gd name="T74" fmla="*/ 14 w 43"/>
                <a:gd name="T75" fmla="*/ 13 h 98"/>
                <a:gd name="T76" fmla="*/ 14 w 43"/>
                <a:gd name="T77" fmla="*/ 15 h 98"/>
                <a:gd name="T78" fmla="*/ 12 w 43"/>
                <a:gd name="T79" fmla="*/ 19 h 98"/>
                <a:gd name="T80" fmla="*/ 10 w 43"/>
                <a:gd name="T81" fmla="*/ 23 h 98"/>
                <a:gd name="T82" fmla="*/ 10 w 43"/>
                <a:gd name="T83" fmla="*/ 24 h 98"/>
                <a:gd name="T84" fmla="*/ 8 w 43"/>
                <a:gd name="T85" fmla="*/ 28 h 98"/>
                <a:gd name="T86" fmla="*/ 6 w 43"/>
                <a:gd name="T87" fmla="*/ 32 h 98"/>
                <a:gd name="T88" fmla="*/ 6 w 43"/>
                <a:gd name="T89" fmla="*/ 36 h 98"/>
                <a:gd name="T90" fmla="*/ 4 w 43"/>
                <a:gd name="T91" fmla="*/ 40 h 98"/>
                <a:gd name="T92" fmla="*/ 4 w 43"/>
                <a:gd name="T93" fmla="*/ 44 h 98"/>
                <a:gd name="T94" fmla="*/ 2 w 43"/>
                <a:gd name="T95" fmla="*/ 47 h 98"/>
                <a:gd name="T96" fmla="*/ 2 w 43"/>
                <a:gd name="T97" fmla="*/ 51 h 98"/>
                <a:gd name="T98" fmla="*/ 0 w 43"/>
                <a:gd name="T99" fmla="*/ 55 h 98"/>
                <a:gd name="T100" fmla="*/ 0 w 43"/>
                <a:gd name="T101" fmla="*/ 59 h 98"/>
                <a:gd name="T102" fmla="*/ 0 w 43"/>
                <a:gd name="T103" fmla="*/ 63 h 98"/>
                <a:gd name="T104" fmla="*/ 0 w 43"/>
                <a:gd name="T105" fmla="*/ 67 h 98"/>
                <a:gd name="T106" fmla="*/ 0 w 43"/>
                <a:gd name="T107" fmla="*/ 70 h 98"/>
                <a:gd name="T108" fmla="*/ 0 w 43"/>
                <a:gd name="T109" fmla="*/ 74 h 98"/>
                <a:gd name="T110" fmla="*/ 0 w 43"/>
                <a:gd name="T111" fmla="*/ 78 h 98"/>
                <a:gd name="T112" fmla="*/ 2 w 43"/>
                <a:gd name="T113" fmla="*/ 82 h 98"/>
                <a:gd name="T114" fmla="*/ 2 w 43"/>
                <a:gd name="T115" fmla="*/ 86 h 98"/>
                <a:gd name="T116" fmla="*/ 6 w 43"/>
                <a:gd name="T117" fmla="*/ 90 h 98"/>
                <a:gd name="T118" fmla="*/ 8 w 43"/>
                <a:gd name="T119" fmla="*/ 93 h 98"/>
                <a:gd name="T120" fmla="*/ 12 w 43"/>
                <a:gd name="T121" fmla="*/ 97 h 98"/>
                <a:gd name="T122" fmla="*/ 27 w 43"/>
                <a:gd name="T123" fmla="*/ 78 h 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98"/>
                <a:gd name="T188" fmla="*/ 43 w 43"/>
                <a:gd name="T189" fmla="*/ 98 h 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98">
                  <a:moveTo>
                    <a:pt x="27" y="78"/>
                  </a:moveTo>
                  <a:lnTo>
                    <a:pt x="25" y="78"/>
                  </a:lnTo>
                  <a:lnTo>
                    <a:pt x="25" y="76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2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3" y="65"/>
                  </a:lnTo>
                  <a:lnTo>
                    <a:pt x="23" y="61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5" y="53"/>
                  </a:lnTo>
                  <a:lnTo>
                    <a:pt x="27" y="49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42" y="1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7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6" y="90"/>
                  </a:lnTo>
                  <a:lnTo>
                    <a:pt x="8" y="93"/>
                  </a:lnTo>
                  <a:lnTo>
                    <a:pt x="12" y="97"/>
                  </a:lnTo>
                  <a:lnTo>
                    <a:pt x="27" y="7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Freeform 176"/>
            <p:cNvSpPr>
              <a:spLocks/>
            </p:cNvSpPr>
            <p:nvPr/>
          </p:nvSpPr>
          <p:spPr bwMode="auto">
            <a:xfrm>
              <a:off x="3071" y="1539"/>
              <a:ext cx="33" cy="32"/>
            </a:xfrm>
            <a:custGeom>
              <a:avLst/>
              <a:gdLst>
                <a:gd name="T0" fmla="*/ 32 w 33"/>
                <a:gd name="T1" fmla="*/ 29 h 32"/>
                <a:gd name="T2" fmla="*/ 32 w 33"/>
                <a:gd name="T3" fmla="*/ 27 h 32"/>
                <a:gd name="T4" fmla="*/ 32 w 33"/>
                <a:gd name="T5" fmla="*/ 25 h 32"/>
                <a:gd name="T6" fmla="*/ 32 w 33"/>
                <a:gd name="T7" fmla="*/ 23 h 32"/>
                <a:gd name="T8" fmla="*/ 30 w 33"/>
                <a:gd name="T9" fmla="*/ 21 h 32"/>
                <a:gd name="T10" fmla="*/ 30 w 33"/>
                <a:gd name="T11" fmla="*/ 19 h 32"/>
                <a:gd name="T12" fmla="*/ 30 w 33"/>
                <a:gd name="T13" fmla="*/ 17 h 32"/>
                <a:gd name="T14" fmla="*/ 28 w 33"/>
                <a:gd name="T15" fmla="*/ 17 h 32"/>
                <a:gd name="T16" fmla="*/ 28 w 33"/>
                <a:gd name="T17" fmla="*/ 15 h 32"/>
                <a:gd name="T18" fmla="*/ 26 w 33"/>
                <a:gd name="T19" fmla="*/ 13 h 32"/>
                <a:gd name="T20" fmla="*/ 24 w 33"/>
                <a:gd name="T21" fmla="*/ 12 h 32"/>
                <a:gd name="T22" fmla="*/ 24 w 33"/>
                <a:gd name="T23" fmla="*/ 10 h 32"/>
                <a:gd name="T24" fmla="*/ 24 w 33"/>
                <a:gd name="T25" fmla="*/ 12 h 32"/>
                <a:gd name="T26" fmla="*/ 24 w 33"/>
                <a:gd name="T27" fmla="*/ 13 h 32"/>
                <a:gd name="T28" fmla="*/ 3 w 33"/>
                <a:gd name="T29" fmla="*/ 0 h 32"/>
                <a:gd name="T30" fmla="*/ 3 w 33"/>
                <a:gd name="T31" fmla="*/ 2 h 32"/>
                <a:gd name="T32" fmla="*/ 1 w 33"/>
                <a:gd name="T33" fmla="*/ 4 h 32"/>
                <a:gd name="T34" fmla="*/ 1 w 33"/>
                <a:gd name="T35" fmla="*/ 6 h 32"/>
                <a:gd name="T36" fmla="*/ 0 w 33"/>
                <a:gd name="T37" fmla="*/ 8 h 32"/>
                <a:gd name="T38" fmla="*/ 0 w 33"/>
                <a:gd name="T39" fmla="*/ 12 h 32"/>
                <a:gd name="T40" fmla="*/ 0 w 33"/>
                <a:gd name="T41" fmla="*/ 13 h 32"/>
                <a:gd name="T42" fmla="*/ 0 w 33"/>
                <a:gd name="T43" fmla="*/ 15 h 32"/>
                <a:gd name="T44" fmla="*/ 1 w 33"/>
                <a:gd name="T45" fmla="*/ 15 h 32"/>
                <a:gd name="T46" fmla="*/ 1 w 33"/>
                <a:gd name="T47" fmla="*/ 17 h 32"/>
                <a:gd name="T48" fmla="*/ 1 w 33"/>
                <a:gd name="T49" fmla="*/ 19 h 32"/>
                <a:gd name="T50" fmla="*/ 1 w 33"/>
                <a:gd name="T51" fmla="*/ 21 h 32"/>
                <a:gd name="T52" fmla="*/ 3 w 33"/>
                <a:gd name="T53" fmla="*/ 23 h 32"/>
                <a:gd name="T54" fmla="*/ 5 w 33"/>
                <a:gd name="T55" fmla="*/ 25 h 32"/>
                <a:gd name="T56" fmla="*/ 5 w 33"/>
                <a:gd name="T57" fmla="*/ 27 h 32"/>
                <a:gd name="T58" fmla="*/ 7 w 33"/>
                <a:gd name="T59" fmla="*/ 27 h 32"/>
                <a:gd name="T60" fmla="*/ 7 w 33"/>
                <a:gd name="T61" fmla="*/ 29 h 32"/>
                <a:gd name="T62" fmla="*/ 9 w 33"/>
                <a:gd name="T63" fmla="*/ 29 h 32"/>
                <a:gd name="T64" fmla="*/ 9 w 33"/>
                <a:gd name="T65" fmla="*/ 31 h 32"/>
                <a:gd name="T66" fmla="*/ 9 w 33"/>
                <a:gd name="T67" fmla="*/ 29 h 32"/>
                <a:gd name="T68" fmla="*/ 32 w 33"/>
                <a:gd name="T69" fmla="*/ 29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"/>
                <a:gd name="T106" fmla="*/ 0 h 32"/>
                <a:gd name="T107" fmla="*/ 33 w 33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" h="32">
                  <a:moveTo>
                    <a:pt x="32" y="29"/>
                  </a:moveTo>
                  <a:lnTo>
                    <a:pt x="32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32" y="2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Freeform 177"/>
            <p:cNvSpPr>
              <a:spLocks/>
            </p:cNvSpPr>
            <p:nvPr/>
          </p:nvSpPr>
          <p:spPr bwMode="auto">
            <a:xfrm>
              <a:off x="3074" y="1568"/>
              <a:ext cx="30" cy="33"/>
            </a:xfrm>
            <a:custGeom>
              <a:avLst/>
              <a:gdLst>
                <a:gd name="T0" fmla="*/ 25 w 30"/>
                <a:gd name="T1" fmla="*/ 23 h 33"/>
                <a:gd name="T2" fmla="*/ 25 w 30"/>
                <a:gd name="T3" fmla="*/ 21 h 33"/>
                <a:gd name="T4" fmla="*/ 25 w 30"/>
                <a:gd name="T5" fmla="*/ 19 h 33"/>
                <a:gd name="T6" fmla="*/ 25 w 30"/>
                <a:gd name="T7" fmla="*/ 17 h 33"/>
                <a:gd name="T8" fmla="*/ 25 w 30"/>
                <a:gd name="T9" fmla="*/ 15 h 33"/>
                <a:gd name="T10" fmla="*/ 25 w 30"/>
                <a:gd name="T11" fmla="*/ 13 h 33"/>
                <a:gd name="T12" fmla="*/ 27 w 30"/>
                <a:gd name="T13" fmla="*/ 13 h 33"/>
                <a:gd name="T14" fmla="*/ 27 w 30"/>
                <a:gd name="T15" fmla="*/ 11 h 33"/>
                <a:gd name="T16" fmla="*/ 27 w 30"/>
                <a:gd name="T17" fmla="*/ 9 h 33"/>
                <a:gd name="T18" fmla="*/ 29 w 30"/>
                <a:gd name="T19" fmla="*/ 7 h 33"/>
                <a:gd name="T20" fmla="*/ 29 w 30"/>
                <a:gd name="T21" fmla="*/ 6 h 33"/>
                <a:gd name="T22" fmla="*/ 29 w 30"/>
                <a:gd name="T23" fmla="*/ 4 h 33"/>
                <a:gd name="T24" fmla="*/ 29 w 30"/>
                <a:gd name="T25" fmla="*/ 2 h 33"/>
                <a:gd name="T26" fmla="*/ 29 w 30"/>
                <a:gd name="T27" fmla="*/ 0 h 33"/>
                <a:gd name="T28" fmla="*/ 6 w 30"/>
                <a:gd name="T29" fmla="*/ 0 h 33"/>
                <a:gd name="T30" fmla="*/ 6 w 30"/>
                <a:gd name="T31" fmla="*/ 2 h 33"/>
                <a:gd name="T32" fmla="*/ 4 w 30"/>
                <a:gd name="T33" fmla="*/ 2 h 33"/>
                <a:gd name="T34" fmla="*/ 4 w 30"/>
                <a:gd name="T35" fmla="*/ 4 h 33"/>
                <a:gd name="T36" fmla="*/ 4 w 30"/>
                <a:gd name="T37" fmla="*/ 6 h 33"/>
                <a:gd name="T38" fmla="*/ 2 w 30"/>
                <a:gd name="T39" fmla="*/ 7 h 33"/>
                <a:gd name="T40" fmla="*/ 2 w 30"/>
                <a:gd name="T41" fmla="*/ 9 h 33"/>
                <a:gd name="T42" fmla="*/ 2 w 30"/>
                <a:gd name="T43" fmla="*/ 11 h 33"/>
                <a:gd name="T44" fmla="*/ 0 w 30"/>
                <a:gd name="T45" fmla="*/ 13 h 33"/>
                <a:gd name="T46" fmla="*/ 0 w 30"/>
                <a:gd name="T47" fmla="*/ 15 h 33"/>
                <a:gd name="T48" fmla="*/ 0 w 30"/>
                <a:gd name="T49" fmla="*/ 17 h 33"/>
                <a:gd name="T50" fmla="*/ 0 w 30"/>
                <a:gd name="T51" fmla="*/ 19 h 33"/>
                <a:gd name="T52" fmla="*/ 0 w 30"/>
                <a:gd name="T53" fmla="*/ 21 h 33"/>
                <a:gd name="T54" fmla="*/ 0 w 30"/>
                <a:gd name="T55" fmla="*/ 23 h 33"/>
                <a:gd name="T56" fmla="*/ 2 w 30"/>
                <a:gd name="T57" fmla="*/ 25 h 33"/>
                <a:gd name="T58" fmla="*/ 2 w 30"/>
                <a:gd name="T59" fmla="*/ 27 h 33"/>
                <a:gd name="T60" fmla="*/ 2 w 30"/>
                <a:gd name="T61" fmla="*/ 28 h 33"/>
                <a:gd name="T62" fmla="*/ 4 w 30"/>
                <a:gd name="T63" fmla="*/ 30 h 33"/>
                <a:gd name="T64" fmla="*/ 4 w 30"/>
                <a:gd name="T65" fmla="*/ 32 h 33"/>
                <a:gd name="T66" fmla="*/ 25 w 30"/>
                <a:gd name="T67" fmla="*/ 23 h 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33"/>
                <a:gd name="T104" fmla="*/ 30 w 30"/>
                <a:gd name="T105" fmla="*/ 33 h 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33">
                  <a:moveTo>
                    <a:pt x="25" y="23"/>
                  </a:move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5" y="2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Freeform 178"/>
            <p:cNvSpPr>
              <a:spLocks/>
            </p:cNvSpPr>
            <p:nvPr/>
          </p:nvSpPr>
          <p:spPr bwMode="auto">
            <a:xfrm>
              <a:off x="3078" y="1591"/>
              <a:ext cx="53" cy="31"/>
            </a:xfrm>
            <a:custGeom>
              <a:avLst/>
              <a:gdLst>
                <a:gd name="T0" fmla="*/ 50 w 53"/>
                <a:gd name="T1" fmla="*/ 5 h 31"/>
                <a:gd name="T2" fmla="*/ 52 w 53"/>
                <a:gd name="T3" fmla="*/ 5 h 31"/>
                <a:gd name="T4" fmla="*/ 50 w 53"/>
                <a:gd name="T5" fmla="*/ 5 h 31"/>
                <a:gd name="T6" fmla="*/ 48 w 53"/>
                <a:gd name="T7" fmla="*/ 5 h 31"/>
                <a:gd name="T8" fmla="*/ 46 w 53"/>
                <a:gd name="T9" fmla="*/ 5 h 31"/>
                <a:gd name="T10" fmla="*/ 44 w 53"/>
                <a:gd name="T11" fmla="*/ 5 h 31"/>
                <a:gd name="T12" fmla="*/ 42 w 53"/>
                <a:gd name="T13" fmla="*/ 5 h 31"/>
                <a:gd name="T14" fmla="*/ 40 w 53"/>
                <a:gd name="T15" fmla="*/ 5 h 31"/>
                <a:gd name="T16" fmla="*/ 38 w 53"/>
                <a:gd name="T17" fmla="*/ 5 h 31"/>
                <a:gd name="T18" fmla="*/ 37 w 53"/>
                <a:gd name="T19" fmla="*/ 5 h 31"/>
                <a:gd name="T20" fmla="*/ 35 w 53"/>
                <a:gd name="T21" fmla="*/ 5 h 31"/>
                <a:gd name="T22" fmla="*/ 33 w 53"/>
                <a:gd name="T23" fmla="*/ 5 h 31"/>
                <a:gd name="T24" fmla="*/ 31 w 53"/>
                <a:gd name="T25" fmla="*/ 5 h 31"/>
                <a:gd name="T26" fmla="*/ 29 w 53"/>
                <a:gd name="T27" fmla="*/ 4 h 31"/>
                <a:gd name="T28" fmla="*/ 27 w 53"/>
                <a:gd name="T29" fmla="*/ 4 h 31"/>
                <a:gd name="T30" fmla="*/ 25 w 53"/>
                <a:gd name="T31" fmla="*/ 4 h 31"/>
                <a:gd name="T32" fmla="*/ 25 w 53"/>
                <a:gd name="T33" fmla="*/ 2 h 31"/>
                <a:gd name="T34" fmla="*/ 23 w 53"/>
                <a:gd name="T35" fmla="*/ 2 h 31"/>
                <a:gd name="T36" fmla="*/ 23 w 53"/>
                <a:gd name="T37" fmla="*/ 0 h 31"/>
                <a:gd name="T38" fmla="*/ 21 w 53"/>
                <a:gd name="T39" fmla="*/ 0 h 31"/>
                <a:gd name="T40" fmla="*/ 0 w 53"/>
                <a:gd name="T41" fmla="*/ 9 h 31"/>
                <a:gd name="T42" fmla="*/ 2 w 53"/>
                <a:gd name="T43" fmla="*/ 11 h 31"/>
                <a:gd name="T44" fmla="*/ 2 w 53"/>
                <a:gd name="T45" fmla="*/ 13 h 31"/>
                <a:gd name="T46" fmla="*/ 4 w 53"/>
                <a:gd name="T47" fmla="*/ 15 h 31"/>
                <a:gd name="T48" fmla="*/ 4 w 53"/>
                <a:gd name="T49" fmla="*/ 17 h 31"/>
                <a:gd name="T50" fmla="*/ 6 w 53"/>
                <a:gd name="T51" fmla="*/ 19 h 31"/>
                <a:gd name="T52" fmla="*/ 8 w 53"/>
                <a:gd name="T53" fmla="*/ 19 h 31"/>
                <a:gd name="T54" fmla="*/ 8 w 53"/>
                <a:gd name="T55" fmla="*/ 21 h 31"/>
                <a:gd name="T56" fmla="*/ 10 w 53"/>
                <a:gd name="T57" fmla="*/ 23 h 31"/>
                <a:gd name="T58" fmla="*/ 12 w 53"/>
                <a:gd name="T59" fmla="*/ 23 h 31"/>
                <a:gd name="T60" fmla="*/ 14 w 53"/>
                <a:gd name="T61" fmla="*/ 25 h 31"/>
                <a:gd name="T62" fmla="*/ 15 w 53"/>
                <a:gd name="T63" fmla="*/ 25 h 31"/>
                <a:gd name="T64" fmla="*/ 17 w 53"/>
                <a:gd name="T65" fmla="*/ 27 h 31"/>
                <a:gd name="T66" fmla="*/ 19 w 53"/>
                <a:gd name="T67" fmla="*/ 27 h 31"/>
                <a:gd name="T68" fmla="*/ 21 w 53"/>
                <a:gd name="T69" fmla="*/ 27 h 31"/>
                <a:gd name="T70" fmla="*/ 23 w 53"/>
                <a:gd name="T71" fmla="*/ 28 h 31"/>
                <a:gd name="T72" fmla="*/ 25 w 53"/>
                <a:gd name="T73" fmla="*/ 28 h 31"/>
                <a:gd name="T74" fmla="*/ 27 w 53"/>
                <a:gd name="T75" fmla="*/ 28 h 31"/>
                <a:gd name="T76" fmla="*/ 29 w 53"/>
                <a:gd name="T77" fmla="*/ 28 h 31"/>
                <a:gd name="T78" fmla="*/ 31 w 53"/>
                <a:gd name="T79" fmla="*/ 28 h 31"/>
                <a:gd name="T80" fmla="*/ 33 w 53"/>
                <a:gd name="T81" fmla="*/ 28 h 31"/>
                <a:gd name="T82" fmla="*/ 35 w 53"/>
                <a:gd name="T83" fmla="*/ 28 h 31"/>
                <a:gd name="T84" fmla="*/ 37 w 53"/>
                <a:gd name="T85" fmla="*/ 28 h 31"/>
                <a:gd name="T86" fmla="*/ 38 w 53"/>
                <a:gd name="T87" fmla="*/ 30 h 31"/>
                <a:gd name="T88" fmla="*/ 40 w 53"/>
                <a:gd name="T89" fmla="*/ 30 h 31"/>
                <a:gd name="T90" fmla="*/ 42 w 53"/>
                <a:gd name="T91" fmla="*/ 30 h 31"/>
                <a:gd name="T92" fmla="*/ 44 w 53"/>
                <a:gd name="T93" fmla="*/ 30 h 31"/>
                <a:gd name="T94" fmla="*/ 46 w 53"/>
                <a:gd name="T95" fmla="*/ 30 h 31"/>
                <a:gd name="T96" fmla="*/ 48 w 53"/>
                <a:gd name="T97" fmla="*/ 30 h 31"/>
                <a:gd name="T98" fmla="*/ 50 w 53"/>
                <a:gd name="T99" fmla="*/ 30 h 31"/>
                <a:gd name="T100" fmla="*/ 50 w 53"/>
                <a:gd name="T101" fmla="*/ 5 h 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31"/>
                <a:gd name="T155" fmla="*/ 53 w 53"/>
                <a:gd name="T156" fmla="*/ 31 h 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31">
                  <a:moveTo>
                    <a:pt x="50" y="5"/>
                  </a:moveTo>
                  <a:lnTo>
                    <a:pt x="52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0" y="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Freeform 179"/>
            <p:cNvSpPr>
              <a:spLocks/>
            </p:cNvSpPr>
            <p:nvPr/>
          </p:nvSpPr>
          <p:spPr bwMode="auto">
            <a:xfrm>
              <a:off x="3128" y="1596"/>
              <a:ext cx="45" cy="26"/>
            </a:xfrm>
            <a:custGeom>
              <a:avLst/>
              <a:gdLst>
                <a:gd name="T0" fmla="*/ 44 w 45"/>
                <a:gd name="T1" fmla="*/ 8 h 26"/>
                <a:gd name="T2" fmla="*/ 42 w 45"/>
                <a:gd name="T3" fmla="*/ 6 h 26"/>
                <a:gd name="T4" fmla="*/ 40 w 45"/>
                <a:gd name="T5" fmla="*/ 6 h 26"/>
                <a:gd name="T6" fmla="*/ 40 w 45"/>
                <a:gd name="T7" fmla="*/ 4 h 26"/>
                <a:gd name="T8" fmla="*/ 38 w 45"/>
                <a:gd name="T9" fmla="*/ 4 h 26"/>
                <a:gd name="T10" fmla="*/ 36 w 45"/>
                <a:gd name="T11" fmla="*/ 4 h 26"/>
                <a:gd name="T12" fmla="*/ 36 w 45"/>
                <a:gd name="T13" fmla="*/ 2 h 26"/>
                <a:gd name="T14" fmla="*/ 34 w 45"/>
                <a:gd name="T15" fmla="*/ 2 h 26"/>
                <a:gd name="T16" fmla="*/ 32 w 45"/>
                <a:gd name="T17" fmla="*/ 2 h 26"/>
                <a:gd name="T18" fmla="*/ 31 w 45"/>
                <a:gd name="T19" fmla="*/ 2 h 26"/>
                <a:gd name="T20" fmla="*/ 29 w 45"/>
                <a:gd name="T21" fmla="*/ 2 h 26"/>
                <a:gd name="T22" fmla="*/ 27 w 45"/>
                <a:gd name="T23" fmla="*/ 0 h 26"/>
                <a:gd name="T24" fmla="*/ 25 w 45"/>
                <a:gd name="T25" fmla="*/ 0 h 26"/>
                <a:gd name="T26" fmla="*/ 23 w 45"/>
                <a:gd name="T27" fmla="*/ 0 h 26"/>
                <a:gd name="T28" fmla="*/ 21 w 45"/>
                <a:gd name="T29" fmla="*/ 0 h 26"/>
                <a:gd name="T30" fmla="*/ 19 w 45"/>
                <a:gd name="T31" fmla="*/ 0 h 26"/>
                <a:gd name="T32" fmla="*/ 17 w 45"/>
                <a:gd name="T33" fmla="*/ 0 h 26"/>
                <a:gd name="T34" fmla="*/ 15 w 45"/>
                <a:gd name="T35" fmla="*/ 0 h 26"/>
                <a:gd name="T36" fmla="*/ 13 w 45"/>
                <a:gd name="T37" fmla="*/ 0 h 26"/>
                <a:gd name="T38" fmla="*/ 11 w 45"/>
                <a:gd name="T39" fmla="*/ 0 h 26"/>
                <a:gd name="T40" fmla="*/ 10 w 45"/>
                <a:gd name="T41" fmla="*/ 0 h 26"/>
                <a:gd name="T42" fmla="*/ 8 w 45"/>
                <a:gd name="T43" fmla="*/ 0 h 26"/>
                <a:gd name="T44" fmla="*/ 6 w 45"/>
                <a:gd name="T45" fmla="*/ 0 h 26"/>
                <a:gd name="T46" fmla="*/ 4 w 45"/>
                <a:gd name="T47" fmla="*/ 0 h 26"/>
                <a:gd name="T48" fmla="*/ 2 w 45"/>
                <a:gd name="T49" fmla="*/ 0 h 26"/>
                <a:gd name="T50" fmla="*/ 0 w 45"/>
                <a:gd name="T51" fmla="*/ 0 h 26"/>
                <a:gd name="T52" fmla="*/ 0 w 45"/>
                <a:gd name="T53" fmla="*/ 25 h 26"/>
                <a:gd name="T54" fmla="*/ 2 w 45"/>
                <a:gd name="T55" fmla="*/ 25 h 26"/>
                <a:gd name="T56" fmla="*/ 4 w 45"/>
                <a:gd name="T57" fmla="*/ 25 h 26"/>
                <a:gd name="T58" fmla="*/ 6 w 45"/>
                <a:gd name="T59" fmla="*/ 25 h 26"/>
                <a:gd name="T60" fmla="*/ 8 w 45"/>
                <a:gd name="T61" fmla="*/ 25 h 26"/>
                <a:gd name="T62" fmla="*/ 10 w 45"/>
                <a:gd name="T63" fmla="*/ 25 h 26"/>
                <a:gd name="T64" fmla="*/ 11 w 45"/>
                <a:gd name="T65" fmla="*/ 25 h 26"/>
                <a:gd name="T66" fmla="*/ 13 w 45"/>
                <a:gd name="T67" fmla="*/ 25 h 26"/>
                <a:gd name="T68" fmla="*/ 15 w 45"/>
                <a:gd name="T69" fmla="*/ 25 h 26"/>
                <a:gd name="T70" fmla="*/ 17 w 45"/>
                <a:gd name="T71" fmla="*/ 25 h 26"/>
                <a:gd name="T72" fmla="*/ 19 w 45"/>
                <a:gd name="T73" fmla="*/ 25 h 26"/>
                <a:gd name="T74" fmla="*/ 21 w 45"/>
                <a:gd name="T75" fmla="*/ 25 h 26"/>
                <a:gd name="T76" fmla="*/ 23 w 45"/>
                <a:gd name="T77" fmla="*/ 25 h 26"/>
                <a:gd name="T78" fmla="*/ 25 w 45"/>
                <a:gd name="T79" fmla="*/ 25 h 26"/>
                <a:gd name="T80" fmla="*/ 27 w 45"/>
                <a:gd name="T81" fmla="*/ 25 h 26"/>
                <a:gd name="T82" fmla="*/ 25 w 45"/>
                <a:gd name="T83" fmla="*/ 25 h 26"/>
                <a:gd name="T84" fmla="*/ 25 w 45"/>
                <a:gd name="T85" fmla="*/ 23 h 26"/>
                <a:gd name="T86" fmla="*/ 44 w 45"/>
                <a:gd name="T87" fmla="*/ 8 h 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"/>
                <a:gd name="T133" fmla="*/ 0 h 26"/>
                <a:gd name="T134" fmla="*/ 45 w 45"/>
                <a:gd name="T135" fmla="*/ 26 h 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" h="26">
                  <a:moveTo>
                    <a:pt x="44" y="8"/>
                  </a:move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44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Freeform 180"/>
            <p:cNvSpPr>
              <a:spLocks/>
            </p:cNvSpPr>
            <p:nvPr/>
          </p:nvSpPr>
          <p:spPr bwMode="auto">
            <a:xfrm>
              <a:off x="3153" y="1604"/>
              <a:ext cx="24" cy="17"/>
            </a:xfrm>
            <a:custGeom>
              <a:avLst/>
              <a:gdLst>
                <a:gd name="T0" fmla="*/ 23 w 24"/>
                <a:gd name="T1" fmla="*/ 12 h 17"/>
                <a:gd name="T2" fmla="*/ 23 w 24"/>
                <a:gd name="T3" fmla="*/ 14 h 17"/>
                <a:gd name="T4" fmla="*/ 23 w 24"/>
                <a:gd name="T5" fmla="*/ 12 h 17"/>
                <a:gd name="T6" fmla="*/ 23 w 24"/>
                <a:gd name="T7" fmla="*/ 10 h 17"/>
                <a:gd name="T8" fmla="*/ 23 w 24"/>
                <a:gd name="T9" fmla="*/ 8 h 17"/>
                <a:gd name="T10" fmla="*/ 23 w 24"/>
                <a:gd name="T11" fmla="*/ 6 h 17"/>
                <a:gd name="T12" fmla="*/ 21 w 24"/>
                <a:gd name="T13" fmla="*/ 6 h 17"/>
                <a:gd name="T14" fmla="*/ 21 w 24"/>
                <a:gd name="T15" fmla="*/ 4 h 17"/>
                <a:gd name="T16" fmla="*/ 21 w 24"/>
                <a:gd name="T17" fmla="*/ 2 h 17"/>
                <a:gd name="T18" fmla="*/ 19 w 24"/>
                <a:gd name="T19" fmla="*/ 2 h 17"/>
                <a:gd name="T20" fmla="*/ 19 w 24"/>
                <a:gd name="T21" fmla="*/ 0 h 17"/>
                <a:gd name="T22" fmla="*/ 0 w 24"/>
                <a:gd name="T23" fmla="*/ 16 h 17"/>
                <a:gd name="T24" fmla="*/ 0 w 24"/>
                <a:gd name="T25" fmla="*/ 14 h 17"/>
                <a:gd name="T26" fmla="*/ 23 w 24"/>
                <a:gd name="T27" fmla="*/ 12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7"/>
                <a:gd name="T44" fmla="*/ 24 w 2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7">
                  <a:moveTo>
                    <a:pt x="23" y="12"/>
                  </a:moveTo>
                  <a:lnTo>
                    <a:pt x="23" y="14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3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Freeform 181"/>
            <p:cNvSpPr>
              <a:spLocks/>
            </p:cNvSpPr>
            <p:nvPr/>
          </p:nvSpPr>
          <p:spPr bwMode="auto">
            <a:xfrm>
              <a:off x="3151" y="1616"/>
              <a:ext cx="28" cy="64"/>
            </a:xfrm>
            <a:custGeom>
              <a:avLst/>
              <a:gdLst>
                <a:gd name="T0" fmla="*/ 17 w 28"/>
                <a:gd name="T1" fmla="*/ 63 h 64"/>
                <a:gd name="T2" fmla="*/ 19 w 28"/>
                <a:gd name="T3" fmla="*/ 59 h 64"/>
                <a:gd name="T4" fmla="*/ 19 w 28"/>
                <a:gd name="T5" fmla="*/ 57 h 64"/>
                <a:gd name="T6" fmla="*/ 21 w 28"/>
                <a:gd name="T7" fmla="*/ 55 h 64"/>
                <a:gd name="T8" fmla="*/ 23 w 28"/>
                <a:gd name="T9" fmla="*/ 53 h 64"/>
                <a:gd name="T10" fmla="*/ 23 w 28"/>
                <a:gd name="T11" fmla="*/ 49 h 64"/>
                <a:gd name="T12" fmla="*/ 25 w 28"/>
                <a:gd name="T13" fmla="*/ 48 h 64"/>
                <a:gd name="T14" fmla="*/ 25 w 28"/>
                <a:gd name="T15" fmla="*/ 46 h 64"/>
                <a:gd name="T16" fmla="*/ 25 w 28"/>
                <a:gd name="T17" fmla="*/ 44 h 64"/>
                <a:gd name="T18" fmla="*/ 25 w 28"/>
                <a:gd name="T19" fmla="*/ 40 h 64"/>
                <a:gd name="T20" fmla="*/ 27 w 28"/>
                <a:gd name="T21" fmla="*/ 38 h 64"/>
                <a:gd name="T22" fmla="*/ 27 w 28"/>
                <a:gd name="T23" fmla="*/ 36 h 64"/>
                <a:gd name="T24" fmla="*/ 27 w 28"/>
                <a:gd name="T25" fmla="*/ 32 h 64"/>
                <a:gd name="T26" fmla="*/ 27 w 28"/>
                <a:gd name="T27" fmla="*/ 30 h 64"/>
                <a:gd name="T28" fmla="*/ 27 w 28"/>
                <a:gd name="T29" fmla="*/ 28 h 64"/>
                <a:gd name="T30" fmla="*/ 27 w 28"/>
                <a:gd name="T31" fmla="*/ 26 h 64"/>
                <a:gd name="T32" fmla="*/ 27 w 28"/>
                <a:gd name="T33" fmla="*/ 23 h 64"/>
                <a:gd name="T34" fmla="*/ 27 w 28"/>
                <a:gd name="T35" fmla="*/ 21 h 64"/>
                <a:gd name="T36" fmla="*/ 27 w 28"/>
                <a:gd name="T37" fmla="*/ 19 h 64"/>
                <a:gd name="T38" fmla="*/ 27 w 28"/>
                <a:gd name="T39" fmla="*/ 17 h 64"/>
                <a:gd name="T40" fmla="*/ 27 w 28"/>
                <a:gd name="T41" fmla="*/ 15 h 64"/>
                <a:gd name="T42" fmla="*/ 27 w 28"/>
                <a:gd name="T43" fmla="*/ 11 h 64"/>
                <a:gd name="T44" fmla="*/ 27 w 28"/>
                <a:gd name="T45" fmla="*/ 9 h 64"/>
                <a:gd name="T46" fmla="*/ 27 w 28"/>
                <a:gd name="T47" fmla="*/ 7 h 64"/>
                <a:gd name="T48" fmla="*/ 27 w 28"/>
                <a:gd name="T49" fmla="*/ 5 h 64"/>
                <a:gd name="T50" fmla="*/ 27 w 28"/>
                <a:gd name="T51" fmla="*/ 3 h 64"/>
                <a:gd name="T52" fmla="*/ 25 w 28"/>
                <a:gd name="T53" fmla="*/ 2 h 64"/>
                <a:gd name="T54" fmla="*/ 25 w 28"/>
                <a:gd name="T55" fmla="*/ 0 h 64"/>
                <a:gd name="T56" fmla="*/ 2 w 28"/>
                <a:gd name="T57" fmla="*/ 2 h 64"/>
                <a:gd name="T58" fmla="*/ 2 w 28"/>
                <a:gd name="T59" fmla="*/ 3 h 64"/>
                <a:gd name="T60" fmla="*/ 2 w 28"/>
                <a:gd name="T61" fmla="*/ 5 h 64"/>
                <a:gd name="T62" fmla="*/ 2 w 28"/>
                <a:gd name="T63" fmla="*/ 7 h 64"/>
                <a:gd name="T64" fmla="*/ 2 w 28"/>
                <a:gd name="T65" fmla="*/ 9 h 64"/>
                <a:gd name="T66" fmla="*/ 2 w 28"/>
                <a:gd name="T67" fmla="*/ 11 h 64"/>
                <a:gd name="T68" fmla="*/ 2 w 28"/>
                <a:gd name="T69" fmla="*/ 13 h 64"/>
                <a:gd name="T70" fmla="*/ 2 w 28"/>
                <a:gd name="T71" fmla="*/ 15 h 64"/>
                <a:gd name="T72" fmla="*/ 2 w 28"/>
                <a:gd name="T73" fmla="*/ 17 h 64"/>
                <a:gd name="T74" fmla="*/ 2 w 28"/>
                <a:gd name="T75" fmla="*/ 19 h 64"/>
                <a:gd name="T76" fmla="*/ 2 w 28"/>
                <a:gd name="T77" fmla="*/ 21 h 64"/>
                <a:gd name="T78" fmla="*/ 2 w 28"/>
                <a:gd name="T79" fmla="*/ 23 h 64"/>
                <a:gd name="T80" fmla="*/ 2 w 28"/>
                <a:gd name="T81" fmla="*/ 25 h 64"/>
                <a:gd name="T82" fmla="*/ 2 w 28"/>
                <a:gd name="T83" fmla="*/ 26 h 64"/>
                <a:gd name="T84" fmla="*/ 2 w 28"/>
                <a:gd name="T85" fmla="*/ 28 h 64"/>
                <a:gd name="T86" fmla="*/ 2 w 28"/>
                <a:gd name="T87" fmla="*/ 30 h 64"/>
                <a:gd name="T88" fmla="*/ 2 w 28"/>
                <a:gd name="T89" fmla="*/ 32 h 64"/>
                <a:gd name="T90" fmla="*/ 2 w 28"/>
                <a:gd name="T91" fmla="*/ 34 h 64"/>
                <a:gd name="T92" fmla="*/ 2 w 28"/>
                <a:gd name="T93" fmla="*/ 36 h 64"/>
                <a:gd name="T94" fmla="*/ 2 w 28"/>
                <a:gd name="T95" fmla="*/ 38 h 64"/>
                <a:gd name="T96" fmla="*/ 2 w 28"/>
                <a:gd name="T97" fmla="*/ 40 h 64"/>
                <a:gd name="T98" fmla="*/ 0 w 28"/>
                <a:gd name="T99" fmla="*/ 42 h 64"/>
                <a:gd name="T100" fmla="*/ 0 w 28"/>
                <a:gd name="T101" fmla="*/ 44 h 64"/>
                <a:gd name="T102" fmla="*/ 0 w 28"/>
                <a:gd name="T103" fmla="*/ 46 h 64"/>
                <a:gd name="T104" fmla="*/ 17 w 28"/>
                <a:gd name="T105" fmla="*/ 63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64"/>
                <a:gd name="T161" fmla="*/ 28 w 28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64">
                  <a:moveTo>
                    <a:pt x="17" y="63"/>
                  </a:moveTo>
                  <a:lnTo>
                    <a:pt x="19" y="59"/>
                  </a:lnTo>
                  <a:lnTo>
                    <a:pt x="19" y="57"/>
                  </a:lnTo>
                  <a:lnTo>
                    <a:pt x="21" y="55"/>
                  </a:lnTo>
                  <a:lnTo>
                    <a:pt x="23" y="53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7" y="6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Freeform 182"/>
            <p:cNvSpPr>
              <a:spLocks/>
            </p:cNvSpPr>
            <p:nvPr/>
          </p:nvSpPr>
          <p:spPr bwMode="auto">
            <a:xfrm>
              <a:off x="3099" y="1662"/>
              <a:ext cx="70" cy="50"/>
            </a:xfrm>
            <a:custGeom>
              <a:avLst/>
              <a:gdLst>
                <a:gd name="T0" fmla="*/ 6 w 70"/>
                <a:gd name="T1" fmla="*/ 49 h 50"/>
                <a:gd name="T2" fmla="*/ 8 w 70"/>
                <a:gd name="T3" fmla="*/ 49 h 50"/>
                <a:gd name="T4" fmla="*/ 12 w 70"/>
                <a:gd name="T5" fmla="*/ 48 h 50"/>
                <a:gd name="T6" fmla="*/ 16 w 70"/>
                <a:gd name="T7" fmla="*/ 48 h 50"/>
                <a:gd name="T8" fmla="*/ 17 w 70"/>
                <a:gd name="T9" fmla="*/ 46 h 50"/>
                <a:gd name="T10" fmla="*/ 21 w 70"/>
                <a:gd name="T11" fmla="*/ 46 h 50"/>
                <a:gd name="T12" fmla="*/ 23 w 70"/>
                <a:gd name="T13" fmla="*/ 44 h 50"/>
                <a:gd name="T14" fmla="*/ 27 w 70"/>
                <a:gd name="T15" fmla="*/ 44 h 50"/>
                <a:gd name="T16" fmla="*/ 29 w 70"/>
                <a:gd name="T17" fmla="*/ 42 h 50"/>
                <a:gd name="T18" fmla="*/ 31 w 70"/>
                <a:gd name="T19" fmla="*/ 42 h 50"/>
                <a:gd name="T20" fmla="*/ 33 w 70"/>
                <a:gd name="T21" fmla="*/ 40 h 50"/>
                <a:gd name="T22" fmla="*/ 37 w 70"/>
                <a:gd name="T23" fmla="*/ 40 h 50"/>
                <a:gd name="T24" fmla="*/ 39 w 70"/>
                <a:gd name="T25" fmla="*/ 38 h 50"/>
                <a:gd name="T26" fmla="*/ 40 w 70"/>
                <a:gd name="T27" fmla="*/ 38 h 50"/>
                <a:gd name="T28" fmla="*/ 42 w 70"/>
                <a:gd name="T29" fmla="*/ 36 h 50"/>
                <a:gd name="T30" fmla="*/ 44 w 70"/>
                <a:gd name="T31" fmla="*/ 36 h 50"/>
                <a:gd name="T32" fmla="*/ 46 w 70"/>
                <a:gd name="T33" fmla="*/ 34 h 50"/>
                <a:gd name="T34" fmla="*/ 48 w 70"/>
                <a:gd name="T35" fmla="*/ 32 h 50"/>
                <a:gd name="T36" fmla="*/ 50 w 70"/>
                <a:gd name="T37" fmla="*/ 32 h 50"/>
                <a:gd name="T38" fmla="*/ 52 w 70"/>
                <a:gd name="T39" fmla="*/ 30 h 50"/>
                <a:gd name="T40" fmla="*/ 54 w 70"/>
                <a:gd name="T41" fmla="*/ 30 h 50"/>
                <a:gd name="T42" fmla="*/ 54 w 70"/>
                <a:gd name="T43" fmla="*/ 28 h 50"/>
                <a:gd name="T44" fmla="*/ 56 w 70"/>
                <a:gd name="T45" fmla="*/ 26 h 50"/>
                <a:gd name="T46" fmla="*/ 58 w 70"/>
                <a:gd name="T47" fmla="*/ 26 h 50"/>
                <a:gd name="T48" fmla="*/ 60 w 70"/>
                <a:gd name="T49" fmla="*/ 25 h 50"/>
                <a:gd name="T50" fmla="*/ 61 w 70"/>
                <a:gd name="T51" fmla="*/ 23 h 50"/>
                <a:gd name="T52" fmla="*/ 63 w 70"/>
                <a:gd name="T53" fmla="*/ 21 h 50"/>
                <a:gd name="T54" fmla="*/ 65 w 70"/>
                <a:gd name="T55" fmla="*/ 19 h 50"/>
                <a:gd name="T56" fmla="*/ 67 w 70"/>
                <a:gd name="T57" fmla="*/ 17 h 50"/>
                <a:gd name="T58" fmla="*/ 69 w 70"/>
                <a:gd name="T59" fmla="*/ 17 h 50"/>
                <a:gd name="T60" fmla="*/ 52 w 70"/>
                <a:gd name="T61" fmla="*/ 0 h 50"/>
                <a:gd name="T62" fmla="*/ 50 w 70"/>
                <a:gd name="T63" fmla="*/ 0 h 50"/>
                <a:gd name="T64" fmla="*/ 50 w 70"/>
                <a:gd name="T65" fmla="*/ 2 h 50"/>
                <a:gd name="T66" fmla="*/ 48 w 70"/>
                <a:gd name="T67" fmla="*/ 2 h 50"/>
                <a:gd name="T68" fmla="*/ 48 w 70"/>
                <a:gd name="T69" fmla="*/ 3 h 50"/>
                <a:gd name="T70" fmla="*/ 46 w 70"/>
                <a:gd name="T71" fmla="*/ 3 h 50"/>
                <a:gd name="T72" fmla="*/ 46 w 70"/>
                <a:gd name="T73" fmla="*/ 5 h 50"/>
                <a:gd name="T74" fmla="*/ 44 w 70"/>
                <a:gd name="T75" fmla="*/ 5 h 50"/>
                <a:gd name="T76" fmla="*/ 42 w 70"/>
                <a:gd name="T77" fmla="*/ 7 h 50"/>
                <a:gd name="T78" fmla="*/ 40 w 70"/>
                <a:gd name="T79" fmla="*/ 9 h 50"/>
                <a:gd name="T80" fmla="*/ 39 w 70"/>
                <a:gd name="T81" fmla="*/ 11 h 50"/>
                <a:gd name="T82" fmla="*/ 37 w 70"/>
                <a:gd name="T83" fmla="*/ 11 h 50"/>
                <a:gd name="T84" fmla="*/ 35 w 70"/>
                <a:gd name="T85" fmla="*/ 13 h 50"/>
                <a:gd name="T86" fmla="*/ 33 w 70"/>
                <a:gd name="T87" fmla="*/ 13 h 50"/>
                <a:gd name="T88" fmla="*/ 33 w 70"/>
                <a:gd name="T89" fmla="*/ 15 h 50"/>
                <a:gd name="T90" fmla="*/ 31 w 70"/>
                <a:gd name="T91" fmla="*/ 15 h 50"/>
                <a:gd name="T92" fmla="*/ 29 w 70"/>
                <a:gd name="T93" fmla="*/ 17 h 50"/>
                <a:gd name="T94" fmla="*/ 27 w 70"/>
                <a:gd name="T95" fmla="*/ 17 h 50"/>
                <a:gd name="T96" fmla="*/ 25 w 70"/>
                <a:gd name="T97" fmla="*/ 17 h 50"/>
                <a:gd name="T98" fmla="*/ 23 w 70"/>
                <a:gd name="T99" fmla="*/ 19 h 50"/>
                <a:gd name="T100" fmla="*/ 19 w 70"/>
                <a:gd name="T101" fmla="*/ 21 h 50"/>
                <a:gd name="T102" fmla="*/ 17 w 70"/>
                <a:gd name="T103" fmla="*/ 21 h 50"/>
                <a:gd name="T104" fmla="*/ 16 w 70"/>
                <a:gd name="T105" fmla="*/ 21 h 50"/>
                <a:gd name="T106" fmla="*/ 14 w 70"/>
                <a:gd name="T107" fmla="*/ 23 h 50"/>
                <a:gd name="T108" fmla="*/ 12 w 70"/>
                <a:gd name="T109" fmla="*/ 23 h 50"/>
                <a:gd name="T110" fmla="*/ 8 w 70"/>
                <a:gd name="T111" fmla="*/ 25 h 50"/>
                <a:gd name="T112" fmla="*/ 6 w 70"/>
                <a:gd name="T113" fmla="*/ 25 h 50"/>
                <a:gd name="T114" fmla="*/ 4 w 70"/>
                <a:gd name="T115" fmla="*/ 25 h 50"/>
                <a:gd name="T116" fmla="*/ 0 w 70"/>
                <a:gd name="T117" fmla="*/ 26 h 50"/>
                <a:gd name="T118" fmla="*/ 6 w 70"/>
                <a:gd name="T119" fmla="*/ 49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"/>
                <a:gd name="T181" fmla="*/ 0 h 50"/>
                <a:gd name="T182" fmla="*/ 70 w 70"/>
                <a:gd name="T183" fmla="*/ 50 h 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" h="50">
                  <a:moveTo>
                    <a:pt x="6" y="49"/>
                  </a:moveTo>
                  <a:lnTo>
                    <a:pt x="8" y="49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3" y="44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7" y="40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6" y="4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Freeform 183"/>
            <p:cNvSpPr>
              <a:spLocks/>
            </p:cNvSpPr>
            <p:nvPr/>
          </p:nvSpPr>
          <p:spPr bwMode="auto">
            <a:xfrm>
              <a:off x="3009" y="1688"/>
              <a:ext cx="97" cy="53"/>
            </a:xfrm>
            <a:custGeom>
              <a:avLst/>
              <a:gdLst>
                <a:gd name="T0" fmla="*/ 14 w 97"/>
                <a:gd name="T1" fmla="*/ 52 h 53"/>
                <a:gd name="T2" fmla="*/ 16 w 97"/>
                <a:gd name="T3" fmla="*/ 50 h 53"/>
                <a:gd name="T4" fmla="*/ 19 w 97"/>
                <a:gd name="T5" fmla="*/ 48 h 53"/>
                <a:gd name="T6" fmla="*/ 23 w 97"/>
                <a:gd name="T7" fmla="*/ 46 h 53"/>
                <a:gd name="T8" fmla="*/ 27 w 97"/>
                <a:gd name="T9" fmla="*/ 45 h 53"/>
                <a:gd name="T10" fmla="*/ 33 w 97"/>
                <a:gd name="T11" fmla="*/ 43 h 53"/>
                <a:gd name="T12" fmla="*/ 39 w 97"/>
                <a:gd name="T13" fmla="*/ 41 h 53"/>
                <a:gd name="T14" fmla="*/ 44 w 97"/>
                <a:gd name="T15" fmla="*/ 39 h 53"/>
                <a:gd name="T16" fmla="*/ 50 w 97"/>
                <a:gd name="T17" fmla="*/ 37 h 53"/>
                <a:gd name="T18" fmla="*/ 56 w 97"/>
                <a:gd name="T19" fmla="*/ 35 h 53"/>
                <a:gd name="T20" fmla="*/ 62 w 97"/>
                <a:gd name="T21" fmla="*/ 33 h 53"/>
                <a:gd name="T22" fmla="*/ 67 w 97"/>
                <a:gd name="T23" fmla="*/ 31 h 53"/>
                <a:gd name="T24" fmla="*/ 73 w 97"/>
                <a:gd name="T25" fmla="*/ 29 h 53"/>
                <a:gd name="T26" fmla="*/ 81 w 97"/>
                <a:gd name="T27" fmla="*/ 27 h 53"/>
                <a:gd name="T28" fmla="*/ 86 w 97"/>
                <a:gd name="T29" fmla="*/ 25 h 53"/>
                <a:gd name="T30" fmla="*/ 92 w 97"/>
                <a:gd name="T31" fmla="*/ 23 h 53"/>
                <a:gd name="T32" fmla="*/ 90 w 97"/>
                <a:gd name="T33" fmla="*/ 0 h 53"/>
                <a:gd name="T34" fmla="*/ 83 w 97"/>
                <a:gd name="T35" fmla="*/ 2 h 53"/>
                <a:gd name="T36" fmla="*/ 77 w 97"/>
                <a:gd name="T37" fmla="*/ 2 h 53"/>
                <a:gd name="T38" fmla="*/ 71 w 97"/>
                <a:gd name="T39" fmla="*/ 4 h 53"/>
                <a:gd name="T40" fmla="*/ 63 w 97"/>
                <a:gd name="T41" fmla="*/ 6 h 53"/>
                <a:gd name="T42" fmla="*/ 58 w 97"/>
                <a:gd name="T43" fmla="*/ 8 h 53"/>
                <a:gd name="T44" fmla="*/ 50 w 97"/>
                <a:gd name="T45" fmla="*/ 12 h 53"/>
                <a:gd name="T46" fmla="*/ 44 w 97"/>
                <a:gd name="T47" fmla="*/ 14 h 53"/>
                <a:gd name="T48" fmla="*/ 39 w 97"/>
                <a:gd name="T49" fmla="*/ 16 h 53"/>
                <a:gd name="T50" fmla="*/ 33 w 97"/>
                <a:gd name="T51" fmla="*/ 18 h 53"/>
                <a:gd name="T52" fmla="*/ 27 w 97"/>
                <a:gd name="T53" fmla="*/ 20 h 53"/>
                <a:gd name="T54" fmla="*/ 21 w 97"/>
                <a:gd name="T55" fmla="*/ 22 h 53"/>
                <a:gd name="T56" fmla="*/ 18 w 97"/>
                <a:gd name="T57" fmla="*/ 23 h 53"/>
                <a:gd name="T58" fmla="*/ 12 w 97"/>
                <a:gd name="T59" fmla="*/ 25 h 53"/>
                <a:gd name="T60" fmla="*/ 8 w 97"/>
                <a:gd name="T61" fmla="*/ 27 h 53"/>
                <a:gd name="T62" fmla="*/ 4 w 97"/>
                <a:gd name="T63" fmla="*/ 29 h 53"/>
                <a:gd name="T64" fmla="*/ 0 w 97"/>
                <a:gd name="T65" fmla="*/ 3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53"/>
                <a:gd name="T101" fmla="*/ 97 w 97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53">
                  <a:moveTo>
                    <a:pt x="12" y="52"/>
                  </a:moveTo>
                  <a:lnTo>
                    <a:pt x="14" y="52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4" y="39"/>
                  </a:lnTo>
                  <a:lnTo>
                    <a:pt x="46" y="39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3"/>
                  </a:lnTo>
                  <a:lnTo>
                    <a:pt x="63" y="31"/>
                  </a:lnTo>
                  <a:lnTo>
                    <a:pt x="67" y="31"/>
                  </a:lnTo>
                  <a:lnTo>
                    <a:pt x="71" y="29"/>
                  </a:lnTo>
                  <a:lnTo>
                    <a:pt x="73" y="29"/>
                  </a:lnTo>
                  <a:lnTo>
                    <a:pt x="77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6" y="25"/>
                  </a:lnTo>
                  <a:lnTo>
                    <a:pt x="90" y="25"/>
                  </a:lnTo>
                  <a:lnTo>
                    <a:pt x="92" y="23"/>
                  </a:lnTo>
                  <a:lnTo>
                    <a:pt x="96" y="23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7" y="2"/>
                  </a:lnTo>
                  <a:lnTo>
                    <a:pt x="73" y="4"/>
                  </a:lnTo>
                  <a:lnTo>
                    <a:pt x="71" y="4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7" y="20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12" y="5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Freeform 184"/>
            <p:cNvSpPr>
              <a:spLocks/>
            </p:cNvSpPr>
            <p:nvPr/>
          </p:nvSpPr>
          <p:spPr bwMode="auto">
            <a:xfrm>
              <a:off x="2965" y="1719"/>
              <a:ext cx="57" cy="39"/>
            </a:xfrm>
            <a:custGeom>
              <a:avLst/>
              <a:gdLst>
                <a:gd name="T0" fmla="*/ 8 w 57"/>
                <a:gd name="T1" fmla="*/ 38 h 39"/>
                <a:gd name="T2" fmla="*/ 10 w 57"/>
                <a:gd name="T3" fmla="*/ 38 h 39"/>
                <a:gd name="T4" fmla="*/ 10 w 57"/>
                <a:gd name="T5" fmla="*/ 36 h 39"/>
                <a:gd name="T6" fmla="*/ 12 w 57"/>
                <a:gd name="T7" fmla="*/ 36 h 39"/>
                <a:gd name="T8" fmla="*/ 14 w 57"/>
                <a:gd name="T9" fmla="*/ 36 h 39"/>
                <a:gd name="T10" fmla="*/ 16 w 57"/>
                <a:gd name="T11" fmla="*/ 36 h 39"/>
                <a:gd name="T12" fmla="*/ 18 w 57"/>
                <a:gd name="T13" fmla="*/ 35 h 39"/>
                <a:gd name="T14" fmla="*/ 19 w 57"/>
                <a:gd name="T15" fmla="*/ 35 h 39"/>
                <a:gd name="T16" fmla="*/ 21 w 57"/>
                <a:gd name="T17" fmla="*/ 35 h 39"/>
                <a:gd name="T18" fmla="*/ 23 w 57"/>
                <a:gd name="T19" fmla="*/ 35 h 39"/>
                <a:gd name="T20" fmla="*/ 23 w 57"/>
                <a:gd name="T21" fmla="*/ 33 h 39"/>
                <a:gd name="T22" fmla="*/ 25 w 57"/>
                <a:gd name="T23" fmla="*/ 33 h 39"/>
                <a:gd name="T24" fmla="*/ 27 w 57"/>
                <a:gd name="T25" fmla="*/ 33 h 39"/>
                <a:gd name="T26" fmla="*/ 29 w 57"/>
                <a:gd name="T27" fmla="*/ 33 h 39"/>
                <a:gd name="T28" fmla="*/ 31 w 57"/>
                <a:gd name="T29" fmla="*/ 31 h 39"/>
                <a:gd name="T30" fmla="*/ 33 w 57"/>
                <a:gd name="T31" fmla="*/ 31 h 39"/>
                <a:gd name="T32" fmla="*/ 35 w 57"/>
                <a:gd name="T33" fmla="*/ 31 h 39"/>
                <a:gd name="T34" fmla="*/ 35 w 57"/>
                <a:gd name="T35" fmla="*/ 29 h 39"/>
                <a:gd name="T36" fmla="*/ 37 w 57"/>
                <a:gd name="T37" fmla="*/ 29 h 39"/>
                <a:gd name="T38" fmla="*/ 39 w 57"/>
                <a:gd name="T39" fmla="*/ 29 h 39"/>
                <a:gd name="T40" fmla="*/ 40 w 57"/>
                <a:gd name="T41" fmla="*/ 27 h 39"/>
                <a:gd name="T42" fmla="*/ 42 w 57"/>
                <a:gd name="T43" fmla="*/ 27 h 39"/>
                <a:gd name="T44" fmla="*/ 44 w 57"/>
                <a:gd name="T45" fmla="*/ 27 h 39"/>
                <a:gd name="T46" fmla="*/ 46 w 57"/>
                <a:gd name="T47" fmla="*/ 25 h 39"/>
                <a:gd name="T48" fmla="*/ 48 w 57"/>
                <a:gd name="T49" fmla="*/ 25 h 39"/>
                <a:gd name="T50" fmla="*/ 50 w 57"/>
                <a:gd name="T51" fmla="*/ 25 h 39"/>
                <a:gd name="T52" fmla="*/ 50 w 57"/>
                <a:gd name="T53" fmla="*/ 23 h 39"/>
                <a:gd name="T54" fmla="*/ 52 w 57"/>
                <a:gd name="T55" fmla="*/ 23 h 39"/>
                <a:gd name="T56" fmla="*/ 54 w 57"/>
                <a:gd name="T57" fmla="*/ 21 h 39"/>
                <a:gd name="T58" fmla="*/ 56 w 57"/>
                <a:gd name="T59" fmla="*/ 21 h 39"/>
                <a:gd name="T60" fmla="*/ 44 w 57"/>
                <a:gd name="T61" fmla="*/ 0 h 39"/>
                <a:gd name="T62" fmla="*/ 42 w 57"/>
                <a:gd name="T63" fmla="*/ 0 h 39"/>
                <a:gd name="T64" fmla="*/ 42 w 57"/>
                <a:gd name="T65" fmla="*/ 2 h 39"/>
                <a:gd name="T66" fmla="*/ 40 w 57"/>
                <a:gd name="T67" fmla="*/ 2 h 39"/>
                <a:gd name="T68" fmla="*/ 39 w 57"/>
                <a:gd name="T69" fmla="*/ 2 h 39"/>
                <a:gd name="T70" fmla="*/ 37 w 57"/>
                <a:gd name="T71" fmla="*/ 4 h 39"/>
                <a:gd name="T72" fmla="*/ 35 w 57"/>
                <a:gd name="T73" fmla="*/ 4 h 39"/>
                <a:gd name="T74" fmla="*/ 33 w 57"/>
                <a:gd name="T75" fmla="*/ 4 h 39"/>
                <a:gd name="T76" fmla="*/ 33 w 57"/>
                <a:gd name="T77" fmla="*/ 6 h 39"/>
                <a:gd name="T78" fmla="*/ 31 w 57"/>
                <a:gd name="T79" fmla="*/ 6 h 39"/>
                <a:gd name="T80" fmla="*/ 29 w 57"/>
                <a:gd name="T81" fmla="*/ 6 h 39"/>
                <a:gd name="T82" fmla="*/ 27 w 57"/>
                <a:gd name="T83" fmla="*/ 8 h 39"/>
                <a:gd name="T84" fmla="*/ 25 w 57"/>
                <a:gd name="T85" fmla="*/ 8 h 39"/>
                <a:gd name="T86" fmla="*/ 23 w 57"/>
                <a:gd name="T87" fmla="*/ 8 h 39"/>
                <a:gd name="T88" fmla="*/ 21 w 57"/>
                <a:gd name="T89" fmla="*/ 10 h 39"/>
                <a:gd name="T90" fmla="*/ 19 w 57"/>
                <a:gd name="T91" fmla="*/ 10 h 39"/>
                <a:gd name="T92" fmla="*/ 18 w 57"/>
                <a:gd name="T93" fmla="*/ 10 h 39"/>
                <a:gd name="T94" fmla="*/ 16 w 57"/>
                <a:gd name="T95" fmla="*/ 12 h 39"/>
                <a:gd name="T96" fmla="*/ 14 w 57"/>
                <a:gd name="T97" fmla="*/ 12 h 39"/>
                <a:gd name="T98" fmla="*/ 12 w 57"/>
                <a:gd name="T99" fmla="*/ 12 h 39"/>
                <a:gd name="T100" fmla="*/ 10 w 57"/>
                <a:gd name="T101" fmla="*/ 12 h 39"/>
                <a:gd name="T102" fmla="*/ 8 w 57"/>
                <a:gd name="T103" fmla="*/ 14 h 39"/>
                <a:gd name="T104" fmla="*/ 6 w 57"/>
                <a:gd name="T105" fmla="*/ 14 h 39"/>
                <a:gd name="T106" fmla="*/ 4 w 57"/>
                <a:gd name="T107" fmla="*/ 14 h 39"/>
                <a:gd name="T108" fmla="*/ 2 w 57"/>
                <a:gd name="T109" fmla="*/ 14 h 39"/>
                <a:gd name="T110" fmla="*/ 2 w 57"/>
                <a:gd name="T111" fmla="*/ 15 h 39"/>
                <a:gd name="T112" fmla="*/ 0 w 57"/>
                <a:gd name="T113" fmla="*/ 15 h 39"/>
                <a:gd name="T114" fmla="*/ 8 w 57"/>
                <a:gd name="T115" fmla="*/ 38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"/>
                <a:gd name="T175" fmla="*/ 0 h 39"/>
                <a:gd name="T176" fmla="*/ 57 w 57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" h="39">
                  <a:moveTo>
                    <a:pt x="8" y="38"/>
                  </a:moveTo>
                  <a:lnTo>
                    <a:pt x="10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8" y="3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Freeform 185"/>
            <p:cNvSpPr>
              <a:spLocks/>
            </p:cNvSpPr>
            <p:nvPr/>
          </p:nvSpPr>
          <p:spPr bwMode="auto">
            <a:xfrm>
              <a:off x="2896" y="1734"/>
              <a:ext cx="78" cy="80"/>
            </a:xfrm>
            <a:custGeom>
              <a:avLst/>
              <a:gdLst>
                <a:gd name="T0" fmla="*/ 23 w 78"/>
                <a:gd name="T1" fmla="*/ 77 h 80"/>
                <a:gd name="T2" fmla="*/ 25 w 78"/>
                <a:gd name="T3" fmla="*/ 69 h 80"/>
                <a:gd name="T4" fmla="*/ 29 w 78"/>
                <a:gd name="T5" fmla="*/ 62 h 80"/>
                <a:gd name="T6" fmla="*/ 33 w 78"/>
                <a:gd name="T7" fmla="*/ 54 h 80"/>
                <a:gd name="T8" fmla="*/ 37 w 78"/>
                <a:gd name="T9" fmla="*/ 48 h 80"/>
                <a:gd name="T10" fmla="*/ 41 w 78"/>
                <a:gd name="T11" fmla="*/ 44 h 80"/>
                <a:gd name="T12" fmla="*/ 44 w 78"/>
                <a:gd name="T13" fmla="*/ 39 h 80"/>
                <a:gd name="T14" fmla="*/ 48 w 78"/>
                <a:gd name="T15" fmla="*/ 37 h 80"/>
                <a:gd name="T16" fmla="*/ 52 w 78"/>
                <a:gd name="T17" fmla="*/ 33 h 80"/>
                <a:gd name="T18" fmla="*/ 56 w 78"/>
                <a:gd name="T19" fmla="*/ 31 h 80"/>
                <a:gd name="T20" fmla="*/ 60 w 78"/>
                <a:gd name="T21" fmla="*/ 29 h 80"/>
                <a:gd name="T22" fmla="*/ 64 w 78"/>
                <a:gd name="T23" fmla="*/ 27 h 80"/>
                <a:gd name="T24" fmla="*/ 65 w 78"/>
                <a:gd name="T25" fmla="*/ 25 h 80"/>
                <a:gd name="T26" fmla="*/ 69 w 78"/>
                <a:gd name="T27" fmla="*/ 25 h 80"/>
                <a:gd name="T28" fmla="*/ 73 w 78"/>
                <a:gd name="T29" fmla="*/ 23 h 80"/>
                <a:gd name="T30" fmla="*/ 77 w 78"/>
                <a:gd name="T31" fmla="*/ 23 h 80"/>
                <a:gd name="T32" fmla="*/ 67 w 78"/>
                <a:gd name="T33" fmla="*/ 0 h 80"/>
                <a:gd name="T34" fmla="*/ 64 w 78"/>
                <a:gd name="T35" fmla="*/ 2 h 80"/>
                <a:gd name="T36" fmla="*/ 60 w 78"/>
                <a:gd name="T37" fmla="*/ 2 h 80"/>
                <a:gd name="T38" fmla="*/ 56 w 78"/>
                <a:gd name="T39" fmla="*/ 4 h 80"/>
                <a:gd name="T40" fmla="*/ 52 w 78"/>
                <a:gd name="T41" fmla="*/ 6 h 80"/>
                <a:gd name="T42" fmla="*/ 46 w 78"/>
                <a:gd name="T43" fmla="*/ 8 h 80"/>
                <a:gd name="T44" fmla="*/ 41 w 78"/>
                <a:gd name="T45" fmla="*/ 12 h 80"/>
                <a:gd name="T46" fmla="*/ 37 w 78"/>
                <a:gd name="T47" fmla="*/ 16 h 80"/>
                <a:gd name="T48" fmla="*/ 31 w 78"/>
                <a:gd name="T49" fmla="*/ 20 h 80"/>
                <a:gd name="T50" fmla="*/ 25 w 78"/>
                <a:gd name="T51" fmla="*/ 25 h 80"/>
                <a:gd name="T52" fmla="*/ 20 w 78"/>
                <a:gd name="T53" fmla="*/ 31 h 80"/>
                <a:gd name="T54" fmla="*/ 16 w 78"/>
                <a:gd name="T55" fmla="*/ 39 h 80"/>
                <a:gd name="T56" fmla="*/ 10 w 78"/>
                <a:gd name="T57" fmla="*/ 46 h 80"/>
                <a:gd name="T58" fmla="*/ 6 w 78"/>
                <a:gd name="T59" fmla="*/ 54 h 80"/>
                <a:gd name="T60" fmla="*/ 2 w 78"/>
                <a:gd name="T61" fmla="*/ 64 h 80"/>
                <a:gd name="T62" fmla="*/ 21 w 78"/>
                <a:gd name="T63" fmla="*/ 79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"/>
                <a:gd name="T97" fmla="*/ 0 h 80"/>
                <a:gd name="T98" fmla="*/ 78 w 78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" h="80">
                  <a:moveTo>
                    <a:pt x="21" y="79"/>
                  </a:moveTo>
                  <a:lnTo>
                    <a:pt x="23" y="77"/>
                  </a:lnTo>
                  <a:lnTo>
                    <a:pt x="23" y="73"/>
                  </a:lnTo>
                  <a:lnTo>
                    <a:pt x="25" y="69"/>
                  </a:lnTo>
                  <a:lnTo>
                    <a:pt x="27" y="66"/>
                  </a:lnTo>
                  <a:lnTo>
                    <a:pt x="29" y="62"/>
                  </a:lnTo>
                  <a:lnTo>
                    <a:pt x="31" y="58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37" y="48"/>
                  </a:lnTo>
                  <a:lnTo>
                    <a:pt x="39" y="46"/>
                  </a:lnTo>
                  <a:lnTo>
                    <a:pt x="41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6" y="37"/>
                  </a:lnTo>
                  <a:lnTo>
                    <a:pt x="48" y="37"/>
                  </a:lnTo>
                  <a:lnTo>
                    <a:pt x="50" y="35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1" y="12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3" y="18"/>
                  </a:lnTo>
                  <a:lnTo>
                    <a:pt x="31" y="20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3" y="27"/>
                  </a:lnTo>
                  <a:lnTo>
                    <a:pt x="20" y="31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2" y="43"/>
                  </a:lnTo>
                  <a:lnTo>
                    <a:pt x="10" y="46"/>
                  </a:lnTo>
                  <a:lnTo>
                    <a:pt x="8" y="50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21" y="7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Freeform 186"/>
            <p:cNvSpPr>
              <a:spLocks/>
            </p:cNvSpPr>
            <p:nvPr/>
          </p:nvSpPr>
          <p:spPr bwMode="auto">
            <a:xfrm>
              <a:off x="2864" y="1803"/>
              <a:ext cx="54" cy="101"/>
            </a:xfrm>
            <a:custGeom>
              <a:avLst/>
              <a:gdLst>
                <a:gd name="T0" fmla="*/ 25 w 54"/>
                <a:gd name="T1" fmla="*/ 100 h 101"/>
                <a:gd name="T2" fmla="*/ 25 w 54"/>
                <a:gd name="T3" fmla="*/ 96 h 101"/>
                <a:gd name="T4" fmla="*/ 25 w 54"/>
                <a:gd name="T5" fmla="*/ 94 h 101"/>
                <a:gd name="T6" fmla="*/ 25 w 54"/>
                <a:gd name="T7" fmla="*/ 92 h 101"/>
                <a:gd name="T8" fmla="*/ 27 w 54"/>
                <a:gd name="T9" fmla="*/ 88 h 101"/>
                <a:gd name="T10" fmla="*/ 27 w 54"/>
                <a:gd name="T11" fmla="*/ 87 h 101"/>
                <a:gd name="T12" fmla="*/ 29 w 54"/>
                <a:gd name="T13" fmla="*/ 83 h 101"/>
                <a:gd name="T14" fmla="*/ 29 w 54"/>
                <a:gd name="T15" fmla="*/ 79 h 101"/>
                <a:gd name="T16" fmla="*/ 30 w 54"/>
                <a:gd name="T17" fmla="*/ 77 h 101"/>
                <a:gd name="T18" fmla="*/ 30 w 54"/>
                <a:gd name="T19" fmla="*/ 73 h 101"/>
                <a:gd name="T20" fmla="*/ 32 w 54"/>
                <a:gd name="T21" fmla="*/ 69 h 101"/>
                <a:gd name="T22" fmla="*/ 32 w 54"/>
                <a:gd name="T23" fmla="*/ 66 h 101"/>
                <a:gd name="T24" fmla="*/ 34 w 54"/>
                <a:gd name="T25" fmla="*/ 62 h 101"/>
                <a:gd name="T26" fmla="*/ 36 w 54"/>
                <a:gd name="T27" fmla="*/ 58 h 101"/>
                <a:gd name="T28" fmla="*/ 36 w 54"/>
                <a:gd name="T29" fmla="*/ 54 h 101"/>
                <a:gd name="T30" fmla="*/ 38 w 54"/>
                <a:gd name="T31" fmla="*/ 50 h 101"/>
                <a:gd name="T32" fmla="*/ 40 w 54"/>
                <a:gd name="T33" fmla="*/ 46 h 101"/>
                <a:gd name="T34" fmla="*/ 42 w 54"/>
                <a:gd name="T35" fmla="*/ 43 h 101"/>
                <a:gd name="T36" fmla="*/ 42 w 54"/>
                <a:gd name="T37" fmla="*/ 39 h 101"/>
                <a:gd name="T38" fmla="*/ 44 w 54"/>
                <a:gd name="T39" fmla="*/ 35 h 101"/>
                <a:gd name="T40" fmla="*/ 46 w 54"/>
                <a:gd name="T41" fmla="*/ 31 h 101"/>
                <a:gd name="T42" fmla="*/ 46 w 54"/>
                <a:gd name="T43" fmla="*/ 29 h 101"/>
                <a:gd name="T44" fmla="*/ 48 w 54"/>
                <a:gd name="T45" fmla="*/ 25 h 101"/>
                <a:gd name="T46" fmla="*/ 50 w 54"/>
                <a:gd name="T47" fmla="*/ 23 h 101"/>
                <a:gd name="T48" fmla="*/ 50 w 54"/>
                <a:gd name="T49" fmla="*/ 20 h 101"/>
                <a:gd name="T50" fmla="*/ 52 w 54"/>
                <a:gd name="T51" fmla="*/ 18 h 101"/>
                <a:gd name="T52" fmla="*/ 52 w 54"/>
                <a:gd name="T53" fmla="*/ 16 h 101"/>
                <a:gd name="T54" fmla="*/ 52 w 54"/>
                <a:gd name="T55" fmla="*/ 14 h 101"/>
                <a:gd name="T56" fmla="*/ 53 w 54"/>
                <a:gd name="T57" fmla="*/ 12 h 101"/>
                <a:gd name="T58" fmla="*/ 53 w 54"/>
                <a:gd name="T59" fmla="*/ 10 h 101"/>
                <a:gd name="T60" fmla="*/ 32 w 54"/>
                <a:gd name="T61" fmla="*/ 0 h 101"/>
                <a:gd name="T62" fmla="*/ 30 w 54"/>
                <a:gd name="T63" fmla="*/ 2 h 101"/>
                <a:gd name="T64" fmla="*/ 30 w 54"/>
                <a:gd name="T65" fmla="*/ 4 h 101"/>
                <a:gd name="T66" fmla="*/ 29 w 54"/>
                <a:gd name="T67" fmla="*/ 6 h 101"/>
                <a:gd name="T68" fmla="*/ 29 w 54"/>
                <a:gd name="T69" fmla="*/ 8 h 101"/>
                <a:gd name="T70" fmla="*/ 27 w 54"/>
                <a:gd name="T71" fmla="*/ 12 h 101"/>
                <a:gd name="T72" fmla="*/ 27 w 54"/>
                <a:gd name="T73" fmla="*/ 14 h 101"/>
                <a:gd name="T74" fmla="*/ 25 w 54"/>
                <a:gd name="T75" fmla="*/ 18 h 101"/>
                <a:gd name="T76" fmla="*/ 25 w 54"/>
                <a:gd name="T77" fmla="*/ 20 h 101"/>
                <a:gd name="T78" fmla="*/ 23 w 54"/>
                <a:gd name="T79" fmla="*/ 23 h 101"/>
                <a:gd name="T80" fmla="*/ 21 w 54"/>
                <a:gd name="T81" fmla="*/ 27 h 101"/>
                <a:gd name="T82" fmla="*/ 21 w 54"/>
                <a:gd name="T83" fmla="*/ 31 h 101"/>
                <a:gd name="T84" fmla="*/ 19 w 54"/>
                <a:gd name="T85" fmla="*/ 33 h 101"/>
                <a:gd name="T86" fmla="*/ 17 w 54"/>
                <a:gd name="T87" fmla="*/ 37 h 101"/>
                <a:gd name="T88" fmla="*/ 15 w 54"/>
                <a:gd name="T89" fmla="*/ 41 h 101"/>
                <a:gd name="T90" fmla="*/ 15 w 54"/>
                <a:gd name="T91" fmla="*/ 46 h 101"/>
                <a:gd name="T92" fmla="*/ 13 w 54"/>
                <a:gd name="T93" fmla="*/ 50 h 101"/>
                <a:gd name="T94" fmla="*/ 11 w 54"/>
                <a:gd name="T95" fmla="*/ 54 h 101"/>
                <a:gd name="T96" fmla="*/ 9 w 54"/>
                <a:gd name="T97" fmla="*/ 58 h 101"/>
                <a:gd name="T98" fmla="*/ 9 w 54"/>
                <a:gd name="T99" fmla="*/ 62 h 101"/>
                <a:gd name="T100" fmla="*/ 8 w 54"/>
                <a:gd name="T101" fmla="*/ 66 h 101"/>
                <a:gd name="T102" fmla="*/ 8 w 54"/>
                <a:gd name="T103" fmla="*/ 69 h 101"/>
                <a:gd name="T104" fmla="*/ 6 w 54"/>
                <a:gd name="T105" fmla="*/ 73 h 101"/>
                <a:gd name="T106" fmla="*/ 4 w 54"/>
                <a:gd name="T107" fmla="*/ 77 h 101"/>
                <a:gd name="T108" fmla="*/ 4 w 54"/>
                <a:gd name="T109" fmla="*/ 81 h 101"/>
                <a:gd name="T110" fmla="*/ 2 w 54"/>
                <a:gd name="T111" fmla="*/ 85 h 101"/>
                <a:gd name="T112" fmla="*/ 2 w 54"/>
                <a:gd name="T113" fmla="*/ 88 h 101"/>
                <a:gd name="T114" fmla="*/ 2 w 54"/>
                <a:gd name="T115" fmla="*/ 90 h 101"/>
                <a:gd name="T116" fmla="*/ 2 w 54"/>
                <a:gd name="T117" fmla="*/ 94 h 101"/>
                <a:gd name="T118" fmla="*/ 0 w 54"/>
                <a:gd name="T119" fmla="*/ 98 h 101"/>
                <a:gd name="T120" fmla="*/ 25 w 54"/>
                <a:gd name="T121" fmla="*/ 100 h 1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"/>
                <a:gd name="T184" fmla="*/ 0 h 101"/>
                <a:gd name="T185" fmla="*/ 54 w 54"/>
                <a:gd name="T186" fmla="*/ 101 h 10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" h="101">
                  <a:moveTo>
                    <a:pt x="25" y="100"/>
                  </a:moveTo>
                  <a:lnTo>
                    <a:pt x="25" y="96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30" y="77"/>
                  </a:lnTo>
                  <a:lnTo>
                    <a:pt x="30" y="73"/>
                  </a:lnTo>
                  <a:lnTo>
                    <a:pt x="32" y="69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36" y="58"/>
                  </a:lnTo>
                  <a:lnTo>
                    <a:pt x="36" y="54"/>
                  </a:lnTo>
                  <a:lnTo>
                    <a:pt x="38" y="50"/>
                  </a:lnTo>
                  <a:lnTo>
                    <a:pt x="40" y="46"/>
                  </a:lnTo>
                  <a:lnTo>
                    <a:pt x="42" y="43"/>
                  </a:lnTo>
                  <a:lnTo>
                    <a:pt x="42" y="39"/>
                  </a:lnTo>
                  <a:lnTo>
                    <a:pt x="44" y="35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3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3"/>
                  </a:lnTo>
                  <a:lnTo>
                    <a:pt x="17" y="37"/>
                  </a:lnTo>
                  <a:lnTo>
                    <a:pt x="15" y="41"/>
                  </a:lnTo>
                  <a:lnTo>
                    <a:pt x="15" y="46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9" y="58"/>
                  </a:lnTo>
                  <a:lnTo>
                    <a:pt x="9" y="62"/>
                  </a:lnTo>
                  <a:lnTo>
                    <a:pt x="8" y="66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4" y="77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25" y="10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Freeform 187"/>
            <p:cNvSpPr>
              <a:spLocks/>
            </p:cNvSpPr>
            <p:nvPr/>
          </p:nvSpPr>
          <p:spPr bwMode="auto">
            <a:xfrm>
              <a:off x="2864" y="1901"/>
              <a:ext cx="31" cy="129"/>
            </a:xfrm>
            <a:custGeom>
              <a:avLst/>
              <a:gdLst>
                <a:gd name="T0" fmla="*/ 30 w 31"/>
                <a:gd name="T1" fmla="*/ 125 h 129"/>
                <a:gd name="T2" fmla="*/ 30 w 31"/>
                <a:gd name="T3" fmla="*/ 121 h 129"/>
                <a:gd name="T4" fmla="*/ 30 w 31"/>
                <a:gd name="T5" fmla="*/ 115 h 129"/>
                <a:gd name="T6" fmla="*/ 30 w 31"/>
                <a:gd name="T7" fmla="*/ 107 h 129"/>
                <a:gd name="T8" fmla="*/ 30 w 31"/>
                <a:gd name="T9" fmla="*/ 100 h 129"/>
                <a:gd name="T10" fmla="*/ 29 w 31"/>
                <a:gd name="T11" fmla="*/ 92 h 129"/>
                <a:gd name="T12" fmla="*/ 29 w 31"/>
                <a:gd name="T13" fmla="*/ 82 h 129"/>
                <a:gd name="T14" fmla="*/ 29 w 31"/>
                <a:gd name="T15" fmla="*/ 73 h 129"/>
                <a:gd name="T16" fmla="*/ 27 w 31"/>
                <a:gd name="T17" fmla="*/ 63 h 129"/>
                <a:gd name="T18" fmla="*/ 27 w 31"/>
                <a:gd name="T19" fmla="*/ 52 h 129"/>
                <a:gd name="T20" fmla="*/ 25 w 31"/>
                <a:gd name="T21" fmla="*/ 42 h 129"/>
                <a:gd name="T22" fmla="*/ 25 w 31"/>
                <a:gd name="T23" fmla="*/ 33 h 129"/>
                <a:gd name="T24" fmla="*/ 25 w 31"/>
                <a:gd name="T25" fmla="*/ 25 h 129"/>
                <a:gd name="T26" fmla="*/ 25 w 31"/>
                <a:gd name="T27" fmla="*/ 15 h 129"/>
                <a:gd name="T28" fmla="*/ 25 w 31"/>
                <a:gd name="T29" fmla="*/ 10 h 129"/>
                <a:gd name="T30" fmla="*/ 25 w 31"/>
                <a:gd name="T31" fmla="*/ 4 h 129"/>
                <a:gd name="T32" fmla="*/ 0 w 31"/>
                <a:gd name="T33" fmla="*/ 0 h 129"/>
                <a:gd name="T34" fmla="*/ 0 w 31"/>
                <a:gd name="T35" fmla="*/ 6 h 129"/>
                <a:gd name="T36" fmla="*/ 0 w 31"/>
                <a:gd name="T37" fmla="*/ 13 h 129"/>
                <a:gd name="T38" fmla="*/ 0 w 31"/>
                <a:gd name="T39" fmla="*/ 21 h 129"/>
                <a:gd name="T40" fmla="*/ 2 w 31"/>
                <a:gd name="T41" fmla="*/ 29 h 129"/>
                <a:gd name="T42" fmla="*/ 2 w 31"/>
                <a:gd name="T43" fmla="*/ 38 h 129"/>
                <a:gd name="T44" fmla="*/ 2 w 31"/>
                <a:gd name="T45" fmla="*/ 50 h 129"/>
                <a:gd name="T46" fmla="*/ 2 w 31"/>
                <a:gd name="T47" fmla="*/ 59 h 129"/>
                <a:gd name="T48" fmla="*/ 4 w 31"/>
                <a:gd name="T49" fmla="*/ 69 h 129"/>
                <a:gd name="T50" fmla="*/ 4 w 31"/>
                <a:gd name="T51" fmla="*/ 79 h 129"/>
                <a:gd name="T52" fmla="*/ 6 w 31"/>
                <a:gd name="T53" fmla="*/ 88 h 129"/>
                <a:gd name="T54" fmla="*/ 6 w 31"/>
                <a:gd name="T55" fmla="*/ 98 h 129"/>
                <a:gd name="T56" fmla="*/ 6 w 31"/>
                <a:gd name="T57" fmla="*/ 105 h 129"/>
                <a:gd name="T58" fmla="*/ 6 w 31"/>
                <a:gd name="T59" fmla="*/ 113 h 129"/>
                <a:gd name="T60" fmla="*/ 6 w 31"/>
                <a:gd name="T61" fmla="*/ 119 h 129"/>
                <a:gd name="T62" fmla="*/ 8 w 31"/>
                <a:gd name="T63" fmla="*/ 123 h 129"/>
                <a:gd name="T64" fmla="*/ 8 w 31"/>
                <a:gd name="T65" fmla="*/ 125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129"/>
                <a:gd name="T101" fmla="*/ 31 w 3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129">
                  <a:moveTo>
                    <a:pt x="30" y="128"/>
                  </a:moveTo>
                  <a:lnTo>
                    <a:pt x="30" y="125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0" y="115"/>
                  </a:lnTo>
                  <a:lnTo>
                    <a:pt x="30" y="111"/>
                  </a:lnTo>
                  <a:lnTo>
                    <a:pt x="30" y="107"/>
                  </a:lnTo>
                  <a:lnTo>
                    <a:pt x="30" y="104"/>
                  </a:lnTo>
                  <a:lnTo>
                    <a:pt x="30" y="100"/>
                  </a:lnTo>
                  <a:lnTo>
                    <a:pt x="29" y="96"/>
                  </a:lnTo>
                  <a:lnTo>
                    <a:pt x="29" y="92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7" y="63"/>
                  </a:lnTo>
                  <a:lnTo>
                    <a:pt x="27" y="58"/>
                  </a:lnTo>
                  <a:lnTo>
                    <a:pt x="27" y="52"/>
                  </a:lnTo>
                  <a:lnTo>
                    <a:pt x="27" y="48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4"/>
                  </a:lnTo>
                  <a:lnTo>
                    <a:pt x="6" y="98"/>
                  </a:lnTo>
                  <a:lnTo>
                    <a:pt x="6" y="102"/>
                  </a:lnTo>
                  <a:lnTo>
                    <a:pt x="6" y="105"/>
                  </a:lnTo>
                  <a:lnTo>
                    <a:pt x="6" y="109"/>
                  </a:lnTo>
                  <a:lnTo>
                    <a:pt x="6" y="113"/>
                  </a:lnTo>
                  <a:lnTo>
                    <a:pt x="6" y="115"/>
                  </a:lnTo>
                  <a:lnTo>
                    <a:pt x="6" y="119"/>
                  </a:lnTo>
                  <a:lnTo>
                    <a:pt x="8" y="121"/>
                  </a:lnTo>
                  <a:lnTo>
                    <a:pt x="8" y="123"/>
                  </a:lnTo>
                  <a:lnTo>
                    <a:pt x="6" y="125"/>
                  </a:lnTo>
                  <a:lnTo>
                    <a:pt x="8" y="125"/>
                  </a:lnTo>
                  <a:lnTo>
                    <a:pt x="30" y="12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Freeform 188"/>
            <p:cNvSpPr>
              <a:spLocks/>
            </p:cNvSpPr>
            <p:nvPr/>
          </p:nvSpPr>
          <p:spPr bwMode="auto">
            <a:xfrm>
              <a:off x="2852" y="2026"/>
              <a:ext cx="43" cy="94"/>
            </a:xfrm>
            <a:custGeom>
              <a:avLst/>
              <a:gdLst>
                <a:gd name="T0" fmla="*/ 25 w 43"/>
                <a:gd name="T1" fmla="*/ 92 h 94"/>
                <a:gd name="T2" fmla="*/ 25 w 43"/>
                <a:gd name="T3" fmla="*/ 86 h 94"/>
                <a:gd name="T4" fmla="*/ 27 w 43"/>
                <a:gd name="T5" fmla="*/ 82 h 94"/>
                <a:gd name="T6" fmla="*/ 27 w 43"/>
                <a:gd name="T7" fmla="*/ 76 h 94"/>
                <a:gd name="T8" fmla="*/ 29 w 43"/>
                <a:gd name="T9" fmla="*/ 70 h 94"/>
                <a:gd name="T10" fmla="*/ 31 w 43"/>
                <a:gd name="T11" fmla="*/ 63 h 94"/>
                <a:gd name="T12" fmla="*/ 31 w 43"/>
                <a:gd name="T13" fmla="*/ 55 h 94"/>
                <a:gd name="T14" fmla="*/ 33 w 43"/>
                <a:gd name="T15" fmla="*/ 49 h 94"/>
                <a:gd name="T16" fmla="*/ 35 w 43"/>
                <a:gd name="T17" fmla="*/ 42 h 94"/>
                <a:gd name="T18" fmla="*/ 37 w 43"/>
                <a:gd name="T19" fmla="*/ 34 h 94"/>
                <a:gd name="T20" fmla="*/ 37 w 43"/>
                <a:gd name="T21" fmla="*/ 28 h 94"/>
                <a:gd name="T22" fmla="*/ 39 w 43"/>
                <a:gd name="T23" fmla="*/ 21 h 94"/>
                <a:gd name="T24" fmla="*/ 41 w 43"/>
                <a:gd name="T25" fmla="*/ 15 h 94"/>
                <a:gd name="T26" fmla="*/ 41 w 43"/>
                <a:gd name="T27" fmla="*/ 11 h 94"/>
                <a:gd name="T28" fmla="*/ 42 w 43"/>
                <a:gd name="T29" fmla="*/ 7 h 94"/>
                <a:gd name="T30" fmla="*/ 42 w 43"/>
                <a:gd name="T31" fmla="*/ 3 h 94"/>
                <a:gd name="T32" fmla="*/ 18 w 43"/>
                <a:gd name="T33" fmla="*/ 0 h 94"/>
                <a:gd name="T34" fmla="*/ 18 w 43"/>
                <a:gd name="T35" fmla="*/ 3 h 94"/>
                <a:gd name="T36" fmla="*/ 18 w 43"/>
                <a:gd name="T37" fmla="*/ 7 h 94"/>
                <a:gd name="T38" fmla="*/ 16 w 43"/>
                <a:gd name="T39" fmla="*/ 13 h 94"/>
                <a:gd name="T40" fmla="*/ 14 w 43"/>
                <a:gd name="T41" fmla="*/ 19 h 94"/>
                <a:gd name="T42" fmla="*/ 14 w 43"/>
                <a:gd name="T43" fmla="*/ 26 h 94"/>
                <a:gd name="T44" fmla="*/ 12 w 43"/>
                <a:gd name="T45" fmla="*/ 32 h 94"/>
                <a:gd name="T46" fmla="*/ 10 w 43"/>
                <a:gd name="T47" fmla="*/ 40 h 94"/>
                <a:gd name="T48" fmla="*/ 8 w 43"/>
                <a:gd name="T49" fmla="*/ 47 h 94"/>
                <a:gd name="T50" fmla="*/ 8 w 43"/>
                <a:gd name="T51" fmla="*/ 55 h 94"/>
                <a:gd name="T52" fmla="*/ 6 w 43"/>
                <a:gd name="T53" fmla="*/ 63 h 94"/>
                <a:gd name="T54" fmla="*/ 4 w 43"/>
                <a:gd name="T55" fmla="*/ 69 h 94"/>
                <a:gd name="T56" fmla="*/ 4 w 43"/>
                <a:gd name="T57" fmla="*/ 74 h 94"/>
                <a:gd name="T58" fmla="*/ 2 w 43"/>
                <a:gd name="T59" fmla="*/ 80 h 94"/>
                <a:gd name="T60" fmla="*/ 2 w 43"/>
                <a:gd name="T61" fmla="*/ 84 h 94"/>
                <a:gd name="T62" fmla="*/ 0 w 43"/>
                <a:gd name="T63" fmla="*/ 88 h 94"/>
                <a:gd name="T64" fmla="*/ 25 w 43"/>
                <a:gd name="T65" fmla="*/ 93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94"/>
                <a:gd name="T101" fmla="*/ 43 w 43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94">
                  <a:moveTo>
                    <a:pt x="25" y="93"/>
                  </a:moveTo>
                  <a:lnTo>
                    <a:pt x="25" y="92"/>
                  </a:lnTo>
                  <a:lnTo>
                    <a:pt x="25" y="90"/>
                  </a:lnTo>
                  <a:lnTo>
                    <a:pt x="25" y="86"/>
                  </a:lnTo>
                  <a:lnTo>
                    <a:pt x="25" y="84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29" y="67"/>
                  </a:lnTo>
                  <a:lnTo>
                    <a:pt x="31" y="63"/>
                  </a:lnTo>
                  <a:lnTo>
                    <a:pt x="31" y="59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5"/>
                  </a:lnTo>
                  <a:lnTo>
                    <a:pt x="6" y="59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5" y="9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Freeform 189"/>
            <p:cNvSpPr>
              <a:spLocks/>
            </p:cNvSpPr>
            <p:nvPr/>
          </p:nvSpPr>
          <p:spPr bwMode="auto">
            <a:xfrm>
              <a:off x="2847" y="2116"/>
              <a:ext cx="31" cy="98"/>
            </a:xfrm>
            <a:custGeom>
              <a:avLst/>
              <a:gdLst>
                <a:gd name="T0" fmla="*/ 23 w 31"/>
                <a:gd name="T1" fmla="*/ 95 h 98"/>
                <a:gd name="T2" fmla="*/ 25 w 31"/>
                <a:gd name="T3" fmla="*/ 92 h 98"/>
                <a:gd name="T4" fmla="*/ 25 w 31"/>
                <a:gd name="T5" fmla="*/ 86 h 98"/>
                <a:gd name="T6" fmla="*/ 25 w 31"/>
                <a:gd name="T7" fmla="*/ 80 h 98"/>
                <a:gd name="T8" fmla="*/ 26 w 31"/>
                <a:gd name="T9" fmla="*/ 72 h 98"/>
                <a:gd name="T10" fmla="*/ 26 w 31"/>
                <a:gd name="T11" fmla="*/ 67 h 98"/>
                <a:gd name="T12" fmla="*/ 26 w 31"/>
                <a:gd name="T13" fmla="*/ 59 h 98"/>
                <a:gd name="T14" fmla="*/ 26 w 31"/>
                <a:gd name="T15" fmla="*/ 51 h 98"/>
                <a:gd name="T16" fmla="*/ 26 w 31"/>
                <a:gd name="T17" fmla="*/ 44 h 98"/>
                <a:gd name="T18" fmla="*/ 28 w 31"/>
                <a:gd name="T19" fmla="*/ 36 h 98"/>
                <a:gd name="T20" fmla="*/ 28 w 31"/>
                <a:gd name="T21" fmla="*/ 30 h 98"/>
                <a:gd name="T22" fmla="*/ 28 w 31"/>
                <a:gd name="T23" fmla="*/ 23 h 98"/>
                <a:gd name="T24" fmla="*/ 28 w 31"/>
                <a:gd name="T25" fmla="*/ 17 h 98"/>
                <a:gd name="T26" fmla="*/ 28 w 31"/>
                <a:gd name="T27" fmla="*/ 11 h 98"/>
                <a:gd name="T28" fmla="*/ 28 w 31"/>
                <a:gd name="T29" fmla="*/ 7 h 98"/>
                <a:gd name="T30" fmla="*/ 30 w 31"/>
                <a:gd name="T31" fmla="*/ 3 h 98"/>
                <a:gd name="T32" fmla="*/ 5 w 31"/>
                <a:gd name="T33" fmla="*/ 2 h 98"/>
                <a:gd name="T34" fmla="*/ 5 w 31"/>
                <a:gd name="T35" fmla="*/ 5 h 98"/>
                <a:gd name="T36" fmla="*/ 5 w 31"/>
                <a:gd name="T37" fmla="*/ 9 h 98"/>
                <a:gd name="T38" fmla="*/ 3 w 31"/>
                <a:gd name="T39" fmla="*/ 15 h 98"/>
                <a:gd name="T40" fmla="*/ 3 w 31"/>
                <a:gd name="T41" fmla="*/ 23 h 98"/>
                <a:gd name="T42" fmla="*/ 3 w 31"/>
                <a:gd name="T43" fmla="*/ 28 h 98"/>
                <a:gd name="T44" fmla="*/ 3 w 31"/>
                <a:gd name="T45" fmla="*/ 36 h 98"/>
                <a:gd name="T46" fmla="*/ 3 w 31"/>
                <a:gd name="T47" fmla="*/ 44 h 98"/>
                <a:gd name="T48" fmla="*/ 3 w 31"/>
                <a:gd name="T49" fmla="*/ 51 h 98"/>
                <a:gd name="T50" fmla="*/ 3 w 31"/>
                <a:gd name="T51" fmla="*/ 57 h 98"/>
                <a:gd name="T52" fmla="*/ 2 w 31"/>
                <a:gd name="T53" fmla="*/ 65 h 98"/>
                <a:gd name="T54" fmla="*/ 2 w 31"/>
                <a:gd name="T55" fmla="*/ 72 h 98"/>
                <a:gd name="T56" fmla="*/ 2 w 31"/>
                <a:gd name="T57" fmla="*/ 78 h 98"/>
                <a:gd name="T58" fmla="*/ 2 w 31"/>
                <a:gd name="T59" fmla="*/ 84 h 98"/>
                <a:gd name="T60" fmla="*/ 0 w 31"/>
                <a:gd name="T61" fmla="*/ 88 h 98"/>
                <a:gd name="T62" fmla="*/ 0 w 31"/>
                <a:gd name="T63" fmla="*/ 92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98"/>
                <a:gd name="T98" fmla="*/ 31 w 31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98">
                  <a:moveTo>
                    <a:pt x="23" y="97"/>
                  </a:moveTo>
                  <a:lnTo>
                    <a:pt x="23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5" y="82"/>
                  </a:lnTo>
                  <a:lnTo>
                    <a:pt x="25" y="80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5"/>
                  </a:lnTo>
                  <a:lnTo>
                    <a:pt x="26" y="51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3" y="9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Freeform 190"/>
            <p:cNvSpPr>
              <a:spLocks/>
            </p:cNvSpPr>
            <p:nvPr/>
          </p:nvSpPr>
          <p:spPr bwMode="auto">
            <a:xfrm>
              <a:off x="2801" y="2208"/>
              <a:ext cx="70" cy="91"/>
            </a:xfrm>
            <a:custGeom>
              <a:avLst/>
              <a:gdLst>
                <a:gd name="T0" fmla="*/ 23 w 70"/>
                <a:gd name="T1" fmla="*/ 86 h 91"/>
                <a:gd name="T2" fmla="*/ 26 w 70"/>
                <a:gd name="T3" fmla="*/ 82 h 91"/>
                <a:gd name="T4" fmla="*/ 28 w 70"/>
                <a:gd name="T5" fmla="*/ 76 h 91"/>
                <a:gd name="T6" fmla="*/ 30 w 70"/>
                <a:gd name="T7" fmla="*/ 70 h 91"/>
                <a:gd name="T8" fmla="*/ 34 w 70"/>
                <a:gd name="T9" fmla="*/ 65 h 91"/>
                <a:gd name="T10" fmla="*/ 38 w 70"/>
                <a:gd name="T11" fmla="*/ 59 h 91"/>
                <a:gd name="T12" fmla="*/ 42 w 70"/>
                <a:gd name="T13" fmla="*/ 53 h 91"/>
                <a:gd name="T14" fmla="*/ 46 w 70"/>
                <a:gd name="T15" fmla="*/ 47 h 91"/>
                <a:gd name="T16" fmla="*/ 49 w 70"/>
                <a:gd name="T17" fmla="*/ 42 h 91"/>
                <a:gd name="T18" fmla="*/ 51 w 70"/>
                <a:gd name="T19" fmla="*/ 36 h 91"/>
                <a:gd name="T20" fmla="*/ 55 w 70"/>
                <a:gd name="T21" fmla="*/ 32 h 91"/>
                <a:gd name="T22" fmla="*/ 59 w 70"/>
                <a:gd name="T23" fmla="*/ 26 h 91"/>
                <a:gd name="T24" fmla="*/ 61 w 70"/>
                <a:gd name="T25" fmla="*/ 21 h 91"/>
                <a:gd name="T26" fmla="*/ 65 w 70"/>
                <a:gd name="T27" fmla="*/ 17 h 91"/>
                <a:gd name="T28" fmla="*/ 67 w 70"/>
                <a:gd name="T29" fmla="*/ 13 h 91"/>
                <a:gd name="T30" fmla="*/ 69 w 70"/>
                <a:gd name="T31" fmla="*/ 7 h 91"/>
                <a:gd name="T32" fmla="*/ 46 w 70"/>
                <a:gd name="T33" fmla="*/ 0 h 91"/>
                <a:gd name="T34" fmla="*/ 44 w 70"/>
                <a:gd name="T35" fmla="*/ 1 h 91"/>
                <a:gd name="T36" fmla="*/ 44 w 70"/>
                <a:gd name="T37" fmla="*/ 5 h 91"/>
                <a:gd name="T38" fmla="*/ 40 w 70"/>
                <a:gd name="T39" fmla="*/ 9 h 91"/>
                <a:gd name="T40" fmla="*/ 38 w 70"/>
                <a:gd name="T41" fmla="*/ 13 h 91"/>
                <a:gd name="T42" fmla="*/ 36 w 70"/>
                <a:gd name="T43" fmla="*/ 19 h 91"/>
                <a:gd name="T44" fmla="*/ 32 w 70"/>
                <a:gd name="T45" fmla="*/ 24 h 91"/>
                <a:gd name="T46" fmla="*/ 28 w 70"/>
                <a:gd name="T47" fmla="*/ 28 h 91"/>
                <a:gd name="T48" fmla="*/ 25 w 70"/>
                <a:gd name="T49" fmla="*/ 34 h 91"/>
                <a:gd name="T50" fmla="*/ 21 w 70"/>
                <a:gd name="T51" fmla="*/ 42 h 91"/>
                <a:gd name="T52" fmla="*/ 17 w 70"/>
                <a:gd name="T53" fmla="*/ 47 h 91"/>
                <a:gd name="T54" fmla="*/ 13 w 70"/>
                <a:gd name="T55" fmla="*/ 53 h 91"/>
                <a:gd name="T56" fmla="*/ 9 w 70"/>
                <a:gd name="T57" fmla="*/ 59 h 91"/>
                <a:gd name="T58" fmla="*/ 7 w 70"/>
                <a:gd name="T59" fmla="*/ 65 h 91"/>
                <a:gd name="T60" fmla="*/ 4 w 70"/>
                <a:gd name="T61" fmla="*/ 72 h 91"/>
                <a:gd name="T62" fmla="*/ 2 w 70"/>
                <a:gd name="T63" fmla="*/ 78 h 91"/>
                <a:gd name="T64" fmla="*/ 23 w 70"/>
                <a:gd name="T65" fmla="*/ 9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91"/>
                <a:gd name="T101" fmla="*/ 70 w 70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91">
                  <a:moveTo>
                    <a:pt x="23" y="90"/>
                  </a:moveTo>
                  <a:lnTo>
                    <a:pt x="23" y="86"/>
                  </a:lnTo>
                  <a:lnTo>
                    <a:pt x="25" y="84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2" y="69"/>
                  </a:lnTo>
                  <a:lnTo>
                    <a:pt x="34" y="65"/>
                  </a:lnTo>
                  <a:lnTo>
                    <a:pt x="36" y="63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2" y="53"/>
                  </a:lnTo>
                  <a:lnTo>
                    <a:pt x="44" y="51"/>
                  </a:lnTo>
                  <a:lnTo>
                    <a:pt x="46" y="47"/>
                  </a:lnTo>
                  <a:lnTo>
                    <a:pt x="48" y="46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1" y="36"/>
                  </a:lnTo>
                  <a:lnTo>
                    <a:pt x="53" y="34"/>
                  </a:lnTo>
                  <a:lnTo>
                    <a:pt x="55" y="32"/>
                  </a:lnTo>
                  <a:lnTo>
                    <a:pt x="57" y="28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63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3"/>
                  </a:lnTo>
                  <a:lnTo>
                    <a:pt x="67" y="9"/>
                  </a:lnTo>
                  <a:lnTo>
                    <a:pt x="69" y="7"/>
                  </a:lnTo>
                  <a:lnTo>
                    <a:pt x="69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5" y="34"/>
                  </a:lnTo>
                  <a:lnTo>
                    <a:pt x="23" y="38"/>
                  </a:lnTo>
                  <a:lnTo>
                    <a:pt x="21" y="42"/>
                  </a:lnTo>
                  <a:lnTo>
                    <a:pt x="19" y="44"/>
                  </a:lnTo>
                  <a:lnTo>
                    <a:pt x="17" y="47"/>
                  </a:lnTo>
                  <a:lnTo>
                    <a:pt x="15" y="49"/>
                  </a:lnTo>
                  <a:lnTo>
                    <a:pt x="13" y="53"/>
                  </a:lnTo>
                  <a:lnTo>
                    <a:pt x="11" y="55"/>
                  </a:lnTo>
                  <a:lnTo>
                    <a:pt x="9" y="59"/>
                  </a:lnTo>
                  <a:lnTo>
                    <a:pt x="9" y="63"/>
                  </a:lnTo>
                  <a:lnTo>
                    <a:pt x="7" y="65"/>
                  </a:lnTo>
                  <a:lnTo>
                    <a:pt x="5" y="69"/>
                  </a:lnTo>
                  <a:lnTo>
                    <a:pt x="4" y="72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0" y="80"/>
                  </a:lnTo>
                  <a:lnTo>
                    <a:pt x="23" y="9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Freeform 191"/>
            <p:cNvSpPr>
              <a:spLocks/>
            </p:cNvSpPr>
            <p:nvPr/>
          </p:nvSpPr>
          <p:spPr bwMode="auto">
            <a:xfrm>
              <a:off x="2782" y="2288"/>
              <a:ext cx="43" cy="135"/>
            </a:xfrm>
            <a:custGeom>
              <a:avLst/>
              <a:gdLst>
                <a:gd name="T0" fmla="*/ 23 w 43"/>
                <a:gd name="T1" fmla="*/ 130 h 135"/>
                <a:gd name="T2" fmla="*/ 23 w 43"/>
                <a:gd name="T3" fmla="*/ 121 h 135"/>
                <a:gd name="T4" fmla="*/ 24 w 43"/>
                <a:gd name="T5" fmla="*/ 111 h 135"/>
                <a:gd name="T6" fmla="*/ 24 w 43"/>
                <a:gd name="T7" fmla="*/ 102 h 135"/>
                <a:gd name="T8" fmla="*/ 26 w 43"/>
                <a:gd name="T9" fmla="*/ 94 h 135"/>
                <a:gd name="T10" fmla="*/ 26 w 43"/>
                <a:gd name="T11" fmla="*/ 84 h 135"/>
                <a:gd name="T12" fmla="*/ 28 w 43"/>
                <a:gd name="T13" fmla="*/ 75 h 135"/>
                <a:gd name="T14" fmla="*/ 28 w 43"/>
                <a:gd name="T15" fmla="*/ 67 h 135"/>
                <a:gd name="T16" fmla="*/ 30 w 43"/>
                <a:gd name="T17" fmla="*/ 59 h 135"/>
                <a:gd name="T18" fmla="*/ 32 w 43"/>
                <a:gd name="T19" fmla="*/ 50 h 135"/>
                <a:gd name="T20" fmla="*/ 32 w 43"/>
                <a:gd name="T21" fmla="*/ 42 h 135"/>
                <a:gd name="T22" fmla="*/ 34 w 43"/>
                <a:gd name="T23" fmla="*/ 36 h 135"/>
                <a:gd name="T24" fmla="*/ 36 w 43"/>
                <a:gd name="T25" fmla="*/ 29 h 135"/>
                <a:gd name="T26" fmla="*/ 38 w 43"/>
                <a:gd name="T27" fmla="*/ 23 h 135"/>
                <a:gd name="T28" fmla="*/ 40 w 43"/>
                <a:gd name="T29" fmla="*/ 17 h 135"/>
                <a:gd name="T30" fmla="*/ 42 w 43"/>
                <a:gd name="T31" fmla="*/ 12 h 135"/>
                <a:gd name="T32" fmla="*/ 19 w 43"/>
                <a:gd name="T33" fmla="*/ 0 h 135"/>
                <a:gd name="T34" fmla="*/ 17 w 43"/>
                <a:gd name="T35" fmla="*/ 6 h 135"/>
                <a:gd name="T36" fmla="*/ 15 w 43"/>
                <a:gd name="T37" fmla="*/ 13 h 135"/>
                <a:gd name="T38" fmla="*/ 13 w 43"/>
                <a:gd name="T39" fmla="*/ 19 h 135"/>
                <a:gd name="T40" fmla="*/ 11 w 43"/>
                <a:gd name="T41" fmla="*/ 27 h 135"/>
                <a:gd name="T42" fmla="*/ 9 w 43"/>
                <a:gd name="T43" fmla="*/ 35 h 135"/>
                <a:gd name="T44" fmla="*/ 9 w 43"/>
                <a:gd name="T45" fmla="*/ 42 h 135"/>
                <a:gd name="T46" fmla="*/ 7 w 43"/>
                <a:gd name="T47" fmla="*/ 50 h 135"/>
                <a:gd name="T48" fmla="*/ 5 w 43"/>
                <a:gd name="T49" fmla="*/ 59 h 135"/>
                <a:gd name="T50" fmla="*/ 5 w 43"/>
                <a:gd name="T51" fmla="*/ 69 h 135"/>
                <a:gd name="T52" fmla="*/ 3 w 43"/>
                <a:gd name="T53" fmla="*/ 77 h 135"/>
                <a:gd name="T54" fmla="*/ 1 w 43"/>
                <a:gd name="T55" fmla="*/ 86 h 135"/>
                <a:gd name="T56" fmla="*/ 1 w 43"/>
                <a:gd name="T57" fmla="*/ 96 h 135"/>
                <a:gd name="T58" fmla="*/ 0 w 43"/>
                <a:gd name="T59" fmla="*/ 105 h 135"/>
                <a:gd name="T60" fmla="*/ 0 w 43"/>
                <a:gd name="T61" fmla="*/ 115 h 135"/>
                <a:gd name="T62" fmla="*/ 0 w 43"/>
                <a:gd name="T63" fmla="*/ 125 h 135"/>
                <a:gd name="T64" fmla="*/ 0 w 43"/>
                <a:gd name="T65" fmla="*/ 134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135"/>
                <a:gd name="T101" fmla="*/ 43 w 43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135">
                  <a:moveTo>
                    <a:pt x="23" y="134"/>
                  </a:moveTo>
                  <a:lnTo>
                    <a:pt x="23" y="130"/>
                  </a:lnTo>
                  <a:lnTo>
                    <a:pt x="23" y="125"/>
                  </a:lnTo>
                  <a:lnTo>
                    <a:pt x="23" y="121"/>
                  </a:lnTo>
                  <a:lnTo>
                    <a:pt x="24" y="117"/>
                  </a:lnTo>
                  <a:lnTo>
                    <a:pt x="24" y="111"/>
                  </a:lnTo>
                  <a:lnTo>
                    <a:pt x="24" y="107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8" y="75"/>
                  </a:lnTo>
                  <a:lnTo>
                    <a:pt x="28" y="71"/>
                  </a:lnTo>
                  <a:lnTo>
                    <a:pt x="28" y="67"/>
                  </a:lnTo>
                  <a:lnTo>
                    <a:pt x="30" y="63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6" y="29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1" y="27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7" y="46"/>
                  </a:lnTo>
                  <a:lnTo>
                    <a:pt x="7" y="50"/>
                  </a:lnTo>
                  <a:lnTo>
                    <a:pt x="7" y="56"/>
                  </a:lnTo>
                  <a:lnTo>
                    <a:pt x="5" y="59"/>
                  </a:lnTo>
                  <a:lnTo>
                    <a:pt x="5" y="63"/>
                  </a:lnTo>
                  <a:lnTo>
                    <a:pt x="5" y="69"/>
                  </a:lnTo>
                  <a:lnTo>
                    <a:pt x="3" y="73"/>
                  </a:lnTo>
                  <a:lnTo>
                    <a:pt x="3" y="77"/>
                  </a:lnTo>
                  <a:lnTo>
                    <a:pt x="3" y="82"/>
                  </a:lnTo>
                  <a:lnTo>
                    <a:pt x="1" y="86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23" y="13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Freeform 192"/>
            <p:cNvSpPr>
              <a:spLocks/>
            </p:cNvSpPr>
            <p:nvPr/>
          </p:nvSpPr>
          <p:spPr bwMode="auto">
            <a:xfrm>
              <a:off x="2741" y="2422"/>
              <a:ext cx="65" cy="166"/>
            </a:xfrm>
            <a:custGeom>
              <a:avLst/>
              <a:gdLst>
                <a:gd name="T0" fmla="*/ 23 w 65"/>
                <a:gd name="T1" fmla="*/ 165 h 166"/>
                <a:gd name="T2" fmla="*/ 23 w 65"/>
                <a:gd name="T3" fmla="*/ 161 h 166"/>
                <a:gd name="T4" fmla="*/ 25 w 65"/>
                <a:gd name="T5" fmla="*/ 155 h 166"/>
                <a:gd name="T6" fmla="*/ 27 w 65"/>
                <a:gd name="T7" fmla="*/ 150 h 166"/>
                <a:gd name="T8" fmla="*/ 31 w 65"/>
                <a:gd name="T9" fmla="*/ 142 h 166"/>
                <a:gd name="T10" fmla="*/ 33 w 65"/>
                <a:gd name="T11" fmla="*/ 132 h 166"/>
                <a:gd name="T12" fmla="*/ 37 w 65"/>
                <a:gd name="T13" fmla="*/ 121 h 166"/>
                <a:gd name="T14" fmla="*/ 41 w 65"/>
                <a:gd name="T15" fmla="*/ 111 h 166"/>
                <a:gd name="T16" fmla="*/ 44 w 65"/>
                <a:gd name="T17" fmla="*/ 98 h 166"/>
                <a:gd name="T18" fmla="*/ 48 w 65"/>
                <a:gd name="T19" fmla="*/ 86 h 166"/>
                <a:gd name="T20" fmla="*/ 50 w 65"/>
                <a:gd name="T21" fmla="*/ 73 h 166"/>
                <a:gd name="T22" fmla="*/ 54 w 65"/>
                <a:gd name="T23" fmla="*/ 60 h 166"/>
                <a:gd name="T24" fmla="*/ 58 w 65"/>
                <a:gd name="T25" fmla="*/ 48 h 166"/>
                <a:gd name="T26" fmla="*/ 60 w 65"/>
                <a:gd name="T27" fmla="*/ 35 h 166"/>
                <a:gd name="T28" fmla="*/ 62 w 65"/>
                <a:gd name="T29" fmla="*/ 23 h 166"/>
                <a:gd name="T30" fmla="*/ 64 w 65"/>
                <a:gd name="T31" fmla="*/ 12 h 166"/>
                <a:gd name="T32" fmla="*/ 64 w 65"/>
                <a:gd name="T33" fmla="*/ 0 h 166"/>
                <a:gd name="T34" fmla="*/ 39 w 65"/>
                <a:gd name="T35" fmla="*/ 4 h 166"/>
                <a:gd name="T36" fmla="*/ 39 w 65"/>
                <a:gd name="T37" fmla="*/ 14 h 166"/>
                <a:gd name="T38" fmla="*/ 37 w 65"/>
                <a:gd name="T39" fmla="*/ 25 h 166"/>
                <a:gd name="T40" fmla="*/ 35 w 65"/>
                <a:gd name="T41" fmla="*/ 37 h 166"/>
                <a:gd name="T42" fmla="*/ 33 w 65"/>
                <a:gd name="T43" fmla="*/ 48 h 166"/>
                <a:gd name="T44" fmla="*/ 29 w 65"/>
                <a:gd name="T45" fmla="*/ 61 h 166"/>
                <a:gd name="T46" fmla="*/ 25 w 65"/>
                <a:gd name="T47" fmla="*/ 73 h 166"/>
                <a:gd name="T48" fmla="*/ 23 w 65"/>
                <a:gd name="T49" fmla="*/ 86 h 166"/>
                <a:gd name="T50" fmla="*/ 20 w 65"/>
                <a:gd name="T51" fmla="*/ 98 h 166"/>
                <a:gd name="T52" fmla="*/ 16 w 65"/>
                <a:gd name="T53" fmla="*/ 109 h 166"/>
                <a:gd name="T54" fmla="*/ 12 w 65"/>
                <a:gd name="T55" fmla="*/ 119 h 166"/>
                <a:gd name="T56" fmla="*/ 10 w 65"/>
                <a:gd name="T57" fmla="*/ 130 h 166"/>
                <a:gd name="T58" fmla="*/ 6 w 65"/>
                <a:gd name="T59" fmla="*/ 138 h 166"/>
                <a:gd name="T60" fmla="*/ 4 w 65"/>
                <a:gd name="T61" fmla="*/ 146 h 166"/>
                <a:gd name="T62" fmla="*/ 2 w 65"/>
                <a:gd name="T63" fmla="*/ 151 h 166"/>
                <a:gd name="T64" fmla="*/ 0 w 65"/>
                <a:gd name="T65" fmla="*/ 153 h 166"/>
                <a:gd name="T66" fmla="*/ 0 w 65"/>
                <a:gd name="T67" fmla="*/ 159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166"/>
                <a:gd name="T104" fmla="*/ 65 w 65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166">
                  <a:moveTo>
                    <a:pt x="23" y="161"/>
                  </a:moveTo>
                  <a:lnTo>
                    <a:pt x="23" y="165"/>
                  </a:lnTo>
                  <a:lnTo>
                    <a:pt x="23" y="163"/>
                  </a:lnTo>
                  <a:lnTo>
                    <a:pt x="23" y="161"/>
                  </a:lnTo>
                  <a:lnTo>
                    <a:pt x="25" y="159"/>
                  </a:lnTo>
                  <a:lnTo>
                    <a:pt x="25" y="155"/>
                  </a:lnTo>
                  <a:lnTo>
                    <a:pt x="27" y="153"/>
                  </a:lnTo>
                  <a:lnTo>
                    <a:pt x="27" y="150"/>
                  </a:lnTo>
                  <a:lnTo>
                    <a:pt x="29" y="146"/>
                  </a:lnTo>
                  <a:lnTo>
                    <a:pt x="31" y="142"/>
                  </a:lnTo>
                  <a:lnTo>
                    <a:pt x="33" y="136"/>
                  </a:lnTo>
                  <a:lnTo>
                    <a:pt x="33" y="132"/>
                  </a:lnTo>
                  <a:lnTo>
                    <a:pt x="35" y="127"/>
                  </a:lnTo>
                  <a:lnTo>
                    <a:pt x="37" y="121"/>
                  </a:lnTo>
                  <a:lnTo>
                    <a:pt x="39" y="117"/>
                  </a:lnTo>
                  <a:lnTo>
                    <a:pt x="41" y="111"/>
                  </a:lnTo>
                  <a:lnTo>
                    <a:pt x="42" y="104"/>
                  </a:lnTo>
                  <a:lnTo>
                    <a:pt x="44" y="98"/>
                  </a:lnTo>
                  <a:lnTo>
                    <a:pt x="46" y="92"/>
                  </a:lnTo>
                  <a:lnTo>
                    <a:pt x="48" y="86"/>
                  </a:lnTo>
                  <a:lnTo>
                    <a:pt x="48" y="79"/>
                  </a:lnTo>
                  <a:lnTo>
                    <a:pt x="50" y="73"/>
                  </a:lnTo>
                  <a:lnTo>
                    <a:pt x="52" y="67"/>
                  </a:lnTo>
                  <a:lnTo>
                    <a:pt x="54" y="60"/>
                  </a:lnTo>
                  <a:lnTo>
                    <a:pt x="56" y="54"/>
                  </a:lnTo>
                  <a:lnTo>
                    <a:pt x="58" y="48"/>
                  </a:lnTo>
                  <a:lnTo>
                    <a:pt x="58" y="40"/>
                  </a:lnTo>
                  <a:lnTo>
                    <a:pt x="60" y="35"/>
                  </a:lnTo>
                  <a:lnTo>
                    <a:pt x="60" y="29"/>
                  </a:lnTo>
                  <a:lnTo>
                    <a:pt x="62" y="23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6"/>
                  </a:lnTo>
                  <a:lnTo>
                    <a:pt x="64" y="0"/>
                  </a:lnTo>
                  <a:lnTo>
                    <a:pt x="41" y="0"/>
                  </a:lnTo>
                  <a:lnTo>
                    <a:pt x="39" y="4"/>
                  </a:lnTo>
                  <a:lnTo>
                    <a:pt x="39" y="8"/>
                  </a:lnTo>
                  <a:lnTo>
                    <a:pt x="39" y="14"/>
                  </a:lnTo>
                  <a:lnTo>
                    <a:pt x="37" y="19"/>
                  </a:lnTo>
                  <a:lnTo>
                    <a:pt x="37" y="25"/>
                  </a:lnTo>
                  <a:lnTo>
                    <a:pt x="35" y="31"/>
                  </a:lnTo>
                  <a:lnTo>
                    <a:pt x="35" y="37"/>
                  </a:lnTo>
                  <a:lnTo>
                    <a:pt x="33" y="42"/>
                  </a:lnTo>
                  <a:lnTo>
                    <a:pt x="33" y="48"/>
                  </a:lnTo>
                  <a:lnTo>
                    <a:pt x="31" y="54"/>
                  </a:lnTo>
                  <a:lnTo>
                    <a:pt x="29" y="61"/>
                  </a:lnTo>
                  <a:lnTo>
                    <a:pt x="27" y="67"/>
                  </a:lnTo>
                  <a:lnTo>
                    <a:pt x="25" y="73"/>
                  </a:lnTo>
                  <a:lnTo>
                    <a:pt x="23" y="79"/>
                  </a:lnTo>
                  <a:lnTo>
                    <a:pt x="23" y="86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18" y="104"/>
                  </a:lnTo>
                  <a:lnTo>
                    <a:pt x="16" y="109"/>
                  </a:lnTo>
                  <a:lnTo>
                    <a:pt x="14" y="115"/>
                  </a:lnTo>
                  <a:lnTo>
                    <a:pt x="12" y="119"/>
                  </a:lnTo>
                  <a:lnTo>
                    <a:pt x="10" y="125"/>
                  </a:lnTo>
                  <a:lnTo>
                    <a:pt x="10" y="130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48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23" y="16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Freeform 193"/>
            <p:cNvSpPr>
              <a:spLocks/>
            </p:cNvSpPr>
            <p:nvPr/>
          </p:nvSpPr>
          <p:spPr bwMode="auto">
            <a:xfrm>
              <a:off x="2728" y="2581"/>
              <a:ext cx="37" cy="38"/>
            </a:xfrm>
            <a:custGeom>
              <a:avLst/>
              <a:gdLst>
                <a:gd name="T0" fmla="*/ 15 w 37"/>
                <a:gd name="T1" fmla="*/ 37 h 38"/>
                <a:gd name="T2" fmla="*/ 17 w 37"/>
                <a:gd name="T3" fmla="*/ 35 h 38"/>
                <a:gd name="T4" fmla="*/ 17 w 37"/>
                <a:gd name="T5" fmla="*/ 33 h 38"/>
                <a:gd name="T6" fmla="*/ 19 w 37"/>
                <a:gd name="T7" fmla="*/ 33 h 38"/>
                <a:gd name="T8" fmla="*/ 21 w 37"/>
                <a:gd name="T9" fmla="*/ 31 h 38"/>
                <a:gd name="T10" fmla="*/ 23 w 37"/>
                <a:gd name="T11" fmla="*/ 29 h 38"/>
                <a:gd name="T12" fmla="*/ 25 w 37"/>
                <a:gd name="T13" fmla="*/ 29 h 38"/>
                <a:gd name="T14" fmla="*/ 25 w 37"/>
                <a:gd name="T15" fmla="*/ 27 h 38"/>
                <a:gd name="T16" fmla="*/ 27 w 37"/>
                <a:gd name="T17" fmla="*/ 25 h 38"/>
                <a:gd name="T18" fmla="*/ 27 w 37"/>
                <a:gd name="T19" fmla="*/ 23 h 38"/>
                <a:gd name="T20" fmla="*/ 29 w 37"/>
                <a:gd name="T21" fmla="*/ 23 h 38"/>
                <a:gd name="T22" fmla="*/ 29 w 37"/>
                <a:gd name="T23" fmla="*/ 21 h 38"/>
                <a:gd name="T24" fmla="*/ 31 w 37"/>
                <a:gd name="T25" fmla="*/ 19 h 38"/>
                <a:gd name="T26" fmla="*/ 33 w 37"/>
                <a:gd name="T27" fmla="*/ 17 h 38"/>
                <a:gd name="T28" fmla="*/ 33 w 37"/>
                <a:gd name="T29" fmla="*/ 15 h 38"/>
                <a:gd name="T30" fmla="*/ 33 w 37"/>
                <a:gd name="T31" fmla="*/ 14 h 38"/>
                <a:gd name="T32" fmla="*/ 34 w 37"/>
                <a:gd name="T33" fmla="*/ 14 h 38"/>
                <a:gd name="T34" fmla="*/ 34 w 37"/>
                <a:gd name="T35" fmla="*/ 12 h 38"/>
                <a:gd name="T36" fmla="*/ 34 w 37"/>
                <a:gd name="T37" fmla="*/ 10 h 38"/>
                <a:gd name="T38" fmla="*/ 34 w 37"/>
                <a:gd name="T39" fmla="*/ 8 h 38"/>
                <a:gd name="T40" fmla="*/ 36 w 37"/>
                <a:gd name="T41" fmla="*/ 8 h 38"/>
                <a:gd name="T42" fmla="*/ 36 w 37"/>
                <a:gd name="T43" fmla="*/ 6 h 38"/>
                <a:gd name="T44" fmla="*/ 36 w 37"/>
                <a:gd name="T45" fmla="*/ 4 h 38"/>
                <a:gd name="T46" fmla="*/ 36 w 37"/>
                <a:gd name="T47" fmla="*/ 2 h 38"/>
                <a:gd name="T48" fmla="*/ 13 w 37"/>
                <a:gd name="T49" fmla="*/ 0 h 38"/>
                <a:gd name="T50" fmla="*/ 11 w 37"/>
                <a:gd name="T51" fmla="*/ 0 h 38"/>
                <a:gd name="T52" fmla="*/ 11 w 37"/>
                <a:gd name="T53" fmla="*/ 2 h 38"/>
                <a:gd name="T54" fmla="*/ 11 w 37"/>
                <a:gd name="T55" fmla="*/ 4 h 38"/>
                <a:gd name="T56" fmla="*/ 11 w 37"/>
                <a:gd name="T57" fmla="*/ 6 h 38"/>
                <a:gd name="T58" fmla="*/ 10 w 37"/>
                <a:gd name="T59" fmla="*/ 6 h 38"/>
                <a:gd name="T60" fmla="*/ 10 w 37"/>
                <a:gd name="T61" fmla="*/ 8 h 38"/>
                <a:gd name="T62" fmla="*/ 10 w 37"/>
                <a:gd name="T63" fmla="*/ 10 h 38"/>
                <a:gd name="T64" fmla="*/ 8 w 37"/>
                <a:gd name="T65" fmla="*/ 10 h 38"/>
                <a:gd name="T66" fmla="*/ 8 w 37"/>
                <a:gd name="T67" fmla="*/ 12 h 38"/>
                <a:gd name="T68" fmla="*/ 6 w 37"/>
                <a:gd name="T69" fmla="*/ 12 h 38"/>
                <a:gd name="T70" fmla="*/ 6 w 37"/>
                <a:gd name="T71" fmla="*/ 14 h 38"/>
                <a:gd name="T72" fmla="*/ 4 w 37"/>
                <a:gd name="T73" fmla="*/ 14 h 38"/>
                <a:gd name="T74" fmla="*/ 4 w 37"/>
                <a:gd name="T75" fmla="*/ 15 h 38"/>
                <a:gd name="T76" fmla="*/ 2 w 37"/>
                <a:gd name="T77" fmla="*/ 15 h 38"/>
                <a:gd name="T78" fmla="*/ 0 w 37"/>
                <a:gd name="T79" fmla="*/ 15 h 38"/>
                <a:gd name="T80" fmla="*/ 15 w 37"/>
                <a:gd name="T81" fmla="*/ 37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"/>
                <a:gd name="T124" fmla="*/ 0 h 38"/>
                <a:gd name="T125" fmla="*/ 37 w 37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" h="38">
                  <a:moveTo>
                    <a:pt x="15" y="37"/>
                  </a:moveTo>
                  <a:lnTo>
                    <a:pt x="17" y="35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5" y="3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Freeform 194"/>
            <p:cNvSpPr>
              <a:spLocks/>
            </p:cNvSpPr>
            <p:nvPr/>
          </p:nvSpPr>
          <p:spPr bwMode="auto">
            <a:xfrm>
              <a:off x="2684" y="2596"/>
              <a:ext cx="60" cy="67"/>
            </a:xfrm>
            <a:custGeom>
              <a:avLst/>
              <a:gdLst>
                <a:gd name="T0" fmla="*/ 17 w 60"/>
                <a:gd name="T1" fmla="*/ 66 h 67"/>
                <a:gd name="T2" fmla="*/ 17 w 60"/>
                <a:gd name="T3" fmla="*/ 64 h 67"/>
                <a:gd name="T4" fmla="*/ 19 w 60"/>
                <a:gd name="T5" fmla="*/ 64 h 67"/>
                <a:gd name="T6" fmla="*/ 19 w 60"/>
                <a:gd name="T7" fmla="*/ 62 h 67"/>
                <a:gd name="T8" fmla="*/ 21 w 60"/>
                <a:gd name="T9" fmla="*/ 60 h 67"/>
                <a:gd name="T10" fmla="*/ 23 w 60"/>
                <a:gd name="T11" fmla="*/ 58 h 67"/>
                <a:gd name="T12" fmla="*/ 25 w 60"/>
                <a:gd name="T13" fmla="*/ 58 h 67"/>
                <a:gd name="T14" fmla="*/ 25 w 60"/>
                <a:gd name="T15" fmla="*/ 56 h 67"/>
                <a:gd name="T16" fmla="*/ 27 w 60"/>
                <a:gd name="T17" fmla="*/ 54 h 67"/>
                <a:gd name="T18" fmla="*/ 29 w 60"/>
                <a:gd name="T19" fmla="*/ 52 h 67"/>
                <a:gd name="T20" fmla="*/ 31 w 60"/>
                <a:gd name="T21" fmla="*/ 50 h 67"/>
                <a:gd name="T22" fmla="*/ 32 w 60"/>
                <a:gd name="T23" fmla="*/ 48 h 67"/>
                <a:gd name="T24" fmla="*/ 34 w 60"/>
                <a:gd name="T25" fmla="*/ 46 h 67"/>
                <a:gd name="T26" fmla="*/ 34 w 60"/>
                <a:gd name="T27" fmla="*/ 45 h 67"/>
                <a:gd name="T28" fmla="*/ 36 w 60"/>
                <a:gd name="T29" fmla="*/ 43 h 67"/>
                <a:gd name="T30" fmla="*/ 38 w 60"/>
                <a:gd name="T31" fmla="*/ 41 h 67"/>
                <a:gd name="T32" fmla="*/ 40 w 60"/>
                <a:gd name="T33" fmla="*/ 41 h 67"/>
                <a:gd name="T34" fmla="*/ 40 w 60"/>
                <a:gd name="T35" fmla="*/ 39 h 67"/>
                <a:gd name="T36" fmla="*/ 42 w 60"/>
                <a:gd name="T37" fmla="*/ 37 h 67"/>
                <a:gd name="T38" fmla="*/ 44 w 60"/>
                <a:gd name="T39" fmla="*/ 35 h 67"/>
                <a:gd name="T40" fmla="*/ 46 w 60"/>
                <a:gd name="T41" fmla="*/ 33 h 67"/>
                <a:gd name="T42" fmla="*/ 48 w 60"/>
                <a:gd name="T43" fmla="*/ 31 h 67"/>
                <a:gd name="T44" fmla="*/ 50 w 60"/>
                <a:gd name="T45" fmla="*/ 29 h 67"/>
                <a:gd name="T46" fmla="*/ 52 w 60"/>
                <a:gd name="T47" fmla="*/ 27 h 67"/>
                <a:gd name="T48" fmla="*/ 54 w 60"/>
                <a:gd name="T49" fmla="*/ 25 h 67"/>
                <a:gd name="T50" fmla="*/ 55 w 60"/>
                <a:gd name="T51" fmla="*/ 23 h 67"/>
                <a:gd name="T52" fmla="*/ 57 w 60"/>
                <a:gd name="T53" fmla="*/ 23 h 67"/>
                <a:gd name="T54" fmla="*/ 57 w 60"/>
                <a:gd name="T55" fmla="*/ 22 h 67"/>
                <a:gd name="T56" fmla="*/ 59 w 60"/>
                <a:gd name="T57" fmla="*/ 22 h 67"/>
                <a:gd name="T58" fmla="*/ 44 w 60"/>
                <a:gd name="T59" fmla="*/ 0 h 67"/>
                <a:gd name="T60" fmla="*/ 44 w 60"/>
                <a:gd name="T61" fmla="*/ 2 h 67"/>
                <a:gd name="T62" fmla="*/ 42 w 60"/>
                <a:gd name="T63" fmla="*/ 4 h 67"/>
                <a:gd name="T64" fmla="*/ 40 w 60"/>
                <a:gd name="T65" fmla="*/ 6 h 67"/>
                <a:gd name="T66" fmla="*/ 38 w 60"/>
                <a:gd name="T67" fmla="*/ 6 h 67"/>
                <a:gd name="T68" fmla="*/ 36 w 60"/>
                <a:gd name="T69" fmla="*/ 8 h 67"/>
                <a:gd name="T70" fmla="*/ 34 w 60"/>
                <a:gd name="T71" fmla="*/ 10 h 67"/>
                <a:gd name="T72" fmla="*/ 32 w 60"/>
                <a:gd name="T73" fmla="*/ 12 h 67"/>
                <a:gd name="T74" fmla="*/ 31 w 60"/>
                <a:gd name="T75" fmla="*/ 14 h 67"/>
                <a:gd name="T76" fmla="*/ 31 w 60"/>
                <a:gd name="T77" fmla="*/ 16 h 67"/>
                <a:gd name="T78" fmla="*/ 29 w 60"/>
                <a:gd name="T79" fmla="*/ 16 h 67"/>
                <a:gd name="T80" fmla="*/ 27 w 60"/>
                <a:gd name="T81" fmla="*/ 18 h 67"/>
                <a:gd name="T82" fmla="*/ 25 w 60"/>
                <a:gd name="T83" fmla="*/ 20 h 67"/>
                <a:gd name="T84" fmla="*/ 23 w 60"/>
                <a:gd name="T85" fmla="*/ 22 h 67"/>
                <a:gd name="T86" fmla="*/ 21 w 60"/>
                <a:gd name="T87" fmla="*/ 23 h 67"/>
                <a:gd name="T88" fmla="*/ 19 w 60"/>
                <a:gd name="T89" fmla="*/ 25 h 67"/>
                <a:gd name="T90" fmla="*/ 19 w 60"/>
                <a:gd name="T91" fmla="*/ 27 h 67"/>
                <a:gd name="T92" fmla="*/ 17 w 60"/>
                <a:gd name="T93" fmla="*/ 29 h 67"/>
                <a:gd name="T94" fmla="*/ 15 w 60"/>
                <a:gd name="T95" fmla="*/ 31 h 67"/>
                <a:gd name="T96" fmla="*/ 13 w 60"/>
                <a:gd name="T97" fmla="*/ 33 h 67"/>
                <a:gd name="T98" fmla="*/ 11 w 60"/>
                <a:gd name="T99" fmla="*/ 35 h 67"/>
                <a:gd name="T100" fmla="*/ 10 w 60"/>
                <a:gd name="T101" fmla="*/ 37 h 67"/>
                <a:gd name="T102" fmla="*/ 8 w 60"/>
                <a:gd name="T103" fmla="*/ 39 h 67"/>
                <a:gd name="T104" fmla="*/ 8 w 60"/>
                <a:gd name="T105" fmla="*/ 41 h 67"/>
                <a:gd name="T106" fmla="*/ 6 w 60"/>
                <a:gd name="T107" fmla="*/ 41 h 67"/>
                <a:gd name="T108" fmla="*/ 6 w 60"/>
                <a:gd name="T109" fmla="*/ 43 h 67"/>
                <a:gd name="T110" fmla="*/ 4 w 60"/>
                <a:gd name="T111" fmla="*/ 43 h 67"/>
                <a:gd name="T112" fmla="*/ 4 w 60"/>
                <a:gd name="T113" fmla="*/ 45 h 67"/>
                <a:gd name="T114" fmla="*/ 2 w 60"/>
                <a:gd name="T115" fmla="*/ 45 h 67"/>
                <a:gd name="T116" fmla="*/ 2 w 60"/>
                <a:gd name="T117" fmla="*/ 46 h 67"/>
                <a:gd name="T118" fmla="*/ 0 w 60"/>
                <a:gd name="T119" fmla="*/ 46 h 67"/>
                <a:gd name="T120" fmla="*/ 17 w 60"/>
                <a:gd name="T121" fmla="*/ 66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"/>
                <a:gd name="T184" fmla="*/ 0 h 67"/>
                <a:gd name="T185" fmla="*/ 60 w 60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" h="67">
                  <a:moveTo>
                    <a:pt x="17" y="66"/>
                  </a:moveTo>
                  <a:lnTo>
                    <a:pt x="17" y="64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21" y="60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7" y="18"/>
                  </a:lnTo>
                  <a:lnTo>
                    <a:pt x="25" y="20"/>
                  </a:lnTo>
                  <a:lnTo>
                    <a:pt x="23" y="22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5" y="31"/>
                  </a:lnTo>
                  <a:lnTo>
                    <a:pt x="13" y="33"/>
                  </a:lnTo>
                  <a:lnTo>
                    <a:pt x="11" y="35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17" y="6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Freeform 195"/>
            <p:cNvSpPr>
              <a:spLocks/>
            </p:cNvSpPr>
            <p:nvPr/>
          </p:nvSpPr>
          <p:spPr bwMode="auto">
            <a:xfrm>
              <a:off x="2669" y="2642"/>
              <a:ext cx="33" cy="36"/>
            </a:xfrm>
            <a:custGeom>
              <a:avLst/>
              <a:gdLst>
                <a:gd name="T0" fmla="*/ 19 w 33"/>
                <a:gd name="T1" fmla="*/ 35 h 36"/>
                <a:gd name="T2" fmla="*/ 19 w 33"/>
                <a:gd name="T3" fmla="*/ 33 h 36"/>
                <a:gd name="T4" fmla="*/ 21 w 33"/>
                <a:gd name="T5" fmla="*/ 33 h 36"/>
                <a:gd name="T6" fmla="*/ 21 w 33"/>
                <a:gd name="T7" fmla="*/ 31 h 36"/>
                <a:gd name="T8" fmla="*/ 21 w 33"/>
                <a:gd name="T9" fmla="*/ 29 h 36"/>
                <a:gd name="T10" fmla="*/ 23 w 33"/>
                <a:gd name="T11" fmla="*/ 29 h 36"/>
                <a:gd name="T12" fmla="*/ 23 w 33"/>
                <a:gd name="T13" fmla="*/ 27 h 36"/>
                <a:gd name="T14" fmla="*/ 25 w 33"/>
                <a:gd name="T15" fmla="*/ 27 h 36"/>
                <a:gd name="T16" fmla="*/ 25 w 33"/>
                <a:gd name="T17" fmla="*/ 25 h 36"/>
                <a:gd name="T18" fmla="*/ 26 w 33"/>
                <a:gd name="T19" fmla="*/ 25 h 36"/>
                <a:gd name="T20" fmla="*/ 26 w 33"/>
                <a:gd name="T21" fmla="*/ 23 h 36"/>
                <a:gd name="T22" fmla="*/ 28 w 33"/>
                <a:gd name="T23" fmla="*/ 23 h 36"/>
                <a:gd name="T24" fmla="*/ 28 w 33"/>
                <a:gd name="T25" fmla="*/ 21 h 36"/>
                <a:gd name="T26" fmla="*/ 30 w 33"/>
                <a:gd name="T27" fmla="*/ 21 h 36"/>
                <a:gd name="T28" fmla="*/ 30 w 33"/>
                <a:gd name="T29" fmla="*/ 20 h 36"/>
                <a:gd name="T30" fmla="*/ 32 w 33"/>
                <a:gd name="T31" fmla="*/ 20 h 36"/>
                <a:gd name="T32" fmla="*/ 15 w 33"/>
                <a:gd name="T33" fmla="*/ 0 h 36"/>
                <a:gd name="T34" fmla="*/ 15 w 33"/>
                <a:gd name="T35" fmla="*/ 2 h 36"/>
                <a:gd name="T36" fmla="*/ 13 w 33"/>
                <a:gd name="T37" fmla="*/ 2 h 36"/>
                <a:gd name="T38" fmla="*/ 13 w 33"/>
                <a:gd name="T39" fmla="*/ 4 h 36"/>
                <a:gd name="T40" fmla="*/ 11 w 33"/>
                <a:gd name="T41" fmla="*/ 4 h 36"/>
                <a:gd name="T42" fmla="*/ 11 w 33"/>
                <a:gd name="T43" fmla="*/ 6 h 36"/>
                <a:gd name="T44" fmla="*/ 9 w 33"/>
                <a:gd name="T45" fmla="*/ 6 h 36"/>
                <a:gd name="T46" fmla="*/ 9 w 33"/>
                <a:gd name="T47" fmla="*/ 8 h 36"/>
                <a:gd name="T48" fmla="*/ 7 w 33"/>
                <a:gd name="T49" fmla="*/ 10 h 36"/>
                <a:gd name="T50" fmla="*/ 5 w 33"/>
                <a:gd name="T51" fmla="*/ 10 h 36"/>
                <a:gd name="T52" fmla="*/ 5 w 33"/>
                <a:gd name="T53" fmla="*/ 12 h 36"/>
                <a:gd name="T54" fmla="*/ 3 w 33"/>
                <a:gd name="T55" fmla="*/ 14 h 36"/>
                <a:gd name="T56" fmla="*/ 3 w 33"/>
                <a:gd name="T57" fmla="*/ 16 h 36"/>
                <a:gd name="T58" fmla="*/ 2 w 33"/>
                <a:gd name="T59" fmla="*/ 16 h 36"/>
                <a:gd name="T60" fmla="*/ 2 w 33"/>
                <a:gd name="T61" fmla="*/ 18 h 36"/>
                <a:gd name="T62" fmla="*/ 0 w 33"/>
                <a:gd name="T63" fmla="*/ 18 h 36"/>
                <a:gd name="T64" fmla="*/ 0 w 33"/>
                <a:gd name="T65" fmla="*/ 20 h 36"/>
                <a:gd name="T66" fmla="*/ 2 w 33"/>
                <a:gd name="T67" fmla="*/ 18 h 36"/>
                <a:gd name="T68" fmla="*/ 19 w 33"/>
                <a:gd name="T69" fmla="*/ 35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"/>
                <a:gd name="T106" fmla="*/ 0 h 36"/>
                <a:gd name="T107" fmla="*/ 33 w 33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" h="36">
                  <a:moveTo>
                    <a:pt x="19" y="35"/>
                  </a:move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19" y="3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Freeform 196"/>
            <p:cNvSpPr>
              <a:spLocks/>
            </p:cNvSpPr>
            <p:nvPr/>
          </p:nvSpPr>
          <p:spPr bwMode="auto">
            <a:xfrm>
              <a:off x="2628" y="2660"/>
              <a:ext cx="61" cy="68"/>
            </a:xfrm>
            <a:custGeom>
              <a:avLst/>
              <a:gdLst>
                <a:gd name="T0" fmla="*/ 23 w 61"/>
                <a:gd name="T1" fmla="*/ 51 h 68"/>
                <a:gd name="T2" fmla="*/ 25 w 61"/>
                <a:gd name="T3" fmla="*/ 57 h 68"/>
                <a:gd name="T4" fmla="*/ 25 w 61"/>
                <a:gd name="T5" fmla="*/ 55 h 68"/>
                <a:gd name="T6" fmla="*/ 27 w 61"/>
                <a:gd name="T7" fmla="*/ 53 h 68"/>
                <a:gd name="T8" fmla="*/ 27 w 61"/>
                <a:gd name="T9" fmla="*/ 51 h 68"/>
                <a:gd name="T10" fmla="*/ 29 w 61"/>
                <a:gd name="T11" fmla="*/ 49 h 68"/>
                <a:gd name="T12" fmla="*/ 29 w 61"/>
                <a:gd name="T13" fmla="*/ 48 h 68"/>
                <a:gd name="T14" fmla="*/ 31 w 61"/>
                <a:gd name="T15" fmla="*/ 46 h 68"/>
                <a:gd name="T16" fmla="*/ 33 w 61"/>
                <a:gd name="T17" fmla="*/ 44 h 68"/>
                <a:gd name="T18" fmla="*/ 35 w 61"/>
                <a:gd name="T19" fmla="*/ 42 h 68"/>
                <a:gd name="T20" fmla="*/ 35 w 61"/>
                <a:gd name="T21" fmla="*/ 40 h 68"/>
                <a:gd name="T22" fmla="*/ 37 w 61"/>
                <a:gd name="T23" fmla="*/ 38 h 68"/>
                <a:gd name="T24" fmla="*/ 39 w 61"/>
                <a:gd name="T25" fmla="*/ 36 h 68"/>
                <a:gd name="T26" fmla="*/ 41 w 61"/>
                <a:gd name="T27" fmla="*/ 34 h 68"/>
                <a:gd name="T28" fmla="*/ 43 w 61"/>
                <a:gd name="T29" fmla="*/ 32 h 68"/>
                <a:gd name="T30" fmla="*/ 44 w 61"/>
                <a:gd name="T31" fmla="*/ 32 h 68"/>
                <a:gd name="T32" fmla="*/ 46 w 61"/>
                <a:gd name="T33" fmla="*/ 30 h 68"/>
                <a:gd name="T34" fmla="*/ 46 w 61"/>
                <a:gd name="T35" fmla="*/ 28 h 68"/>
                <a:gd name="T36" fmla="*/ 48 w 61"/>
                <a:gd name="T37" fmla="*/ 26 h 68"/>
                <a:gd name="T38" fmla="*/ 50 w 61"/>
                <a:gd name="T39" fmla="*/ 25 h 68"/>
                <a:gd name="T40" fmla="*/ 52 w 61"/>
                <a:gd name="T41" fmla="*/ 25 h 68"/>
                <a:gd name="T42" fmla="*/ 52 w 61"/>
                <a:gd name="T43" fmla="*/ 23 h 68"/>
                <a:gd name="T44" fmla="*/ 54 w 61"/>
                <a:gd name="T45" fmla="*/ 21 h 68"/>
                <a:gd name="T46" fmla="*/ 56 w 61"/>
                <a:gd name="T47" fmla="*/ 21 h 68"/>
                <a:gd name="T48" fmla="*/ 56 w 61"/>
                <a:gd name="T49" fmla="*/ 19 h 68"/>
                <a:gd name="T50" fmla="*/ 58 w 61"/>
                <a:gd name="T51" fmla="*/ 19 h 68"/>
                <a:gd name="T52" fmla="*/ 58 w 61"/>
                <a:gd name="T53" fmla="*/ 17 h 68"/>
                <a:gd name="T54" fmla="*/ 60 w 61"/>
                <a:gd name="T55" fmla="*/ 17 h 68"/>
                <a:gd name="T56" fmla="*/ 43 w 61"/>
                <a:gd name="T57" fmla="*/ 0 h 68"/>
                <a:gd name="T58" fmla="*/ 41 w 61"/>
                <a:gd name="T59" fmla="*/ 0 h 68"/>
                <a:gd name="T60" fmla="*/ 41 w 61"/>
                <a:gd name="T61" fmla="*/ 2 h 68"/>
                <a:gd name="T62" fmla="*/ 39 w 61"/>
                <a:gd name="T63" fmla="*/ 3 h 68"/>
                <a:gd name="T64" fmla="*/ 37 w 61"/>
                <a:gd name="T65" fmla="*/ 3 h 68"/>
                <a:gd name="T66" fmla="*/ 37 w 61"/>
                <a:gd name="T67" fmla="*/ 5 h 68"/>
                <a:gd name="T68" fmla="*/ 35 w 61"/>
                <a:gd name="T69" fmla="*/ 5 h 68"/>
                <a:gd name="T70" fmla="*/ 33 w 61"/>
                <a:gd name="T71" fmla="*/ 7 h 68"/>
                <a:gd name="T72" fmla="*/ 31 w 61"/>
                <a:gd name="T73" fmla="*/ 9 h 68"/>
                <a:gd name="T74" fmla="*/ 29 w 61"/>
                <a:gd name="T75" fmla="*/ 11 h 68"/>
                <a:gd name="T76" fmla="*/ 27 w 61"/>
                <a:gd name="T77" fmla="*/ 13 h 68"/>
                <a:gd name="T78" fmla="*/ 27 w 61"/>
                <a:gd name="T79" fmla="*/ 15 h 68"/>
                <a:gd name="T80" fmla="*/ 25 w 61"/>
                <a:gd name="T81" fmla="*/ 17 h 68"/>
                <a:gd name="T82" fmla="*/ 23 w 61"/>
                <a:gd name="T83" fmla="*/ 19 h 68"/>
                <a:gd name="T84" fmla="*/ 22 w 61"/>
                <a:gd name="T85" fmla="*/ 21 h 68"/>
                <a:gd name="T86" fmla="*/ 20 w 61"/>
                <a:gd name="T87" fmla="*/ 23 h 68"/>
                <a:gd name="T88" fmla="*/ 18 w 61"/>
                <a:gd name="T89" fmla="*/ 25 h 68"/>
                <a:gd name="T90" fmla="*/ 16 w 61"/>
                <a:gd name="T91" fmla="*/ 26 h 68"/>
                <a:gd name="T92" fmla="*/ 14 w 61"/>
                <a:gd name="T93" fmla="*/ 28 h 68"/>
                <a:gd name="T94" fmla="*/ 12 w 61"/>
                <a:gd name="T95" fmla="*/ 32 h 68"/>
                <a:gd name="T96" fmla="*/ 10 w 61"/>
                <a:gd name="T97" fmla="*/ 34 h 68"/>
                <a:gd name="T98" fmla="*/ 8 w 61"/>
                <a:gd name="T99" fmla="*/ 36 h 68"/>
                <a:gd name="T100" fmla="*/ 8 w 61"/>
                <a:gd name="T101" fmla="*/ 38 h 68"/>
                <a:gd name="T102" fmla="*/ 6 w 61"/>
                <a:gd name="T103" fmla="*/ 42 h 68"/>
                <a:gd name="T104" fmla="*/ 4 w 61"/>
                <a:gd name="T105" fmla="*/ 44 h 68"/>
                <a:gd name="T106" fmla="*/ 4 w 61"/>
                <a:gd name="T107" fmla="*/ 46 h 68"/>
                <a:gd name="T108" fmla="*/ 2 w 61"/>
                <a:gd name="T109" fmla="*/ 49 h 68"/>
                <a:gd name="T110" fmla="*/ 2 w 61"/>
                <a:gd name="T111" fmla="*/ 51 h 68"/>
                <a:gd name="T112" fmla="*/ 0 w 61"/>
                <a:gd name="T113" fmla="*/ 55 h 68"/>
                <a:gd name="T114" fmla="*/ 0 w 61"/>
                <a:gd name="T115" fmla="*/ 57 h 68"/>
                <a:gd name="T116" fmla="*/ 0 w 61"/>
                <a:gd name="T117" fmla="*/ 61 h 68"/>
                <a:gd name="T118" fmla="*/ 4 w 61"/>
                <a:gd name="T119" fmla="*/ 67 h 68"/>
                <a:gd name="T120" fmla="*/ 23 w 61"/>
                <a:gd name="T121" fmla="*/ 51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"/>
                <a:gd name="T184" fmla="*/ 0 h 68"/>
                <a:gd name="T185" fmla="*/ 61 w 61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" h="68">
                  <a:moveTo>
                    <a:pt x="23" y="51"/>
                  </a:moveTo>
                  <a:lnTo>
                    <a:pt x="25" y="57"/>
                  </a:lnTo>
                  <a:lnTo>
                    <a:pt x="25" y="55"/>
                  </a:lnTo>
                  <a:lnTo>
                    <a:pt x="27" y="53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1" y="34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4" y="21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5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3"/>
                  </a:lnTo>
                  <a:lnTo>
                    <a:pt x="18" y="25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4" y="67"/>
                  </a:lnTo>
                  <a:lnTo>
                    <a:pt x="23" y="5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Freeform 197"/>
            <p:cNvSpPr>
              <a:spLocks/>
            </p:cNvSpPr>
            <p:nvPr/>
          </p:nvSpPr>
          <p:spPr bwMode="auto">
            <a:xfrm>
              <a:off x="2632" y="2711"/>
              <a:ext cx="22" cy="21"/>
            </a:xfrm>
            <a:custGeom>
              <a:avLst/>
              <a:gdLst>
                <a:gd name="T0" fmla="*/ 18 w 22"/>
                <a:gd name="T1" fmla="*/ 0 h 21"/>
                <a:gd name="T2" fmla="*/ 21 w 22"/>
                <a:gd name="T3" fmla="*/ 2 h 21"/>
                <a:gd name="T4" fmla="*/ 19 w 22"/>
                <a:gd name="T5" fmla="*/ 0 h 21"/>
                <a:gd name="T6" fmla="*/ 0 w 22"/>
                <a:gd name="T7" fmla="*/ 16 h 21"/>
                <a:gd name="T8" fmla="*/ 2 w 22"/>
                <a:gd name="T9" fmla="*/ 18 h 21"/>
                <a:gd name="T10" fmla="*/ 4 w 22"/>
                <a:gd name="T11" fmla="*/ 20 h 21"/>
                <a:gd name="T12" fmla="*/ 18 w 22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1"/>
                <a:gd name="T23" fmla="*/ 22 w 2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1">
                  <a:moveTo>
                    <a:pt x="18" y="0"/>
                  </a:moveTo>
                  <a:lnTo>
                    <a:pt x="21" y="2"/>
                  </a:lnTo>
                  <a:lnTo>
                    <a:pt x="19" y="0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Freeform 198"/>
            <p:cNvSpPr>
              <a:spLocks/>
            </p:cNvSpPr>
            <p:nvPr/>
          </p:nvSpPr>
          <p:spPr bwMode="auto">
            <a:xfrm>
              <a:off x="2636" y="2690"/>
              <a:ext cx="64" cy="47"/>
            </a:xfrm>
            <a:custGeom>
              <a:avLst/>
              <a:gdLst>
                <a:gd name="T0" fmla="*/ 48 w 64"/>
                <a:gd name="T1" fmla="*/ 0 h 47"/>
                <a:gd name="T2" fmla="*/ 46 w 64"/>
                <a:gd name="T3" fmla="*/ 2 h 47"/>
                <a:gd name="T4" fmla="*/ 44 w 64"/>
                <a:gd name="T5" fmla="*/ 2 h 47"/>
                <a:gd name="T6" fmla="*/ 42 w 64"/>
                <a:gd name="T7" fmla="*/ 4 h 47"/>
                <a:gd name="T8" fmla="*/ 40 w 64"/>
                <a:gd name="T9" fmla="*/ 6 h 47"/>
                <a:gd name="T10" fmla="*/ 38 w 64"/>
                <a:gd name="T11" fmla="*/ 8 h 47"/>
                <a:gd name="T12" fmla="*/ 36 w 64"/>
                <a:gd name="T13" fmla="*/ 10 h 47"/>
                <a:gd name="T14" fmla="*/ 35 w 64"/>
                <a:gd name="T15" fmla="*/ 12 h 47"/>
                <a:gd name="T16" fmla="*/ 33 w 64"/>
                <a:gd name="T17" fmla="*/ 14 h 47"/>
                <a:gd name="T18" fmla="*/ 31 w 64"/>
                <a:gd name="T19" fmla="*/ 14 h 47"/>
                <a:gd name="T20" fmla="*/ 29 w 64"/>
                <a:gd name="T21" fmla="*/ 16 h 47"/>
                <a:gd name="T22" fmla="*/ 29 w 64"/>
                <a:gd name="T23" fmla="*/ 18 h 47"/>
                <a:gd name="T24" fmla="*/ 27 w 64"/>
                <a:gd name="T25" fmla="*/ 18 h 47"/>
                <a:gd name="T26" fmla="*/ 25 w 64"/>
                <a:gd name="T27" fmla="*/ 19 h 47"/>
                <a:gd name="T28" fmla="*/ 23 w 64"/>
                <a:gd name="T29" fmla="*/ 21 h 47"/>
                <a:gd name="T30" fmla="*/ 21 w 64"/>
                <a:gd name="T31" fmla="*/ 21 h 47"/>
                <a:gd name="T32" fmla="*/ 19 w 64"/>
                <a:gd name="T33" fmla="*/ 23 h 47"/>
                <a:gd name="T34" fmla="*/ 17 w 64"/>
                <a:gd name="T35" fmla="*/ 23 h 47"/>
                <a:gd name="T36" fmla="*/ 15 w 64"/>
                <a:gd name="T37" fmla="*/ 23 h 47"/>
                <a:gd name="T38" fmla="*/ 15 w 64"/>
                <a:gd name="T39" fmla="*/ 21 h 47"/>
                <a:gd name="T40" fmla="*/ 14 w 64"/>
                <a:gd name="T41" fmla="*/ 21 h 47"/>
                <a:gd name="T42" fmla="*/ 0 w 64"/>
                <a:gd name="T43" fmla="*/ 41 h 47"/>
                <a:gd name="T44" fmla="*/ 2 w 64"/>
                <a:gd name="T45" fmla="*/ 42 h 47"/>
                <a:gd name="T46" fmla="*/ 4 w 64"/>
                <a:gd name="T47" fmla="*/ 44 h 47"/>
                <a:gd name="T48" fmla="*/ 6 w 64"/>
                <a:gd name="T49" fmla="*/ 44 h 47"/>
                <a:gd name="T50" fmla="*/ 10 w 64"/>
                <a:gd name="T51" fmla="*/ 46 h 47"/>
                <a:gd name="T52" fmla="*/ 12 w 64"/>
                <a:gd name="T53" fmla="*/ 46 h 47"/>
                <a:gd name="T54" fmla="*/ 14 w 64"/>
                <a:gd name="T55" fmla="*/ 46 h 47"/>
                <a:gd name="T56" fmla="*/ 15 w 64"/>
                <a:gd name="T57" fmla="*/ 46 h 47"/>
                <a:gd name="T58" fmla="*/ 19 w 64"/>
                <a:gd name="T59" fmla="*/ 46 h 47"/>
                <a:gd name="T60" fmla="*/ 21 w 64"/>
                <a:gd name="T61" fmla="*/ 46 h 47"/>
                <a:gd name="T62" fmla="*/ 23 w 64"/>
                <a:gd name="T63" fmla="*/ 46 h 47"/>
                <a:gd name="T64" fmla="*/ 25 w 64"/>
                <a:gd name="T65" fmla="*/ 46 h 47"/>
                <a:gd name="T66" fmla="*/ 27 w 64"/>
                <a:gd name="T67" fmla="*/ 44 h 47"/>
                <a:gd name="T68" fmla="*/ 31 w 64"/>
                <a:gd name="T69" fmla="*/ 44 h 47"/>
                <a:gd name="T70" fmla="*/ 33 w 64"/>
                <a:gd name="T71" fmla="*/ 42 h 47"/>
                <a:gd name="T72" fmla="*/ 35 w 64"/>
                <a:gd name="T73" fmla="*/ 42 h 47"/>
                <a:gd name="T74" fmla="*/ 36 w 64"/>
                <a:gd name="T75" fmla="*/ 41 h 47"/>
                <a:gd name="T76" fmla="*/ 38 w 64"/>
                <a:gd name="T77" fmla="*/ 41 h 47"/>
                <a:gd name="T78" fmla="*/ 40 w 64"/>
                <a:gd name="T79" fmla="*/ 39 h 47"/>
                <a:gd name="T80" fmla="*/ 42 w 64"/>
                <a:gd name="T81" fmla="*/ 37 h 47"/>
                <a:gd name="T82" fmla="*/ 44 w 64"/>
                <a:gd name="T83" fmla="*/ 35 h 47"/>
                <a:gd name="T84" fmla="*/ 46 w 64"/>
                <a:gd name="T85" fmla="*/ 33 h 47"/>
                <a:gd name="T86" fmla="*/ 48 w 64"/>
                <a:gd name="T87" fmla="*/ 31 h 47"/>
                <a:gd name="T88" fmla="*/ 50 w 64"/>
                <a:gd name="T89" fmla="*/ 31 h 47"/>
                <a:gd name="T90" fmla="*/ 52 w 64"/>
                <a:gd name="T91" fmla="*/ 29 h 47"/>
                <a:gd name="T92" fmla="*/ 54 w 64"/>
                <a:gd name="T93" fmla="*/ 27 h 47"/>
                <a:gd name="T94" fmla="*/ 56 w 64"/>
                <a:gd name="T95" fmla="*/ 25 h 47"/>
                <a:gd name="T96" fmla="*/ 58 w 64"/>
                <a:gd name="T97" fmla="*/ 23 h 47"/>
                <a:gd name="T98" fmla="*/ 59 w 64"/>
                <a:gd name="T99" fmla="*/ 21 h 47"/>
                <a:gd name="T100" fmla="*/ 61 w 64"/>
                <a:gd name="T101" fmla="*/ 21 h 47"/>
                <a:gd name="T102" fmla="*/ 61 w 64"/>
                <a:gd name="T103" fmla="*/ 19 h 47"/>
                <a:gd name="T104" fmla="*/ 63 w 64"/>
                <a:gd name="T105" fmla="*/ 18 h 47"/>
                <a:gd name="T106" fmla="*/ 48 w 64"/>
                <a:gd name="T107" fmla="*/ 0 h 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"/>
                <a:gd name="T163" fmla="*/ 0 h 47"/>
                <a:gd name="T164" fmla="*/ 64 w 64"/>
                <a:gd name="T165" fmla="*/ 47 h 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" h="47">
                  <a:moveTo>
                    <a:pt x="48" y="0"/>
                  </a:moveTo>
                  <a:lnTo>
                    <a:pt x="46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5" y="12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5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2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0" y="31"/>
                  </a:lnTo>
                  <a:lnTo>
                    <a:pt x="52" y="29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3" y="18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Freeform 199"/>
            <p:cNvSpPr>
              <a:spLocks/>
            </p:cNvSpPr>
            <p:nvPr/>
          </p:nvSpPr>
          <p:spPr bwMode="auto">
            <a:xfrm>
              <a:off x="2684" y="2671"/>
              <a:ext cx="41" cy="38"/>
            </a:xfrm>
            <a:custGeom>
              <a:avLst/>
              <a:gdLst>
                <a:gd name="T0" fmla="*/ 40 w 41"/>
                <a:gd name="T1" fmla="*/ 8 h 38"/>
                <a:gd name="T2" fmla="*/ 36 w 41"/>
                <a:gd name="T3" fmla="*/ 2 h 38"/>
                <a:gd name="T4" fmla="*/ 34 w 41"/>
                <a:gd name="T5" fmla="*/ 2 h 38"/>
                <a:gd name="T6" fmla="*/ 34 w 41"/>
                <a:gd name="T7" fmla="*/ 0 h 38"/>
                <a:gd name="T8" fmla="*/ 32 w 41"/>
                <a:gd name="T9" fmla="*/ 0 h 38"/>
                <a:gd name="T10" fmla="*/ 31 w 41"/>
                <a:gd name="T11" fmla="*/ 0 h 38"/>
                <a:gd name="T12" fmla="*/ 29 w 41"/>
                <a:gd name="T13" fmla="*/ 0 h 38"/>
                <a:gd name="T14" fmla="*/ 27 w 41"/>
                <a:gd name="T15" fmla="*/ 0 h 38"/>
                <a:gd name="T16" fmla="*/ 25 w 41"/>
                <a:gd name="T17" fmla="*/ 0 h 38"/>
                <a:gd name="T18" fmla="*/ 23 w 41"/>
                <a:gd name="T19" fmla="*/ 0 h 38"/>
                <a:gd name="T20" fmla="*/ 23 w 41"/>
                <a:gd name="T21" fmla="*/ 2 h 38"/>
                <a:gd name="T22" fmla="*/ 21 w 41"/>
                <a:gd name="T23" fmla="*/ 2 h 38"/>
                <a:gd name="T24" fmla="*/ 19 w 41"/>
                <a:gd name="T25" fmla="*/ 2 h 38"/>
                <a:gd name="T26" fmla="*/ 17 w 41"/>
                <a:gd name="T27" fmla="*/ 4 h 38"/>
                <a:gd name="T28" fmla="*/ 15 w 41"/>
                <a:gd name="T29" fmla="*/ 4 h 38"/>
                <a:gd name="T30" fmla="*/ 15 w 41"/>
                <a:gd name="T31" fmla="*/ 6 h 38"/>
                <a:gd name="T32" fmla="*/ 13 w 41"/>
                <a:gd name="T33" fmla="*/ 6 h 38"/>
                <a:gd name="T34" fmla="*/ 13 w 41"/>
                <a:gd name="T35" fmla="*/ 8 h 38"/>
                <a:gd name="T36" fmla="*/ 11 w 41"/>
                <a:gd name="T37" fmla="*/ 8 h 38"/>
                <a:gd name="T38" fmla="*/ 10 w 41"/>
                <a:gd name="T39" fmla="*/ 10 h 38"/>
                <a:gd name="T40" fmla="*/ 8 w 41"/>
                <a:gd name="T41" fmla="*/ 12 h 38"/>
                <a:gd name="T42" fmla="*/ 6 w 41"/>
                <a:gd name="T43" fmla="*/ 14 h 38"/>
                <a:gd name="T44" fmla="*/ 4 w 41"/>
                <a:gd name="T45" fmla="*/ 14 h 38"/>
                <a:gd name="T46" fmla="*/ 2 w 41"/>
                <a:gd name="T47" fmla="*/ 15 h 38"/>
                <a:gd name="T48" fmla="*/ 2 w 41"/>
                <a:gd name="T49" fmla="*/ 17 h 38"/>
                <a:gd name="T50" fmla="*/ 0 w 41"/>
                <a:gd name="T51" fmla="*/ 19 h 38"/>
                <a:gd name="T52" fmla="*/ 15 w 41"/>
                <a:gd name="T53" fmla="*/ 37 h 38"/>
                <a:gd name="T54" fmla="*/ 17 w 41"/>
                <a:gd name="T55" fmla="*/ 35 h 38"/>
                <a:gd name="T56" fmla="*/ 19 w 41"/>
                <a:gd name="T57" fmla="*/ 33 h 38"/>
                <a:gd name="T58" fmla="*/ 21 w 41"/>
                <a:gd name="T59" fmla="*/ 33 h 38"/>
                <a:gd name="T60" fmla="*/ 21 w 41"/>
                <a:gd name="T61" fmla="*/ 31 h 38"/>
                <a:gd name="T62" fmla="*/ 23 w 41"/>
                <a:gd name="T63" fmla="*/ 29 h 38"/>
                <a:gd name="T64" fmla="*/ 25 w 41"/>
                <a:gd name="T65" fmla="*/ 29 h 38"/>
                <a:gd name="T66" fmla="*/ 25 w 41"/>
                <a:gd name="T67" fmla="*/ 27 h 38"/>
                <a:gd name="T68" fmla="*/ 27 w 41"/>
                <a:gd name="T69" fmla="*/ 27 h 38"/>
                <a:gd name="T70" fmla="*/ 29 w 41"/>
                <a:gd name="T71" fmla="*/ 25 h 38"/>
                <a:gd name="T72" fmla="*/ 31 w 41"/>
                <a:gd name="T73" fmla="*/ 25 h 38"/>
                <a:gd name="T74" fmla="*/ 31 w 41"/>
                <a:gd name="T75" fmla="*/ 23 h 38"/>
                <a:gd name="T76" fmla="*/ 29 w 41"/>
                <a:gd name="T77" fmla="*/ 23 h 38"/>
                <a:gd name="T78" fmla="*/ 27 w 41"/>
                <a:gd name="T79" fmla="*/ 23 h 38"/>
                <a:gd name="T80" fmla="*/ 25 w 41"/>
                <a:gd name="T81" fmla="*/ 23 h 38"/>
                <a:gd name="T82" fmla="*/ 23 w 41"/>
                <a:gd name="T83" fmla="*/ 23 h 38"/>
                <a:gd name="T84" fmla="*/ 21 w 41"/>
                <a:gd name="T85" fmla="*/ 21 h 38"/>
                <a:gd name="T86" fmla="*/ 17 w 41"/>
                <a:gd name="T87" fmla="*/ 15 h 38"/>
                <a:gd name="T88" fmla="*/ 40 w 41"/>
                <a:gd name="T89" fmla="*/ 8 h 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"/>
                <a:gd name="T136" fmla="*/ 0 h 38"/>
                <a:gd name="T137" fmla="*/ 41 w 41"/>
                <a:gd name="T138" fmla="*/ 38 h 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" h="38">
                  <a:moveTo>
                    <a:pt x="40" y="8"/>
                  </a:move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1" y="21"/>
                  </a:lnTo>
                  <a:lnTo>
                    <a:pt x="17" y="15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Freeform 200"/>
            <p:cNvSpPr>
              <a:spLocks/>
            </p:cNvSpPr>
            <p:nvPr/>
          </p:nvSpPr>
          <p:spPr bwMode="auto">
            <a:xfrm>
              <a:off x="2688" y="2679"/>
              <a:ext cx="39" cy="76"/>
            </a:xfrm>
            <a:custGeom>
              <a:avLst/>
              <a:gdLst>
                <a:gd name="T0" fmla="*/ 23 w 39"/>
                <a:gd name="T1" fmla="*/ 75 h 76"/>
                <a:gd name="T2" fmla="*/ 25 w 39"/>
                <a:gd name="T3" fmla="*/ 69 h 76"/>
                <a:gd name="T4" fmla="*/ 27 w 39"/>
                <a:gd name="T5" fmla="*/ 65 h 76"/>
                <a:gd name="T6" fmla="*/ 28 w 39"/>
                <a:gd name="T7" fmla="*/ 59 h 76"/>
                <a:gd name="T8" fmla="*/ 28 w 39"/>
                <a:gd name="T9" fmla="*/ 55 h 76"/>
                <a:gd name="T10" fmla="*/ 30 w 39"/>
                <a:gd name="T11" fmla="*/ 52 h 76"/>
                <a:gd name="T12" fmla="*/ 30 w 39"/>
                <a:gd name="T13" fmla="*/ 48 h 76"/>
                <a:gd name="T14" fmla="*/ 32 w 39"/>
                <a:gd name="T15" fmla="*/ 44 h 76"/>
                <a:gd name="T16" fmla="*/ 32 w 39"/>
                <a:gd name="T17" fmla="*/ 40 h 76"/>
                <a:gd name="T18" fmla="*/ 34 w 39"/>
                <a:gd name="T19" fmla="*/ 36 h 76"/>
                <a:gd name="T20" fmla="*/ 34 w 39"/>
                <a:gd name="T21" fmla="*/ 34 h 76"/>
                <a:gd name="T22" fmla="*/ 34 w 39"/>
                <a:gd name="T23" fmla="*/ 30 h 76"/>
                <a:gd name="T24" fmla="*/ 36 w 39"/>
                <a:gd name="T25" fmla="*/ 29 h 76"/>
                <a:gd name="T26" fmla="*/ 36 w 39"/>
                <a:gd name="T27" fmla="*/ 25 h 76"/>
                <a:gd name="T28" fmla="*/ 36 w 39"/>
                <a:gd name="T29" fmla="*/ 23 h 76"/>
                <a:gd name="T30" fmla="*/ 36 w 39"/>
                <a:gd name="T31" fmla="*/ 21 h 76"/>
                <a:gd name="T32" fmla="*/ 36 w 39"/>
                <a:gd name="T33" fmla="*/ 19 h 76"/>
                <a:gd name="T34" fmla="*/ 38 w 39"/>
                <a:gd name="T35" fmla="*/ 17 h 76"/>
                <a:gd name="T36" fmla="*/ 38 w 39"/>
                <a:gd name="T37" fmla="*/ 15 h 76"/>
                <a:gd name="T38" fmla="*/ 38 w 39"/>
                <a:gd name="T39" fmla="*/ 13 h 76"/>
                <a:gd name="T40" fmla="*/ 38 w 39"/>
                <a:gd name="T41" fmla="*/ 11 h 76"/>
                <a:gd name="T42" fmla="*/ 38 w 39"/>
                <a:gd name="T43" fmla="*/ 9 h 76"/>
                <a:gd name="T44" fmla="*/ 38 w 39"/>
                <a:gd name="T45" fmla="*/ 7 h 76"/>
                <a:gd name="T46" fmla="*/ 38 w 39"/>
                <a:gd name="T47" fmla="*/ 6 h 76"/>
                <a:gd name="T48" fmla="*/ 38 w 39"/>
                <a:gd name="T49" fmla="*/ 4 h 76"/>
                <a:gd name="T50" fmla="*/ 36 w 39"/>
                <a:gd name="T51" fmla="*/ 4 h 76"/>
                <a:gd name="T52" fmla="*/ 36 w 39"/>
                <a:gd name="T53" fmla="*/ 2 h 76"/>
                <a:gd name="T54" fmla="*/ 36 w 39"/>
                <a:gd name="T55" fmla="*/ 0 h 76"/>
                <a:gd name="T56" fmla="*/ 13 w 39"/>
                <a:gd name="T57" fmla="*/ 7 h 76"/>
                <a:gd name="T58" fmla="*/ 13 w 39"/>
                <a:gd name="T59" fmla="*/ 9 h 76"/>
                <a:gd name="T60" fmla="*/ 13 w 39"/>
                <a:gd name="T61" fmla="*/ 11 h 76"/>
                <a:gd name="T62" fmla="*/ 13 w 39"/>
                <a:gd name="T63" fmla="*/ 13 h 76"/>
                <a:gd name="T64" fmla="*/ 13 w 39"/>
                <a:gd name="T65" fmla="*/ 15 h 76"/>
                <a:gd name="T66" fmla="*/ 13 w 39"/>
                <a:gd name="T67" fmla="*/ 17 h 76"/>
                <a:gd name="T68" fmla="*/ 13 w 39"/>
                <a:gd name="T69" fmla="*/ 19 h 76"/>
                <a:gd name="T70" fmla="*/ 13 w 39"/>
                <a:gd name="T71" fmla="*/ 21 h 76"/>
                <a:gd name="T72" fmla="*/ 11 w 39"/>
                <a:gd name="T73" fmla="*/ 25 h 76"/>
                <a:gd name="T74" fmla="*/ 11 w 39"/>
                <a:gd name="T75" fmla="*/ 27 h 76"/>
                <a:gd name="T76" fmla="*/ 11 w 39"/>
                <a:gd name="T77" fmla="*/ 29 h 76"/>
                <a:gd name="T78" fmla="*/ 11 w 39"/>
                <a:gd name="T79" fmla="*/ 32 h 76"/>
                <a:gd name="T80" fmla="*/ 9 w 39"/>
                <a:gd name="T81" fmla="*/ 34 h 76"/>
                <a:gd name="T82" fmla="*/ 9 w 39"/>
                <a:gd name="T83" fmla="*/ 38 h 76"/>
                <a:gd name="T84" fmla="*/ 7 w 39"/>
                <a:gd name="T85" fmla="*/ 42 h 76"/>
                <a:gd name="T86" fmla="*/ 7 w 39"/>
                <a:gd name="T87" fmla="*/ 46 h 76"/>
                <a:gd name="T88" fmla="*/ 6 w 39"/>
                <a:gd name="T89" fmla="*/ 50 h 76"/>
                <a:gd name="T90" fmla="*/ 6 w 39"/>
                <a:gd name="T91" fmla="*/ 53 h 76"/>
                <a:gd name="T92" fmla="*/ 4 w 39"/>
                <a:gd name="T93" fmla="*/ 57 h 76"/>
                <a:gd name="T94" fmla="*/ 2 w 39"/>
                <a:gd name="T95" fmla="*/ 61 h 76"/>
                <a:gd name="T96" fmla="*/ 0 w 39"/>
                <a:gd name="T97" fmla="*/ 67 h 76"/>
                <a:gd name="T98" fmla="*/ 23 w 39"/>
                <a:gd name="T99" fmla="*/ 75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"/>
                <a:gd name="T151" fmla="*/ 0 h 76"/>
                <a:gd name="T152" fmla="*/ 39 w 39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" h="76">
                  <a:moveTo>
                    <a:pt x="23" y="75"/>
                  </a:moveTo>
                  <a:lnTo>
                    <a:pt x="25" y="69"/>
                  </a:lnTo>
                  <a:lnTo>
                    <a:pt x="27" y="65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6" y="29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7" y="46"/>
                  </a:lnTo>
                  <a:lnTo>
                    <a:pt x="6" y="50"/>
                  </a:lnTo>
                  <a:lnTo>
                    <a:pt x="6" y="53"/>
                  </a:lnTo>
                  <a:lnTo>
                    <a:pt x="4" y="57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23" y="7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Freeform 201"/>
            <p:cNvSpPr>
              <a:spLocks/>
            </p:cNvSpPr>
            <p:nvPr/>
          </p:nvSpPr>
          <p:spPr bwMode="auto">
            <a:xfrm>
              <a:off x="2667" y="2746"/>
              <a:ext cx="45" cy="95"/>
            </a:xfrm>
            <a:custGeom>
              <a:avLst/>
              <a:gdLst>
                <a:gd name="T0" fmla="*/ 7 w 45"/>
                <a:gd name="T1" fmla="*/ 92 h 95"/>
                <a:gd name="T2" fmla="*/ 21 w 45"/>
                <a:gd name="T3" fmla="*/ 71 h 95"/>
                <a:gd name="T4" fmla="*/ 23 w 45"/>
                <a:gd name="T5" fmla="*/ 71 h 95"/>
                <a:gd name="T6" fmla="*/ 23 w 45"/>
                <a:gd name="T7" fmla="*/ 73 h 95"/>
                <a:gd name="T8" fmla="*/ 25 w 45"/>
                <a:gd name="T9" fmla="*/ 75 h 95"/>
                <a:gd name="T10" fmla="*/ 25 w 45"/>
                <a:gd name="T11" fmla="*/ 73 h 95"/>
                <a:gd name="T12" fmla="*/ 25 w 45"/>
                <a:gd name="T13" fmla="*/ 71 h 95"/>
                <a:gd name="T14" fmla="*/ 25 w 45"/>
                <a:gd name="T15" fmla="*/ 69 h 95"/>
                <a:gd name="T16" fmla="*/ 25 w 45"/>
                <a:gd name="T17" fmla="*/ 67 h 95"/>
                <a:gd name="T18" fmla="*/ 27 w 45"/>
                <a:gd name="T19" fmla="*/ 65 h 95"/>
                <a:gd name="T20" fmla="*/ 27 w 45"/>
                <a:gd name="T21" fmla="*/ 63 h 95"/>
                <a:gd name="T22" fmla="*/ 27 w 45"/>
                <a:gd name="T23" fmla="*/ 61 h 95"/>
                <a:gd name="T24" fmla="*/ 27 w 45"/>
                <a:gd name="T25" fmla="*/ 59 h 95"/>
                <a:gd name="T26" fmla="*/ 28 w 45"/>
                <a:gd name="T27" fmla="*/ 55 h 95"/>
                <a:gd name="T28" fmla="*/ 28 w 45"/>
                <a:gd name="T29" fmla="*/ 53 h 95"/>
                <a:gd name="T30" fmla="*/ 30 w 45"/>
                <a:gd name="T31" fmla="*/ 50 h 95"/>
                <a:gd name="T32" fmla="*/ 30 w 45"/>
                <a:gd name="T33" fmla="*/ 48 h 95"/>
                <a:gd name="T34" fmla="*/ 32 w 45"/>
                <a:gd name="T35" fmla="*/ 44 h 95"/>
                <a:gd name="T36" fmla="*/ 32 w 45"/>
                <a:gd name="T37" fmla="*/ 40 h 95"/>
                <a:gd name="T38" fmla="*/ 34 w 45"/>
                <a:gd name="T39" fmla="*/ 36 h 95"/>
                <a:gd name="T40" fmla="*/ 34 w 45"/>
                <a:gd name="T41" fmla="*/ 32 h 95"/>
                <a:gd name="T42" fmla="*/ 36 w 45"/>
                <a:gd name="T43" fmla="*/ 29 h 95"/>
                <a:gd name="T44" fmla="*/ 38 w 45"/>
                <a:gd name="T45" fmla="*/ 25 h 95"/>
                <a:gd name="T46" fmla="*/ 40 w 45"/>
                <a:gd name="T47" fmla="*/ 21 h 95"/>
                <a:gd name="T48" fmla="*/ 40 w 45"/>
                <a:gd name="T49" fmla="*/ 17 h 95"/>
                <a:gd name="T50" fmla="*/ 42 w 45"/>
                <a:gd name="T51" fmla="*/ 11 h 95"/>
                <a:gd name="T52" fmla="*/ 44 w 45"/>
                <a:gd name="T53" fmla="*/ 8 h 95"/>
                <a:gd name="T54" fmla="*/ 21 w 45"/>
                <a:gd name="T55" fmla="*/ 0 h 95"/>
                <a:gd name="T56" fmla="*/ 19 w 45"/>
                <a:gd name="T57" fmla="*/ 4 h 95"/>
                <a:gd name="T58" fmla="*/ 19 w 45"/>
                <a:gd name="T59" fmla="*/ 9 h 95"/>
                <a:gd name="T60" fmla="*/ 17 w 45"/>
                <a:gd name="T61" fmla="*/ 13 h 95"/>
                <a:gd name="T62" fmla="*/ 15 w 45"/>
                <a:gd name="T63" fmla="*/ 17 h 95"/>
                <a:gd name="T64" fmla="*/ 13 w 45"/>
                <a:gd name="T65" fmla="*/ 21 h 95"/>
                <a:gd name="T66" fmla="*/ 13 w 45"/>
                <a:gd name="T67" fmla="*/ 25 h 95"/>
                <a:gd name="T68" fmla="*/ 11 w 45"/>
                <a:gd name="T69" fmla="*/ 31 h 95"/>
                <a:gd name="T70" fmla="*/ 9 w 45"/>
                <a:gd name="T71" fmla="*/ 32 h 95"/>
                <a:gd name="T72" fmla="*/ 9 w 45"/>
                <a:gd name="T73" fmla="*/ 36 h 95"/>
                <a:gd name="T74" fmla="*/ 7 w 45"/>
                <a:gd name="T75" fmla="*/ 40 h 95"/>
                <a:gd name="T76" fmla="*/ 7 w 45"/>
                <a:gd name="T77" fmla="*/ 44 h 95"/>
                <a:gd name="T78" fmla="*/ 5 w 45"/>
                <a:gd name="T79" fmla="*/ 48 h 95"/>
                <a:gd name="T80" fmla="*/ 5 w 45"/>
                <a:gd name="T81" fmla="*/ 50 h 95"/>
                <a:gd name="T82" fmla="*/ 4 w 45"/>
                <a:gd name="T83" fmla="*/ 53 h 95"/>
                <a:gd name="T84" fmla="*/ 4 w 45"/>
                <a:gd name="T85" fmla="*/ 55 h 95"/>
                <a:gd name="T86" fmla="*/ 4 w 45"/>
                <a:gd name="T87" fmla="*/ 59 h 95"/>
                <a:gd name="T88" fmla="*/ 2 w 45"/>
                <a:gd name="T89" fmla="*/ 61 h 95"/>
                <a:gd name="T90" fmla="*/ 2 w 45"/>
                <a:gd name="T91" fmla="*/ 63 h 95"/>
                <a:gd name="T92" fmla="*/ 2 w 45"/>
                <a:gd name="T93" fmla="*/ 65 h 95"/>
                <a:gd name="T94" fmla="*/ 2 w 45"/>
                <a:gd name="T95" fmla="*/ 69 h 95"/>
                <a:gd name="T96" fmla="*/ 0 w 45"/>
                <a:gd name="T97" fmla="*/ 71 h 95"/>
                <a:gd name="T98" fmla="*/ 0 w 45"/>
                <a:gd name="T99" fmla="*/ 73 h 95"/>
                <a:gd name="T100" fmla="*/ 0 w 45"/>
                <a:gd name="T101" fmla="*/ 75 h 95"/>
                <a:gd name="T102" fmla="*/ 2 w 45"/>
                <a:gd name="T103" fmla="*/ 76 h 95"/>
                <a:gd name="T104" fmla="*/ 2 w 45"/>
                <a:gd name="T105" fmla="*/ 78 h 95"/>
                <a:gd name="T106" fmla="*/ 2 w 45"/>
                <a:gd name="T107" fmla="*/ 82 h 95"/>
                <a:gd name="T108" fmla="*/ 2 w 45"/>
                <a:gd name="T109" fmla="*/ 84 h 95"/>
                <a:gd name="T110" fmla="*/ 4 w 45"/>
                <a:gd name="T111" fmla="*/ 86 h 95"/>
                <a:gd name="T112" fmla="*/ 5 w 45"/>
                <a:gd name="T113" fmla="*/ 88 h 95"/>
                <a:gd name="T114" fmla="*/ 7 w 45"/>
                <a:gd name="T115" fmla="*/ 90 h 95"/>
                <a:gd name="T116" fmla="*/ 9 w 45"/>
                <a:gd name="T117" fmla="*/ 92 h 95"/>
                <a:gd name="T118" fmla="*/ 13 w 45"/>
                <a:gd name="T119" fmla="*/ 94 h 95"/>
                <a:gd name="T120" fmla="*/ 25 w 45"/>
                <a:gd name="T121" fmla="*/ 75 h 95"/>
                <a:gd name="T122" fmla="*/ 7 w 45"/>
                <a:gd name="T123" fmla="*/ 92 h 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"/>
                <a:gd name="T187" fmla="*/ 0 h 95"/>
                <a:gd name="T188" fmla="*/ 45 w 45"/>
                <a:gd name="T189" fmla="*/ 95 h 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" h="95">
                  <a:moveTo>
                    <a:pt x="7" y="92"/>
                  </a:move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7" y="59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6" y="29"/>
                  </a:lnTo>
                  <a:lnTo>
                    <a:pt x="38" y="25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42" y="11"/>
                  </a:lnTo>
                  <a:lnTo>
                    <a:pt x="44" y="8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7" y="13"/>
                  </a:lnTo>
                  <a:lnTo>
                    <a:pt x="15" y="17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9" y="92"/>
                  </a:lnTo>
                  <a:lnTo>
                    <a:pt x="13" y="94"/>
                  </a:lnTo>
                  <a:lnTo>
                    <a:pt x="25" y="75"/>
                  </a:lnTo>
                  <a:lnTo>
                    <a:pt x="7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4" name="Freeform 202"/>
            <p:cNvSpPr>
              <a:spLocks/>
            </p:cNvSpPr>
            <p:nvPr/>
          </p:nvSpPr>
          <p:spPr bwMode="auto">
            <a:xfrm>
              <a:off x="2671" y="2815"/>
              <a:ext cx="25" cy="26"/>
            </a:xfrm>
            <a:custGeom>
              <a:avLst/>
              <a:gdLst>
                <a:gd name="T0" fmla="*/ 23 w 25"/>
                <a:gd name="T1" fmla="*/ 4 h 26"/>
                <a:gd name="T2" fmla="*/ 21 w 25"/>
                <a:gd name="T3" fmla="*/ 4 h 26"/>
                <a:gd name="T4" fmla="*/ 21 w 25"/>
                <a:gd name="T5" fmla="*/ 2 h 26"/>
                <a:gd name="T6" fmla="*/ 19 w 25"/>
                <a:gd name="T7" fmla="*/ 2 h 26"/>
                <a:gd name="T8" fmla="*/ 17 w 25"/>
                <a:gd name="T9" fmla="*/ 2 h 26"/>
                <a:gd name="T10" fmla="*/ 15 w 25"/>
                <a:gd name="T11" fmla="*/ 0 h 26"/>
                <a:gd name="T12" fmla="*/ 13 w 25"/>
                <a:gd name="T13" fmla="*/ 0 h 26"/>
                <a:gd name="T14" fmla="*/ 9 w 25"/>
                <a:gd name="T15" fmla="*/ 0 h 26"/>
                <a:gd name="T16" fmla="*/ 5 w 25"/>
                <a:gd name="T17" fmla="*/ 2 h 26"/>
                <a:gd name="T18" fmla="*/ 1 w 25"/>
                <a:gd name="T19" fmla="*/ 7 h 26"/>
                <a:gd name="T20" fmla="*/ 0 w 25"/>
                <a:gd name="T21" fmla="*/ 13 h 26"/>
                <a:gd name="T22" fmla="*/ 0 w 25"/>
                <a:gd name="T23" fmla="*/ 15 h 26"/>
                <a:gd name="T24" fmla="*/ 1 w 25"/>
                <a:gd name="T25" fmla="*/ 17 h 26"/>
                <a:gd name="T26" fmla="*/ 1 w 25"/>
                <a:gd name="T27" fmla="*/ 19 h 26"/>
                <a:gd name="T28" fmla="*/ 3 w 25"/>
                <a:gd name="T29" fmla="*/ 21 h 26"/>
                <a:gd name="T30" fmla="*/ 3 w 25"/>
                <a:gd name="T31" fmla="*/ 23 h 26"/>
                <a:gd name="T32" fmla="*/ 21 w 25"/>
                <a:gd name="T33" fmla="*/ 6 h 26"/>
                <a:gd name="T34" fmla="*/ 21 w 25"/>
                <a:gd name="T35" fmla="*/ 4 h 26"/>
                <a:gd name="T36" fmla="*/ 21 w 25"/>
                <a:gd name="T37" fmla="*/ 6 h 26"/>
                <a:gd name="T38" fmla="*/ 23 w 25"/>
                <a:gd name="T39" fmla="*/ 6 h 26"/>
                <a:gd name="T40" fmla="*/ 23 w 25"/>
                <a:gd name="T41" fmla="*/ 7 h 26"/>
                <a:gd name="T42" fmla="*/ 24 w 25"/>
                <a:gd name="T43" fmla="*/ 9 h 26"/>
                <a:gd name="T44" fmla="*/ 24 w 25"/>
                <a:gd name="T45" fmla="*/ 13 h 26"/>
                <a:gd name="T46" fmla="*/ 23 w 25"/>
                <a:gd name="T47" fmla="*/ 17 h 26"/>
                <a:gd name="T48" fmla="*/ 19 w 25"/>
                <a:gd name="T49" fmla="*/ 23 h 26"/>
                <a:gd name="T50" fmla="*/ 15 w 25"/>
                <a:gd name="T51" fmla="*/ 25 h 26"/>
                <a:gd name="T52" fmla="*/ 13 w 25"/>
                <a:gd name="T53" fmla="*/ 25 h 26"/>
                <a:gd name="T54" fmla="*/ 11 w 25"/>
                <a:gd name="T55" fmla="*/ 25 h 26"/>
                <a:gd name="T56" fmla="*/ 9 w 25"/>
                <a:gd name="T57" fmla="*/ 25 h 26"/>
                <a:gd name="T58" fmla="*/ 9 w 25"/>
                <a:gd name="T59" fmla="*/ 23 h 26"/>
                <a:gd name="T60" fmla="*/ 7 w 25"/>
                <a:gd name="T61" fmla="*/ 23 h 26"/>
                <a:gd name="T62" fmla="*/ 9 w 25"/>
                <a:gd name="T63" fmla="*/ 23 h 26"/>
                <a:gd name="T64" fmla="*/ 9 w 25"/>
                <a:gd name="T65" fmla="*/ 25 h 26"/>
                <a:gd name="T66" fmla="*/ 23 w 25"/>
                <a:gd name="T67" fmla="*/ 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"/>
                <a:gd name="T103" fmla="*/ 0 h 26"/>
                <a:gd name="T104" fmla="*/ 25 w 2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" h="26">
                  <a:moveTo>
                    <a:pt x="23" y="4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3" y="17"/>
                  </a:lnTo>
                  <a:lnTo>
                    <a:pt x="19" y="23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23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Freeform 203"/>
            <p:cNvSpPr>
              <a:spLocks/>
            </p:cNvSpPr>
            <p:nvPr/>
          </p:nvSpPr>
          <p:spPr bwMode="auto">
            <a:xfrm>
              <a:off x="2992" y="3893"/>
              <a:ext cx="43" cy="42"/>
            </a:xfrm>
            <a:custGeom>
              <a:avLst/>
              <a:gdLst>
                <a:gd name="T0" fmla="*/ 36 w 43"/>
                <a:gd name="T1" fmla="*/ 2 h 42"/>
                <a:gd name="T2" fmla="*/ 36 w 43"/>
                <a:gd name="T3" fmla="*/ 0 h 42"/>
                <a:gd name="T4" fmla="*/ 35 w 43"/>
                <a:gd name="T5" fmla="*/ 2 h 42"/>
                <a:gd name="T6" fmla="*/ 33 w 43"/>
                <a:gd name="T7" fmla="*/ 2 h 42"/>
                <a:gd name="T8" fmla="*/ 31 w 43"/>
                <a:gd name="T9" fmla="*/ 2 h 42"/>
                <a:gd name="T10" fmla="*/ 29 w 43"/>
                <a:gd name="T11" fmla="*/ 4 h 42"/>
                <a:gd name="T12" fmla="*/ 27 w 43"/>
                <a:gd name="T13" fmla="*/ 4 h 42"/>
                <a:gd name="T14" fmla="*/ 25 w 43"/>
                <a:gd name="T15" fmla="*/ 4 h 42"/>
                <a:gd name="T16" fmla="*/ 23 w 43"/>
                <a:gd name="T17" fmla="*/ 6 h 42"/>
                <a:gd name="T18" fmla="*/ 21 w 43"/>
                <a:gd name="T19" fmla="*/ 6 h 42"/>
                <a:gd name="T20" fmla="*/ 19 w 43"/>
                <a:gd name="T21" fmla="*/ 8 h 42"/>
                <a:gd name="T22" fmla="*/ 17 w 43"/>
                <a:gd name="T23" fmla="*/ 10 h 42"/>
                <a:gd name="T24" fmla="*/ 15 w 43"/>
                <a:gd name="T25" fmla="*/ 10 h 42"/>
                <a:gd name="T26" fmla="*/ 13 w 43"/>
                <a:gd name="T27" fmla="*/ 12 h 42"/>
                <a:gd name="T28" fmla="*/ 12 w 43"/>
                <a:gd name="T29" fmla="*/ 12 h 42"/>
                <a:gd name="T30" fmla="*/ 12 w 43"/>
                <a:gd name="T31" fmla="*/ 14 h 42"/>
                <a:gd name="T32" fmla="*/ 10 w 43"/>
                <a:gd name="T33" fmla="*/ 14 h 42"/>
                <a:gd name="T34" fmla="*/ 8 w 43"/>
                <a:gd name="T35" fmla="*/ 16 h 42"/>
                <a:gd name="T36" fmla="*/ 6 w 43"/>
                <a:gd name="T37" fmla="*/ 18 h 42"/>
                <a:gd name="T38" fmla="*/ 4 w 43"/>
                <a:gd name="T39" fmla="*/ 19 h 42"/>
                <a:gd name="T40" fmla="*/ 2 w 43"/>
                <a:gd name="T41" fmla="*/ 19 h 42"/>
                <a:gd name="T42" fmla="*/ 2 w 43"/>
                <a:gd name="T43" fmla="*/ 21 h 42"/>
                <a:gd name="T44" fmla="*/ 0 w 43"/>
                <a:gd name="T45" fmla="*/ 21 h 42"/>
                <a:gd name="T46" fmla="*/ 0 w 43"/>
                <a:gd name="T47" fmla="*/ 23 h 42"/>
                <a:gd name="T48" fmla="*/ 17 w 43"/>
                <a:gd name="T49" fmla="*/ 41 h 42"/>
                <a:gd name="T50" fmla="*/ 17 w 43"/>
                <a:gd name="T51" fmla="*/ 39 h 42"/>
                <a:gd name="T52" fmla="*/ 19 w 43"/>
                <a:gd name="T53" fmla="*/ 39 h 42"/>
                <a:gd name="T54" fmla="*/ 19 w 43"/>
                <a:gd name="T55" fmla="*/ 37 h 42"/>
                <a:gd name="T56" fmla="*/ 21 w 43"/>
                <a:gd name="T57" fmla="*/ 37 h 42"/>
                <a:gd name="T58" fmla="*/ 21 w 43"/>
                <a:gd name="T59" fmla="*/ 35 h 42"/>
                <a:gd name="T60" fmla="*/ 23 w 43"/>
                <a:gd name="T61" fmla="*/ 35 h 42"/>
                <a:gd name="T62" fmla="*/ 25 w 43"/>
                <a:gd name="T63" fmla="*/ 33 h 42"/>
                <a:gd name="T64" fmla="*/ 27 w 43"/>
                <a:gd name="T65" fmla="*/ 31 h 42"/>
                <a:gd name="T66" fmla="*/ 29 w 43"/>
                <a:gd name="T67" fmla="*/ 31 h 42"/>
                <a:gd name="T68" fmla="*/ 29 w 43"/>
                <a:gd name="T69" fmla="*/ 29 h 42"/>
                <a:gd name="T70" fmla="*/ 31 w 43"/>
                <a:gd name="T71" fmla="*/ 29 h 42"/>
                <a:gd name="T72" fmla="*/ 33 w 43"/>
                <a:gd name="T73" fmla="*/ 29 h 42"/>
                <a:gd name="T74" fmla="*/ 33 w 43"/>
                <a:gd name="T75" fmla="*/ 27 h 42"/>
                <a:gd name="T76" fmla="*/ 35 w 43"/>
                <a:gd name="T77" fmla="*/ 27 h 42"/>
                <a:gd name="T78" fmla="*/ 36 w 43"/>
                <a:gd name="T79" fmla="*/ 27 h 42"/>
                <a:gd name="T80" fmla="*/ 36 w 43"/>
                <a:gd name="T81" fmla="*/ 25 h 42"/>
                <a:gd name="T82" fmla="*/ 38 w 43"/>
                <a:gd name="T83" fmla="*/ 25 h 42"/>
                <a:gd name="T84" fmla="*/ 40 w 43"/>
                <a:gd name="T85" fmla="*/ 25 h 42"/>
                <a:gd name="T86" fmla="*/ 42 w 43"/>
                <a:gd name="T87" fmla="*/ 25 h 42"/>
                <a:gd name="T88" fmla="*/ 36 w 43"/>
                <a:gd name="T89" fmla="*/ 2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"/>
                <a:gd name="T136" fmla="*/ 0 h 42"/>
                <a:gd name="T137" fmla="*/ 43 w 43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" h="42">
                  <a:moveTo>
                    <a:pt x="36" y="2"/>
                  </a:moveTo>
                  <a:lnTo>
                    <a:pt x="36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36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Freeform 204"/>
            <p:cNvSpPr>
              <a:spLocks/>
            </p:cNvSpPr>
            <p:nvPr/>
          </p:nvSpPr>
          <p:spPr bwMode="auto">
            <a:xfrm>
              <a:off x="3028" y="3880"/>
              <a:ext cx="44" cy="39"/>
            </a:xfrm>
            <a:custGeom>
              <a:avLst/>
              <a:gdLst>
                <a:gd name="T0" fmla="*/ 20 w 44"/>
                <a:gd name="T1" fmla="*/ 0 h 39"/>
                <a:gd name="T2" fmla="*/ 21 w 44"/>
                <a:gd name="T3" fmla="*/ 0 h 39"/>
                <a:gd name="T4" fmla="*/ 20 w 44"/>
                <a:gd name="T5" fmla="*/ 0 h 39"/>
                <a:gd name="T6" fmla="*/ 20 w 44"/>
                <a:gd name="T7" fmla="*/ 2 h 39"/>
                <a:gd name="T8" fmla="*/ 18 w 44"/>
                <a:gd name="T9" fmla="*/ 4 h 39"/>
                <a:gd name="T10" fmla="*/ 18 w 44"/>
                <a:gd name="T11" fmla="*/ 6 h 39"/>
                <a:gd name="T12" fmla="*/ 16 w 44"/>
                <a:gd name="T13" fmla="*/ 6 h 39"/>
                <a:gd name="T14" fmla="*/ 14 w 44"/>
                <a:gd name="T15" fmla="*/ 8 h 39"/>
                <a:gd name="T16" fmla="*/ 12 w 44"/>
                <a:gd name="T17" fmla="*/ 9 h 39"/>
                <a:gd name="T18" fmla="*/ 10 w 44"/>
                <a:gd name="T19" fmla="*/ 9 h 39"/>
                <a:gd name="T20" fmla="*/ 10 w 44"/>
                <a:gd name="T21" fmla="*/ 11 h 39"/>
                <a:gd name="T22" fmla="*/ 8 w 44"/>
                <a:gd name="T23" fmla="*/ 11 h 39"/>
                <a:gd name="T24" fmla="*/ 6 w 44"/>
                <a:gd name="T25" fmla="*/ 11 h 39"/>
                <a:gd name="T26" fmla="*/ 6 w 44"/>
                <a:gd name="T27" fmla="*/ 13 h 39"/>
                <a:gd name="T28" fmla="*/ 4 w 44"/>
                <a:gd name="T29" fmla="*/ 13 h 39"/>
                <a:gd name="T30" fmla="*/ 2 w 44"/>
                <a:gd name="T31" fmla="*/ 13 h 39"/>
                <a:gd name="T32" fmla="*/ 0 w 44"/>
                <a:gd name="T33" fmla="*/ 13 h 39"/>
                <a:gd name="T34" fmla="*/ 0 w 44"/>
                <a:gd name="T35" fmla="*/ 15 h 39"/>
                <a:gd name="T36" fmla="*/ 6 w 44"/>
                <a:gd name="T37" fmla="*/ 38 h 39"/>
                <a:gd name="T38" fmla="*/ 8 w 44"/>
                <a:gd name="T39" fmla="*/ 38 h 39"/>
                <a:gd name="T40" fmla="*/ 10 w 44"/>
                <a:gd name="T41" fmla="*/ 36 h 39"/>
                <a:gd name="T42" fmla="*/ 12 w 44"/>
                <a:gd name="T43" fmla="*/ 36 h 39"/>
                <a:gd name="T44" fmla="*/ 14 w 44"/>
                <a:gd name="T45" fmla="*/ 34 h 39"/>
                <a:gd name="T46" fmla="*/ 16 w 44"/>
                <a:gd name="T47" fmla="*/ 34 h 39"/>
                <a:gd name="T48" fmla="*/ 18 w 44"/>
                <a:gd name="T49" fmla="*/ 34 h 39"/>
                <a:gd name="T50" fmla="*/ 18 w 44"/>
                <a:gd name="T51" fmla="*/ 32 h 39"/>
                <a:gd name="T52" fmla="*/ 20 w 44"/>
                <a:gd name="T53" fmla="*/ 32 h 39"/>
                <a:gd name="T54" fmla="*/ 21 w 44"/>
                <a:gd name="T55" fmla="*/ 31 h 39"/>
                <a:gd name="T56" fmla="*/ 23 w 44"/>
                <a:gd name="T57" fmla="*/ 31 h 39"/>
                <a:gd name="T58" fmla="*/ 25 w 44"/>
                <a:gd name="T59" fmla="*/ 29 h 39"/>
                <a:gd name="T60" fmla="*/ 27 w 44"/>
                <a:gd name="T61" fmla="*/ 29 h 39"/>
                <a:gd name="T62" fmla="*/ 27 w 44"/>
                <a:gd name="T63" fmla="*/ 27 h 39"/>
                <a:gd name="T64" fmla="*/ 29 w 44"/>
                <a:gd name="T65" fmla="*/ 27 h 39"/>
                <a:gd name="T66" fmla="*/ 29 w 44"/>
                <a:gd name="T67" fmla="*/ 25 h 39"/>
                <a:gd name="T68" fmla="*/ 31 w 44"/>
                <a:gd name="T69" fmla="*/ 25 h 39"/>
                <a:gd name="T70" fmla="*/ 31 w 44"/>
                <a:gd name="T71" fmla="*/ 23 h 39"/>
                <a:gd name="T72" fmla="*/ 33 w 44"/>
                <a:gd name="T73" fmla="*/ 23 h 39"/>
                <a:gd name="T74" fmla="*/ 33 w 44"/>
                <a:gd name="T75" fmla="*/ 21 h 39"/>
                <a:gd name="T76" fmla="*/ 35 w 44"/>
                <a:gd name="T77" fmla="*/ 21 h 39"/>
                <a:gd name="T78" fmla="*/ 35 w 44"/>
                <a:gd name="T79" fmla="*/ 19 h 39"/>
                <a:gd name="T80" fmla="*/ 37 w 44"/>
                <a:gd name="T81" fmla="*/ 19 h 39"/>
                <a:gd name="T82" fmla="*/ 37 w 44"/>
                <a:gd name="T83" fmla="*/ 17 h 39"/>
                <a:gd name="T84" fmla="*/ 39 w 44"/>
                <a:gd name="T85" fmla="*/ 17 h 39"/>
                <a:gd name="T86" fmla="*/ 39 w 44"/>
                <a:gd name="T87" fmla="*/ 15 h 39"/>
                <a:gd name="T88" fmla="*/ 41 w 44"/>
                <a:gd name="T89" fmla="*/ 13 h 39"/>
                <a:gd name="T90" fmla="*/ 41 w 44"/>
                <a:gd name="T91" fmla="*/ 11 h 39"/>
                <a:gd name="T92" fmla="*/ 43 w 44"/>
                <a:gd name="T93" fmla="*/ 11 h 39"/>
                <a:gd name="T94" fmla="*/ 43 w 44"/>
                <a:gd name="T95" fmla="*/ 9 h 39"/>
                <a:gd name="T96" fmla="*/ 20 w 44"/>
                <a:gd name="T97" fmla="*/ 0 h 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39"/>
                <a:gd name="T149" fmla="*/ 44 w 44"/>
                <a:gd name="T150" fmla="*/ 39 h 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39">
                  <a:moveTo>
                    <a:pt x="20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7" name="Freeform 205"/>
            <p:cNvSpPr>
              <a:spLocks/>
            </p:cNvSpPr>
            <p:nvPr/>
          </p:nvSpPr>
          <p:spPr bwMode="auto">
            <a:xfrm>
              <a:off x="3048" y="3834"/>
              <a:ext cx="60" cy="56"/>
            </a:xfrm>
            <a:custGeom>
              <a:avLst/>
              <a:gdLst>
                <a:gd name="T0" fmla="*/ 42 w 60"/>
                <a:gd name="T1" fmla="*/ 0 h 56"/>
                <a:gd name="T2" fmla="*/ 40 w 60"/>
                <a:gd name="T3" fmla="*/ 2 h 56"/>
                <a:gd name="T4" fmla="*/ 38 w 60"/>
                <a:gd name="T5" fmla="*/ 4 h 56"/>
                <a:gd name="T6" fmla="*/ 36 w 60"/>
                <a:gd name="T7" fmla="*/ 6 h 56"/>
                <a:gd name="T8" fmla="*/ 34 w 60"/>
                <a:gd name="T9" fmla="*/ 8 h 56"/>
                <a:gd name="T10" fmla="*/ 34 w 60"/>
                <a:gd name="T11" fmla="*/ 9 h 56"/>
                <a:gd name="T12" fmla="*/ 32 w 60"/>
                <a:gd name="T13" fmla="*/ 11 h 56"/>
                <a:gd name="T14" fmla="*/ 30 w 60"/>
                <a:gd name="T15" fmla="*/ 11 h 56"/>
                <a:gd name="T16" fmla="*/ 28 w 60"/>
                <a:gd name="T17" fmla="*/ 13 h 56"/>
                <a:gd name="T18" fmla="*/ 26 w 60"/>
                <a:gd name="T19" fmla="*/ 15 h 56"/>
                <a:gd name="T20" fmla="*/ 24 w 60"/>
                <a:gd name="T21" fmla="*/ 17 h 56"/>
                <a:gd name="T22" fmla="*/ 23 w 60"/>
                <a:gd name="T23" fmla="*/ 19 h 56"/>
                <a:gd name="T24" fmla="*/ 23 w 60"/>
                <a:gd name="T25" fmla="*/ 21 h 56"/>
                <a:gd name="T26" fmla="*/ 21 w 60"/>
                <a:gd name="T27" fmla="*/ 23 h 56"/>
                <a:gd name="T28" fmla="*/ 19 w 60"/>
                <a:gd name="T29" fmla="*/ 23 h 56"/>
                <a:gd name="T30" fmla="*/ 17 w 60"/>
                <a:gd name="T31" fmla="*/ 25 h 56"/>
                <a:gd name="T32" fmla="*/ 17 w 60"/>
                <a:gd name="T33" fmla="*/ 27 h 56"/>
                <a:gd name="T34" fmla="*/ 15 w 60"/>
                <a:gd name="T35" fmla="*/ 29 h 56"/>
                <a:gd name="T36" fmla="*/ 13 w 60"/>
                <a:gd name="T37" fmla="*/ 29 h 56"/>
                <a:gd name="T38" fmla="*/ 13 w 60"/>
                <a:gd name="T39" fmla="*/ 31 h 56"/>
                <a:gd name="T40" fmla="*/ 11 w 60"/>
                <a:gd name="T41" fmla="*/ 32 h 56"/>
                <a:gd name="T42" fmla="*/ 9 w 60"/>
                <a:gd name="T43" fmla="*/ 32 h 56"/>
                <a:gd name="T44" fmla="*/ 9 w 60"/>
                <a:gd name="T45" fmla="*/ 34 h 56"/>
                <a:gd name="T46" fmla="*/ 7 w 60"/>
                <a:gd name="T47" fmla="*/ 36 h 56"/>
                <a:gd name="T48" fmla="*/ 5 w 60"/>
                <a:gd name="T49" fmla="*/ 38 h 56"/>
                <a:gd name="T50" fmla="*/ 3 w 60"/>
                <a:gd name="T51" fmla="*/ 40 h 56"/>
                <a:gd name="T52" fmla="*/ 3 w 60"/>
                <a:gd name="T53" fmla="*/ 42 h 56"/>
                <a:gd name="T54" fmla="*/ 1 w 60"/>
                <a:gd name="T55" fmla="*/ 44 h 56"/>
                <a:gd name="T56" fmla="*/ 1 w 60"/>
                <a:gd name="T57" fmla="*/ 46 h 56"/>
                <a:gd name="T58" fmla="*/ 0 w 60"/>
                <a:gd name="T59" fmla="*/ 46 h 56"/>
                <a:gd name="T60" fmla="*/ 23 w 60"/>
                <a:gd name="T61" fmla="*/ 55 h 56"/>
                <a:gd name="T62" fmla="*/ 24 w 60"/>
                <a:gd name="T63" fmla="*/ 54 h 56"/>
                <a:gd name="T64" fmla="*/ 26 w 60"/>
                <a:gd name="T65" fmla="*/ 52 h 56"/>
                <a:gd name="T66" fmla="*/ 26 w 60"/>
                <a:gd name="T67" fmla="*/ 50 h 56"/>
                <a:gd name="T68" fmla="*/ 28 w 60"/>
                <a:gd name="T69" fmla="*/ 50 h 56"/>
                <a:gd name="T70" fmla="*/ 28 w 60"/>
                <a:gd name="T71" fmla="*/ 48 h 56"/>
                <a:gd name="T72" fmla="*/ 30 w 60"/>
                <a:gd name="T73" fmla="*/ 46 h 56"/>
                <a:gd name="T74" fmla="*/ 32 w 60"/>
                <a:gd name="T75" fmla="*/ 44 h 56"/>
                <a:gd name="T76" fmla="*/ 34 w 60"/>
                <a:gd name="T77" fmla="*/ 42 h 56"/>
                <a:gd name="T78" fmla="*/ 36 w 60"/>
                <a:gd name="T79" fmla="*/ 40 h 56"/>
                <a:gd name="T80" fmla="*/ 38 w 60"/>
                <a:gd name="T81" fmla="*/ 38 h 56"/>
                <a:gd name="T82" fmla="*/ 40 w 60"/>
                <a:gd name="T83" fmla="*/ 36 h 56"/>
                <a:gd name="T84" fmla="*/ 42 w 60"/>
                <a:gd name="T85" fmla="*/ 34 h 56"/>
                <a:gd name="T86" fmla="*/ 44 w 60"/>
                <a:gd name="T87" fmla="*/ 32 h 56"/>
                <a:gd name="T88" fmla="*/ 45 w 60"/>
                <a:gd name="T89" fmla="*/ 31 h 56"/>
                <a:gd name="T90" fmla="*/ 47 w 60"/>
                <a:gd name="T91" fmla="*/ 29 h 56"/>
                <a:gd name="T92" fmla="*/ 49 w 60"/>
                <a:gd name="T93" fmla="*/ 27 h 56"/>
                <a:gd name="T94" fmla="*/ 49 w 60"/>
                <a:gd name="T95" fmla="*/ 25 h 56"/>
                <a:gd name="T96" fmla="*/ 51 w 60"/>
                <a:gd name="T97" fmla="*/ 23 h 56"/>
                <a:gd name="T98" fmla="*/ 53 w 60"/>
                <a:gd name="T99" fmla="*/ 21 h 56"/>
                <a:gd name="T100" fmla="*/ 55 w 60"/>
                <a:gd name="T101" fmla="*/ 19 h 56"/>
                <a:gd name="T102" fmla="*/ 57 w 60"/>
                <a:gd name="T103" fmla="*/ 17 h 56"/>
                <a:gd name="T104" fmla="*/ 59 w 60"/>
                <a:gd name="T105" fmla="*/ 15 h 56"/>
                <a:gd name="T106" fmla="*/ 42 w 60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"/>
                <a:gd name="T163" fmla="*/ 0 h 56"/>
                <a:gd name="T164" fmla="*/ 60 w 60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" h="56">
                  <a:moveTo>
                    <a:pt x="42" y="0"/>
                  </a:moveTo>
                  <a:lnTo>
                    <a:pt x="40" y="2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5" y="31"/>
                  </a:lnTo>
                  <a:lnTo>
                    <a:pt x="47" y="29"/>
                  </a:lnTo>
                  <a:lnTo>
                    <a:pt x="49" y="27"/>
                  </a:lnTo>
                  <a:lnTo>
                    <a:pt x="49" y="25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5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Freeform 206"/>
            <p:cNvSpPr>
              <a:spLocks/>
            </p:cNvSpPr>
            <p:nvPr/>
          </p:nvSpPr>
          <p:spPr bwMode="auto">
            <a:xfrm>
              <a:off x="3090" y="3803"/>
              <a:ext cx="41" cy="47"/>
            </a:xfrm>
            <a:custGeom>
              <a:avLst/>
              <a:gdLst>
                <a:gd name="T0" fmla="*/ 15 w 41"/>
                <a:gd name="T1" fmla="*/ 2 h 47"/>
                <a:gd name="T2" fmla="*/ 15 w 41"/>
                <a:gd name="T3" fmla="*/ 4 h 47"/>
                <a:gd name="T4" fmla="*/ 15 w 41"/>
                <a:gd name="T5" fmla="*/ 6 h 47"/>
                <a:gd name="T6" fmla="*/ 15 w 41"/>
                <a:gd name="T7" fmla="*/ 8 h 47"/>
                <a:gd name="T8" fmla="*/ 15 w 41"/>
                <a:gd name="T9" fmla="*/ 10 h 47"/>
                <a:gd name="T10" fmla="*/ 13 w 41"/>
                <a:gd name="T11" fmla="*/ 10 h 47"/>
                <a:gd name="T12" fmla="*/ 13 w 41"/>
                <a:gd name="T13" fmla="*/ 12 h 47"/>
                <a:gd name="T14" fmla="*/ 13 w 41"/>
                <a:gd name="T15" fmla="*/ 14 h 47"/>
                <a:gd name="T16" fmla="*/ 11 w 41"/>
                <a:gd name="T17" fmla="*/ 16 h 47"/>
                <a:gd name="T18" fmla="*/ 9 w 41"/>
                <a:gd name="T19" fmla="*/ 18 h 47"/>
                <a:gd name="T20" fmla="*/ 9 w 41"/>
                <a:gd name="T21" fmla="*/ 19 h 47"/>
                <a:gd name="T22" fmla="*/ 9 w 41"/>
                <a:gd name="T23" fmla="*/ 21 h 47"/>
                <a:gd name="T24" fmla="*/ 7 w 41"/>
                <a:gd name="T25" fmla="*/ 21 h 47"/>
                <a:gd name="T26" fmla="*/ 5 w 41"/>
                <a:gd name="T27" fmla="*/ 23 h 47"/>
                <a:gd name="T28" fmla="*/ 5 w 41"/>
                <a:gd name="T29" fmla="*/ 25 h 47"/>
                <a:gd name="T30" fmla="*/ 3 w 41"/>
                <a:gd name="T31" fmla="*/ 27 h 47"/>
                <a:gd name="T32" fmla="*/ 2 w 41"/>
                <a:gd name="T33" fmla="*/ 29 h 47"/>
                <a:gd name="T34" fmla="*/ 0 w 41"/>
                <a:gd name="T35" fmla="*/ 31 h 47"/>
                <a:gd name="T36" fmla="*/ 17 w 41"/>
                <a:gd name="T37" fmla="*/ 46 h 47"/>
                <a:gd name="T38" fmla="*/ 19 w 41"/>
                <a:gd name="T39" fmla="*/ 44 h 47"/>
                <a:gd name="T40" fmla="*/ 21 w 41"/>
                <a:gd name="T41" fmla="*/ 42 h 47"/>
                <a:gd name="T42" fmla="*/ 23 w 41"/>
                <a:gd name="T43" fmla="*/ 40 h 47"/>
                <a:gd name="T44" fmla="*/ 25 w 41"/>
                <a:gd name="T45" fmla="*/ 39 h 47"/>
                <a:gd name="T46" fmla="*/ 26 w 41"/>
                <a:gd name="T47" fmla="*/ 37 h 47"/>
                <a:gd name="T48" fmla="*/ 28 w 41"/>
                <a:gd name="T49" fmla="*/ 35 h 47"/>
                <a:gd name="T50" fmla="*/ 30 w 41"/>
                <a:gd name="T51" fmla="*/ 33 h 47"/>
                <a:gd name="T52" fmla="*/ 30 w 41"/>
                <a:gd name="T53" fmla="*/ 31 h 47"/>
                <a:gd name="T54" fmla="*/ 32 w 41"/>
                <a:gd name="T55" fmla="*/ 29 h 47"/>
                <a:gd name="T56" fmla="*/ 32 w 41"/>
                <a:gd name="T57" fmla="*/ 27 h 47"/>
                <a:gd name="T58" fmla="*/ 34 w 41"/>
                <a:gd name="T59" fmla="*/ 25 h 47"/>
                <a:gd name="T60" fmla="*/ 34 w 41"/>
                <a:gd name="T61" fmla="*/ 23 h 47"/>
                <a:gd name="T62" fmla="*/ 36 w 41"/>
                <a:gd name="T63" fmla="*/ 21 h 47"/>
                <a:gd name="T64" fmla="*/ 36 w 41"/>
                <a:gd name="T65" fmla="*/ 19 h 47"/>
                <a:gd name="T66" fmla="*/ 36 w 41"/>
                <a:gd name="T67" fmla="*/ 18 h 47"/>
                <a:gd name="T68" fmla="*/ 38 w 41"/>
                <a:gd name="T69" fmla="*/ 16 h 47"/>
                <a:gd name="T70" fmla="*/ 38 w 41"/>
                <a:gd name="T71" fmla="*/ 14 h 47"/>
                <a:gd name="T72" fmla="*/ 38 w 41"/>
                <a:gd name="T73" fmla="*/ 12 h 47"/>
                <a:gd name="T74" fmla="*/ 38 w 41"/>
                <a:gd name="T75" fmla="*/ 10 h 47"/>
                <a:gd name="T76" fmla="*/ 38 w 41"/>
                <a:gd name="T77" fmla="*/ 8 h 47"/>
                <a:gd name="T78" fmla="*/ 38 w 41"/>
                <a:gd name="T79" fmla="*/ 6 h 47"/>
                <a:gd name="T80" fmla="*/ 40 w 41"/>
                <a:gd name="T81" fmla="*/ 6 h 47"/>
                <a:gd name="T82" fmla="*/ 40 w 41"/>
                <a:gd name="T83" fmla="*/ 4 h 47"/>
                <a:gd name="T84" fmla="*/ 40 w 41"/>
                <a:gd name="T85" fmla="*/ 2 h 47"/>
                <a:gd name="T86" fmla="*/ 38 w 41"/>
                <a:gd name="T87" fmla="*/ 2 h 47"/>
                <a:gd name="T88" fmla="*/ 38 w 41"/>
                <a:gd name="T89" fmla="*/ 0 h 47"/>
                <a:gd name="T90" fmla="*/ 38 w 41"/>
                <a:gd name="T91" fmla="*/ 2 h 47"/>
                <a:gd name="T92" fmla="*/ 15 w 41"/>
                <a:gd name="T93" fmla="*/ 2 h 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47"/>
                <a:gd name="T143" fmla="*/ 41 w 41"/>
                <a:gd name="T144" fmla="*/ 47 h 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47">
                  <a:moveTo>
                    <a:pt x="15" y="2"/>
                  </a:moveTo>
                  <a:lnTo>
                    <a:pt x="15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3" y="27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17" y="46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3" y="40"/>
                  </a:lnTo>
                  <a:lnTo>
                    <a:pt x="25" y="39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15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Freeform 207"/>
            <p:cNvSpPr>
              <a:spLocks/>
            </p:cNvSpPr>
            <p:nvPr/>
          </p:nvSpPr>
          <p:spPr bwMode="auto">
            <a:xfrm>
              <a:off x="3105" y="3792"/>
              <a:ext cx="24" cy="17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7 h 17"/>
                <a:gd name="T4" fmla="*/ 0 w 24"/>
                <a:gd name="T5" fmla="*/ 16 h 17"/>
                <a:gd name="T6" fmla="*/ 23 w 24"/>
                <a:gd name="T7" fmla="*/ 16 h 17"/>
                <a:gd name="T8" fmla="*/ 23 w 24"/>
                <a:gd name="T9" fmla="*/ 7 h 17"/>
                <a:gd name="T10" fmla="*/ 21 w 24"/>
                <a:gd name="T11" fmla="*/ 16 h 17"/>
                <a:gd name="T12" fmla="*/ 2 w 2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7"/>
                <a:gd name="T23" fmla="*/ 24 w 2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7">
                  <a:moveTo>
                    <a:pt x="2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23" y="16"/>
                  </a:lnTo>
                  <a:lnTo>
                    <a:pt x="23" y="7"/>
                  </a:lnTo>
                  <a:lnTo>
                    <a:pt x="21" y="16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0" name="Freeform 208"/>
            <p:cNvSpPr>
              <a:spLocks/>
            </p:cNvSpPr>
            <p:nvPr/>
          </p:nvSpPr>
          <p:spPr bwMode="auto">
            <a:xfrm>
              <a:off x="3105" y="3746"/>
              <a:ext cx="28" cy="60"/>
            </a:xfrm>
            <a:custGeom>
              <a:avLst/>
              <a:gdLst>
                <a:gd name="T0" fmla="*/ 2 w 28"/>
                <a:gd name="T1" fmla="*/ 0 h 60"/>
                <a:gd name="T2" fmla="*/ 2 w 28"/>
                <a:gd name="T3" fmla="*/ 2 h 60"/>
                <a:gd name="T4" fmla="*/ 2 w 28"/>
                <a:gd name="T5" fmla="*/ 4 h 60"/>
                <a:gd name="T6" fmla="*/ 2 w 28"/>
                <a:gd name="T7" fmla="*/ 6 h 60"/>
                <a:gd name="T8" fmla="*/ 2 w 28"/>
                <a:gd name="T9" fmla="*/ 7 h 60"/>
                <a:gd name="T10" fmla="*/ 2 w 28"/>
                <a:gd name="T11" fmla="*/ 9 h 60"/>
                <a:gd name="T12" fmla="*/ 2 w 28"/>
                <a:gd name="T13" fmla="*/ 11 h 60"/>
                <a:gd name="T14" fmla="*/ 2 w 28"/>
                <a:gd name="T15" fmla="*/ 13 h 60"/>
                <a:gd name="T16" fmla="*/ 2 w 28"/>
                <a:gd name="T17" fmla="*/ 15 h 60"/>
                <a:gd name="T18" fmla="*/ 2 w 28"/>
                <a:gd name="T19" fmla="*/ 17 h 60"/>
                <a:gd name="T20" fmla="*/ 2 w 28"/>
                <a:gd name="T21" fmla="*/ 21 h 60"/>
                <a:gd name="T22" fmla="*/ 2 w 28"/>
                <a:gd name="T23" fmla="*/ 23 h 60"/>
                <a:gd name="T24" fmla="*/ 2 w 28"/>
                <a:gd name="T25" fmla="*/ 25 h 60"/>
                <a:gd name="T26" fmla="*/ 2 w 28"/>
                <a:gd name="T27" fmla="*/ 27 h 60"/>
                <a:gd name="T28" fmla="*/ 2 w 28"/>
                <a:gd name="T29" fmla="*/ 29 h 60"/>
                <a:gd name="T30" fmla="*/ 2 w 28"/>
                <a:gd name="T31" fmla="*/ 32 h 60"/>
                <a:gd name="T32" fmla="*/ 2 w 28"/>
                <a:gd name="T33" fmla="*/ 34 h 60"/>
                <a:gd name="T34" fmla="*/ 2 w 28"/>
                <a:gd name="T35" fmla="*/ 36 h 60"/>
                <a:gd name="T36" fmla="*/ 2 w 28"/>
                <a:gd name="T37" fmla="*/ 38 h 60"/>
                <a:gd name="T38" fmla="*/ 2 w 28"/>
                <a:gd name="T39" fmla="*/ 40 h 60"/>
                <a:gd name="T40" fmla="*/ 2 w 28"/>
                <a:gd name="T41" fmla="*/ 42 h 60"/>
                <a:gd name="T42" fmla="*/ 2 w 28"/>
                <a:gd name="T43" fmla="*/ 44 h 60"/>
                <a:gd name="T44" fmla="*/ 0 w 28"/>
                <a:gd name="T45" fmla="*/ 46 h 60"/>
                <a:gd name="T46" fmla="*/ 0 w 28"/>
                <a:gd name="T47" fmla="*/ 48 h 60"/>
                <a:gd name="T48" fmla="*/ 2 w 28"/>
                <a:gd name="T49" fmla="*/ 46 h 60"/>
                <a:gd name="T50" fmla="*/ 21 w 28"/>
                <a:gd name="T51" fmla="*/ 59 h 60"/>
                <a:gd name="T52" fmla="*/ 23 w 28"/>
                <a:gd name="T53" fmla="*/ 55 h 60"/>
                <a:gd name="T54" fmla="*/ 25 w 28"/>
                <a:gd name="T55" fmla="*/ 53 h 60"/>
                <a:gd name="T56" fmla="*/ 25 w 28"/>
                <a:gd name="T57" fmla="*/ 52 h 60"/>
                <a:gd name="T58" fmla="*/ 25 w 28"/>
                <a:gd name="T59" fmla="*/ 50 h 60"/>
                <a:gd name="T60" fmla="*/ 25 w 28"/>
                <a:gd name="T61" fmla="*/ 48 h 60"/>
                <a:gd name="T62" fmla="*/ 25 w 28"/>
                <a:gd name="T63" fmla="*/ 46 h 60"/>
                <a:gd name="T64" fmla="*/ 25 w 28"/>
                <a:gd name="T65" fmla="*/ 44 h 60"/>
                <a:gd name="T66" fmla="*/ 25 w 28"/>
                <a:gd name="T67" fmla="*/ 42 h 60"/>
                <a:gd name="T68" fmla="*/ 25 w 28"/>
                <a:gd name="T69" fmla="*/ 38 h 60"/>
                <a:gd name="T70" fmla="*/ 25 w 28"/>
                <a:gd name="T71" fmla="*/ 36 h 60"/>
                <a:gd name="T72" fmla="*/ 25 w 28"/>
                <a:gd name="T73" fmla="*/ 34 h 60"/>
                <a:gd name="T74" fmla="*/ 25 w 28"/>
                <a:gd name="T75" fmla="*/ 32 h 60"/>
                <a:gd name="T76" fmla="*/ 25 w 28"/>
                <a:gd name="T77" fmla="*/ 30 h 60"/>
                <a:gd name="T78" fmla="*/ 25 w 28"/>
                <a:gd name="T79" fmla="*/ 27 h 60"/>
                <a:gd name="T80" fmla="*/ 27 w 28"/>
                <a:gd name="T81" fmla="*/ 25 h 60"/>
                <a:gd name="T82" fmla="*/ 27 w 28"/>
                <a:gd name="T83" fmla="*/ 23 h 60"/>
                <a:gd name="T84" fmla="*/ 27 w 28"/>
                <a:gd name="T85" fmla="*/ 21 h 60"/>
                <a:gd name="T86" fmla="*/ 27 w 28"/>
                <a:gd name="T87" fmla="*/ 19 h 60"/>
                <a:gd name="T88" fmla="*/ 27 w 28"/>
                <a:gd name="T89" fmla="*/ 15 h 60"/>
                <a:gd name="T90" fmla="*/ 27 w 28"/>
                <a:gd name="T91" fmla="*/ 13 h 60"/>
                <a:gd name="T92" fmla="*/ 27 w 28"/>
                <a:gd name="T93" fmla="*/ 11 h 60"/>
                <a:gd name="T94" fmla="*/ 27 w 28"/>
                <a:gd name="T95" fmla="*/ 9 h 60"/>
                <a:gd name="T96" fmla="*/ 27 w 28"/>
                <a:gd name="T97" fmla="*/ 7 h 60"/>
                <a:gd name="T98" fmla="*/ 27 w 28"/>
                <a:gd name="T99" fmla="*/ 6 h 60"/>
                <a:gd name="T100" fmla="*/ 27 w 28"/>
                <a:gd name="T101" fmla="*/ 4 h 60"/>
                <a:gd name="T102" fmla="*/ 27 w 28"/>
                <a:gd name="T103" fmla="*/ 2 h 60"/>
                <a:gd name="T104" fmla="*/ 27 w 28"/>
                <a:gd name="T105" fmla="*/ 0 h 60"/>
                <a:gd name="T106" fmla="*/ 2 w 28"/>
                <a:gd name="T107" fmla="*/ 0 h 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"/>
                <a:gd name="T163" fmla="*/ 0 h 60"/>
                <a:gd name="T164" fmla="*/ 28 w 28"/>
                <a:gd name="T165" fmla="*/ 60 h 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" h="60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1" y="59"/>
                  </a:lnTo>
                  <a:lnTo>
                    <a:pt x="23" y="55"/>
                  </a:lnTo>
                  <a:lnTo>
                    <a:pt x="25" y="53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1" name="Freeform 209"/>
            <p:cNvSpPr>
              <a:spLocks/>
            </p:cNvSpPr>
            <p:nvPr/>
          </p:nvSpPr>
          <p:spPr bwMode="auto">
            <a:xfrm>
              <a:off x="3074" y="3575"/>
              <a:ext cx="59" cy="172"/>
            </a:xfrm>
            <a:custGeom>
              <a:avLst/>
              <a:gdLst>
                <a:gd name="T0" fmla="*/ 4 w 59"/>
                <a:gd name="T1" fmla="*/ 19 h 172"/>
                <a:gd name="T2" fmla="*/ 10 w 59"/>
                <a:gd name="T3" fmla="*/ 35 h 172"/>
                <a:gd name="T4" fmla="*/ 16 w 59"/>
                <a:gd name="T5" fmla="*/ 50 h 172"/>
                <a:gd name="T6" fmla="*/ 19 w 59"/>
                <a:gd name="T7" fmla="*/ 62 h 172"/>
                <a:gd name="T8" fmla="*/ 23 w 59"/>
                <a:gd name="T9" fmla="*/ 75 h 172"/>
                <a:gd name="T10" fmla="*/ 27 w 59"/>
                <a:gd name="T11" fmla="*/ 87 h 172"/>
                <a:gd name="T12" fmla="*/ 29 w 59"/>
                <a:gd name="T13" fmla="*/ 96 h 172"/>
                <a:gd name="T14" fmla="*/ 31 w 59"/>
                <a:gd name="T15" fmla="*/ 106 h 172"/>
                <a:gd name="T16" fmla="*/ 33 w 59"/>
                <a:gd name="T17" fmla="*/ 115 h 172"/>
                <a:gd name="T18" fmla="*/ 33 w 59"/>
                <a:gd name="T19" fmla="*/ 125 h 172"/>
                <a:gd name="T20" fmla="*/ 33 w 59"/>
                <a:gd name="T21" fmla="*/ 132 h 172"/>
                <a:gd name="T22" fmla="*/ 33 w 59"/>
                <a:gd name="T23" fmla="*/ 140 h 172"/>
                <a:gd name="T24" fmla="*/ 33 w 59"/>
                <a:gd name="T25" fmla="*/ 148 h 172"/>
                <a:gd name="T26" fmla="*/ 33 w 59"/>
                <a:gd name="T27" fmla="*/ 154 h 172"/>
                <a:gd name="T28" fmla="*/ 33 w 59"/>
                <a:gd name="T29" fmla="*/ 161 h 172"/>
                <a:gd name="T30" fmla="*/ 33 w 59"/>
                <a:gd name="T31" fmla="*/ 167 h 172"/>
                <a:gd name="T32" fmla="*/ 58 w 59"/>
                <a:gd name="T33" fmla="*/ 171 h 172"/>
                <a:gd name="T34" fmla="*/ 58 w 59"/>
                <a:gd name="T35" fmla="*/ 165 h 172"/>
                <a:gd name="T36" fmla="*/ 58 w 59"/>
                <a:gd name="T37" fmla="*/ 157 h 172"/>
                <a:gd name="T38" fmla="*/ 58 w 59"/>
                <a:gd name="T39" fmla="*/ 152 h 172"/>
                <a:gd name="T40" fmla="*/ 58 w 59"/>
                <a:gd name="T41" fmla="*/ 144 h 172"/>
                <a:gd name="T42" fmla="*/ 58 w 59"/>
                <a:gd name="T43" fmla="*/ 136 h 172"/>
                <a:gd name="T44" fmla="*/ 58 w 59"/>
                <a:gd name="T45" fmla="*/ 127 h 172"/>
                <a:gd name="T46" fmla="*/ 56 w 59"/>
                <a:gd name="T47" fmla="*/ 117 h 172"/>
                <a:gd name="T48" fmla="*/ 56 w 59"/>
                <a:gd name="T49" fmla="*/ 108 h 172"/>
                <a:gd name="T50" fmla="*/ 54 w 59"/>
                <a:gd name="T51" fmla="*/ 98 h 172"/>
                <a:gd name="T52" fmla="*/ 52 w 59"/>
                <a:gd name="T53" fmla="*/ 87 h 172"/>
                <a:gd name="T54" fmla="*/ 48 w 59"/>
                <a:gd name="T55" fmla="*/ 75 h 172"/>
                <a:gd name="T56" fmla="*/ 46 w 59"/>
                <a:gd name="T57" fmla="*/ 62 h 172"/>
                <a:gd name="T58" fmla="*/ 41 w 59"/>
                <a:gd name="T59" fmla="*/ 48 h 172"/>
                <a:gd name="T60" fmla="*/ 35 w 59"/>
                <a:gd name="T61" fmla="*/ 33 h 172"/>
                <a:gd name="T62" fmla="*/ 29 w 59"/>
                <a:gd name="T63" fmla="*/ 18 h 172"/>
                <a:gd name="T64" fmla="*/ 21 w 59"/>
                <a:gd name="T65" fmla="*/ 0 h 1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172"/>
                <a:gd name="T101" fmla="*/ 59 w 59"/>
                <a:gd name="T102" fmla="*/ 172 h 1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172">
                  <a:moveTo>
                    <a:pt x="0" y="12"/>
                  </a:moveTo>
                  <a:lnTo>
                    <a:pt x="4" y="19"/>
                  </a:lnTo>
                  <a:lnTo>
                    <a:pt x="6" y="27"/>
                  </a:lnTo>
                  <a:lnTo>
                    <a:pt x="10" y="35"/>
                  </a:lnTo>
                  <a:lnTo>
                    <a:pt x="14" y="42"/>
                  </a:lnTo>
                  <a:lnTo>
                    <a:pt x="16" y="50"/>
                  </a:lnTo>
                  <a:lnTo>
                    <a:pt x="18" y="56"/>
                  </a:lnTo>
                  <a:lnTo>
                    <a:pt x="19" y="62"/>
                  </a:lnTo>
                  <a:lnTo>
                    <a:pt x="23" y="69"/>
                  </a:lnTo>
                  <a:lnTo>
                    <a:pt x="23" y="75"/>
                  </a:lnTo>
                  <a:lnTo>
                    <a:pt x="25" y="81"/>
                  </a:lnTo>
                  <a:lnTo>
                    <a:pt x="27" y="87"/>
                  </a:lnTo>
                  <a:lnTo>
                    <a:pt x="29" y="92"/>
                  </a:lnTo>
                  <a:lnTo>
                    <a:pt x="29" y="96"/>
                  </a:lnTo>
                  <a:lnTo>
                    <a:pt x="31" y="102"/>
                  </a:lnTo>
                  <a:lnTo>
                    <a:pt x="31" y="106"/>
                  </a:lnTo>
                  <a:lnTo>
                    <a:pt x="31" y="111"/>
                  </a:lnTo>
                  <a:lnTo>
                    <a:pt x="33" y="115"/>
                  </a:lnTo>
                  <a:lnTo>
                    <a:pt x="33" y="119"/>
                  </a:lnTo>
                  <a:lnTo>
                    <a:pt x="33" y="125"/>
                  </a:lnTo>
                  <a:lnTo>
                    <a:pt x="33" y="129"/>
                  </a:lnTo>
                  <a:lnTo>
                    <a:pt x="33" y="132"/>
                  </a:lnTo>
                  <a:lnTo>
                    <a:pt x="33" y="136"/>
                  </a:lnTo>
                  <a:lnTo>
                    <a:pt x="33" y="140"/>
                  </a:lnTo>
                  <a:lnTo>
                    <a:pt x="33" y="144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3" y="154"/>
                  </a:lnTo>
                  <a:lnTo>
                    <a:pt x="33" y="157"/>
                  </a:lnTo>
                  <a:lnTo>
                    <a:pt x="33" y="161"/>
                  </a:lnTo>
                  <a:lnTo>
                    <a:pt x="33" y="165"/>
                  </a:lnTo>
                  <a:lnTo>
                    <a:pt x="33" y="167"/>
                  </a:lnTo>
                  <a:lnTo>
                    <a:pt x="33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58" y="165"/>
                  </a:lnTo>
                  <a:lnTo>
                    <a:pt x="58" y="161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2"/>
                  </a:lnTo>
                  <a:lnTo>
                    <a:pt x="58" y="148"/>
                  </a:lnTo>
                  <a:lnTo>
                    <a:pt x="58" y="144"/>
                  </a:lnTo>
                  <a:lnTo>
                    <a:pt x="58" y="140"/>
                  </a:lnTo>
                  <a:lnTo>
                    <a:pt x="58" y="136"/>
                  </a:lnTo>
                  <a:lnTo>
                    <a:pt x="58" y="131"/>
                  </a:lnTo>
                  <a:lnTo>
                    <a:pt x="58" y="127"/>
                  </a:lnTo>
                  <a:lnTo>
                    <a:pt x="58" y="123"/>
                  </a:lnTo>
                  <a:lnTo>
                    <a:pt x="56" y="117"/>
                  </a:lnTo>
                  <a:lnTo>
                    <a:pt x="56" y="113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4" y="98"/>
                  </a:lnTo>
                  <a:lnTo>
                    <a:pt x="54" y="92"/>
                  </a:lnTo>
                  <a:lnTo>
                    <a:pt x="52" y="87"/>
                  </a:lnTo>
                  <a:lnTo>
                    <a:pt x="50" y="81"/>
                  </a:lnTo>
                  <a:lnTo>
                    <a:pt x="48" y="75"/>
                  </a:lnTo>
                  <a:lnTo>
                    <a:pt x="48" y="67"/>
                  </a:lnTo>
                  <a:lnTo>
                    <a:pt x="46" y="62"/>
                  </a:lnTo>
                  <a:lnTo>
                    <a:pt x="42" y="56"/>
                  </a:lnTo>
                  <a:lnTo>
                    <a:pt x="41" y="48"/>
                  </a:lnTo>
                  <a:lnTo>
                    <a:pt x="39" y="41"/>
                  </a:lnTo>
                  <a:lnTo>
                    <a:pt x="35" y="33"/>
                  </a:lnTo>
                  <a:lnTo>
                    <a:pt x="33" y="25"/>
                  </a:lnTo>
                  <a:lnTo>
                    <a:pt x="29" y="18"/>
                  </a:lnTo>
                  <a:lnTo>
                    <a:pt x="25" y="10"/>
                  </a:lnTo>
                  <a:lnTo>
                    <a:pt x="21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2" name="Freeform 210"/>
            <p:cNvSpPr>
              <a:spLocks/>
            </p:cNvSpPr>
            <p:nvPr/>
          </p:nvSpPr>
          <p:spPr bwMode="auto">
            <a:xfrm>
              <a:off x="3036" y="3322"/>
              <a:ext cx="60" cy="266"/>
            </a:xfrm>
            <a:custGeom>
              <a:avLst/>
              <a:gdLst>
                <a:gd name="T0" fmla="*/ 6 w 60"/>
                <a:gd name="T1" fmla="*/ 4 h 266"/>
                <a:gd name="T2" fmla="*/ 4 w 60"/>
                <a:gd name="T3" fmla="*/ 16 h 266"/>
                <a:gd name="T4" fmla="*/ 4 w 60"/>
                <a:gd name="T5" fmla="*/ 27 h 266"/>
                <a:gd name="T6" fmla="*/ 2 w 60"/>
                <a:gd name="T7" fmla="*/ 41 h 266"/>
                <a:gd name="T8" fmla="*/ 0 w 60"/>
                <a:gd name="T9" fmla="*/ 54 h 266"/>
                <a:gd name="T10" fmla="*/ 0 w 60"/>
                <a:gd name="T11" fmla="*/ 69 h 266"/>
                <a:gd name="T12" fmla="*/ 0 w 60"/>
                <a:gd name="T13" fmla="*/ 87 h 266"/>
                <a:gd name="T14" fmla="*/ 2 w 60"/>
                <a:gd name="T15" fmla="*/ 104 h 266"/>
                <a:gd name="T16" fmla="*/ 2 w 60"/>
                <a:gd name="T17" fmla="*/ 123 h 266"/>
                <a:gd name="T18" fmla="*/ 4 w 60"/>
                <a:gd name="T19" fmla="*/ 140 h 266"/>
                <a:gd name="T20" fmla="*/ 8 w 60"/>
                <a:gd name="T21" fmla="*/ 159 h 266"/>
                <a:gd name="T22" fmla="*/ 12 w 60"/>
                <a:gd name="T23" fmla="*/ 181 h 266"/>
                <a:gd name="T24" fmla="*/ 15 w 60"/>
                <a:gd name="T25" fmla="*/ 200 h 266"/>
                <a:gd name="T26" fmla="*/ 21 w 60"/>
                <a:gd name="T27" fmla="*/ 219 h 266"/>
                <a:gd name="T28" fmla="*/ 27 w 60"/>
                <a:gd name="T29" fmla="*/ 236 h 266"/>
                <a:gd name="T30" fmla="*/ 35 w 60"/>
                <a:gd name="T31" fmla="*/ 255 h 266"/>
                <a:gd name="T32" fmla="*/ 59 w 60"/>
                <a:gd name="T33" fmla="*/ 253 h 266"/>
                <a:gd name="T34" fmla="*/ 52 w 60"/>
                <a:gd name="T35" fmla="*/ 238 h 266"/>
                <a:gd name="T36" fmla="*/ 46 w 60"/>
                <a:gd name="T37" fmla="*/ 221 h 266"/>
                <a:gd name="T38" fmla="*/ 40 w 60"/>
                <a:gd name="T39" fmla="*/ 202 h 266"/>
                <a:gd name="T40" fmla="*/ 36 w 60"/>
                <a:gd name="T41" fmla="*/ 184 h 266"/>
                <a:gd name="T42" fmla="*/ 33 w 60"/>
                <a:gd name="T43" fmla="*/ 165 h 266"/>
                <a:gd name="T44" fmla="*/ 29 w 60"/>
                <a:gd name="T45" fmla="*/ 148 h 266"/>
                <a:gd name="T46" fmla="*/ 27 w 60"/>
                <a:gd name="T47" fmla="*/ 129 h 266"/>
                <a:gd name="T48" fmla="*/ 27 w 60"/>
                <a:gd name="T49" fmla="*/ 112 h 266"/>
                <a:gd name="T50" fmla="*/ 25 w 60"/>
                <a:gd name="T51" fmla="*/ 94 h 266"/>
                <a:gd name="T52" fmla="*/ 25 w 60"/>
                <a:gd name="T53" fmla="*/ 79 h 266"/>
                <a:gd name="T54" fmla="*/ 25 w 60"/>
                <a:gd name="T55" fmla="*/ 62 h 266"/>
                <a:gd name="T56" fmla="*/ 25 w 60"/>
                <a:gd name="T57" fmla="*/ 48 h 266"/>
                <a:gd name="T58" fmla="*/ 27 w 60"/>
                <a:gd name="T59" fmla="*/ 35 h 266"/>
                <a:gd name="T60" fmla="*/ 27 w 60"/>
                <a:gd name="T61" fmla="*/ 23 h 266"/>
                <a:gd name="T62" fmla="*/ 29 w 60"/>
                <a:gd name="T63" fmla="*/ 14 h 266"/>
                <a:gd name="T64" fmla="*/ 31 w 60"/>
                <a:gd name="T65" fmla="*/ 6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"/>
                <a:gd name="T100" fmla="*/ 0 h 266"/>
                <a:gd name="T101" fmla="*/ 60 w 60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" h="266">
                  <a:moveTo>
                    <a:pt x="8" y="0"/>
                  </a:moveTo>
                  <a:lnTo>
                    <a:pt x="6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2" y="104"/>
                  </a:lnTo>
                  <a:lnTo>
                    <a:pt x="2" y="113"/>
                  </a:lnTo>
                  <a:lnTo>
                    <a:pt x="2" y="123"/>
                  </a:lnTo>
                  <a:lnTo>
                    <a:pt x="4" y="133"/>
                  </a:lnTo>
                  <a:lnTo>
                    <a:pt x="4" y="140"/>
                  </a:lnTo>
                  <a:lnTo>
                    <a:pt x="6" y="150"/>
                  </a:lnTo>
                  <a:lnTo>
                    <a:pt x="8" y="159"/>
                  </a:lnTo>
                  <a:lnTo>
                    <a:pt x="10" y="169"/>
                  </a:lnTo>
                  <a:lnTo>
                    <a:pt x="12" y="181"/>
                  </a:lnTo>
                  <a:lnTo>
                    <a:pt x="13" y="190"/>
                  </a:lnTo>
                  <a:lnTo>
                    <a:pt x="15" y="200"/>
                  </a:lnTo>
                  <a:lnTo>
                    <a:pt x="17" y="209"/>
                  </a:lnTo>
                  <a:lnTo>
                    <a:pt x="21" y="219"/>
                  </a:lnTo>
                  <a:lnTo>
                    <a:pt x="23" y="228"/>
                  </a:lnTo>
                  <a:lnTo>
                    <a:pt x="27" y="236"/>
                  </a:lnTo>
                  <a:lnTo>
                    <a:pt x="31" y="246"/>
                  </a:lnTo>
                  <a:lnTo>
                    <a:pt x="35" y="255"/>
                  </a:lnTo>
                  <a:lnTo>
                    <a:pt x="38" y="265"/>
                  </a:lnTo>
                  <a:lnTo>
                    <a:pt x="59" y="253"/>
                  </a:lnTo>
                  <a:lnTo>
                    <a:pt x="56" y="246"/>
                  </a:lnTo>
                  <a:lnTo>
                    <a:pt x="52" y="238"/>
                  </a:lnTo>
                  <a:lnTo>
                    <a:pt x="50" y="228"/>
                  </a:lnTo>
                  <a:lnTo>
                    <a:pt x="46" y="221"/>
                  </a:lnTo>
                  <a:lnTo>
                    <a:pt x="44" y="211"/>
                  </a:lnTo>
                  <a:lnTo>
                    <a:pt x="40" y="202"/>
                  </a:lnTo>
                  <a:lnTo>
                    <a:pt x="38" y="194"/>
                  </a:lnTo>
                  <a:lnTo>
                    <a:pt x="36" y="184"/>
                  </a:lnTo>
                  <a:lnTo>
                    <a:pt x="35" y="175"/>
                  </a:lnTo>
                  <a:lnTo>
                    <a:pt x="33" y="165"/>
                  </a:lnTo>
                  <a:lnTo>
                    <a:pt x="31" y="156"/>
                  </a:lnTo>
                  <a:lnTo>
                    <a:pt x="29" y="148"/>
                  </a:lnTo>
                  <a:lnTo>
                    <a:pt x="29" y="138"/>
                  </a:lnTo>
                  <a:lnTo>
                    <a:pt x="27" y="129"/>
                  </a:lnTo>
                  <a:lnTo>
                    <a:pt x="27" y="121"/>
                  </a:lnTo>
                  <a:lnTo>
                    <a:pt x="27" y="112"/>
                  </a:lnTo>
                  <a:lnTo>
                    <a:pt x="25" y="102"/>
                  </a:lnTo>
                  <a:lnTo>
                    <a:pt x="25" y="94"/>
                  </a:lnTo>
                  <a:lnTo>
                    <a:pt x="25" y="87"/>
                  </a:lnTo>
                  <a:lnTo>
                    <a:pt x="25" y="79"/>
                  </a:lnTo>
                  <a:lnTo>
                    <a:pt x="25" y="69"/>
                  </a:lnTo>
                  <a:lnTo>
                    <a:pt x="25" y="62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25" y="43"/>
                  </a:lnTo>
                  <a:lnTo>
                    <a:pt x="27" y="35"/>
                  </a:lnTo>
                  <a:lnTo>
                    <a:pt x="27" y="29"/>
                  </a:lnTo>
                  <a:lnTo>
                    <a:pt x="27" y="23"/>
                  </a:lnTo>
                  <a:lnTo>
                    <a:pt x="29" y="20"/>
                  </a:lnTo>
                  <a:lnTo>
                    <a:pt x="29" y="14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3" name="Freeform 211"/>
            <p:cNvSpPr>
              <a:spLocks/>
            </p:cNvSpPr>
            <p:nvPr/>
          </p:nvSpPr>
          <p:spPr bwMode="auto">
            <a:xfrm>
              <a:off x="3044" y="3259"/>
              <a:ext cx="35" cy="70"/>
            </a:xfrm>
            <a:custGeom>
              <a:avLst/>
              <a:gdLst>
                <a:gd name="T0" fmla="*/ 9 w 35"/>
                <a:gd name="T1" fmla="*/ 0 h 70"/>
                <a:gd name="T2" fmla="*/ 9 w 35"/>
                <a:gd name="T3" fmla="*/ 2 h 70"/>
                <a:gd name="T4" fmla="*/ 9 w 35"/>
                <a:gd name="T5" fmla="*/ 4 h 70"/>
                <a:gd name="T6" fmla="*/ 9 w 35"/>
                <a:gd name="T7" fmla="*/ 6 h 70"/>
                <a:gd name="T8" fmla="*/ 9 w 35"/>
                <a:gd name="T9" fmla="*/ 8 h 70"/>
                <a:gd name="T10" fmla="*/ 9 w 35"/>
                <a:gd name="T11" fmla="*/ 10 h 70"/>
                <a:gd name="T12" fmla="*/ 9 w 35"/>
                <a:gd name="T13" fmla="*/ 12 h 70"/>
                <a:gd name="T14" fmla="*/ 9 w 35"/>
                <a:gd name="T15" fmla="*/ 14 h 70"/>
                <a:gd name="T16" fmla="*/ 7 w 35"/>
                <a:gd name="T17" fmla="*/ 14 h 70"/>
                <a:gd name="T18" fmla="*/ 7 w 35"/>
                <a:gd name="T19" fmla="*/ 16 h 70"/>
                <a:gd name="T20" fmla="*/ 7 w 35"/>
                <a:gd name="T21" fmla="*/ 17 h 70"/>
                <a:gd name="T22" fmla="*/ 7 w 35"/>
                <a:gd name="T23" fmla="*/ 19 h 70"/>
                <a:gd name="T24" fmla="*/ 7 w 35"/>
                <a:gd name="T25" fmla="*/ 21 h 70"/>
                <a:gd name="T26" fmla="*/ 7 w 35"/>
                <a:gd name="T27" fmla="*/ 23 h 70"/>
                <a:gd name="T28" fmla="*/ 7 w 35"/>
                <a:gd name="T29" fmla="*/ 25 h 70"/>
                <a:gd name="T30" fmla="*/ 7 w 35"/>
                <a:gd name="T31" fmla="*/ 27 h 70"/>
                <a:gd name="T32" fmla="*/ 7 w 35"/>
                <a:gd name="T33" fmla="*/ 29 h 70"/>
                <a:gd name="T34" fmla="*/ 7 w 35"/>
                <a:gd name="T35" fmla="*/ 31 h 70"/>
                <a:gd name="T36" fmla="*/ 5 w 35"/>
                <a:gd name="T37" fmla="*/ 33 h 70"/>
                <a:gd name="T38" fmla="*/ 5 w 35"/>
                <a:gd name="T39" fmla="*/ 35 h 70"/>
                <a:gd name="T40" fmla="*/ 5 w 35"/>
                <a:gd name="T41" fmla="*/ 37 h 70"/>
                <a:gd name="T42" fmla="*/ 5 w 35"/>
                <a:gd name="T43" fmla="*/ 39 h 70"/>
                <a:gd name="T44" fmla="*/ 5 w 35"/>
                <a:gd name="T45" fmla="*/ 42 h 70"/>
                <a:gd name="T46" fmla="*/ 4 w 35"/>
                <a:gd name="T47" fmla="*/ 44 h 70"/>
                <a:gd name="T48" fmla="*/ 4 w 35"/>
                <a:gd name="T49" fmla="*/ 48 h 70"/>
                <a:gd name="T50" fmla="*/ 4 w 35"/>
                <a:gd name="T51" fmla="*/ 50 h 70"/>
                <a:gd name="T52" fmla="*/ 2 w 35"/>
                <a:gd name="T53" fmla="*/ 54 h 70"/>
                <a:gd name="T54" fmla="*/ 2 w 35"/>
                <a:gd name="T55" fmla="*/ 56 h 70"/>
                <a:gd name="T56" fmla="*/ 0 w 35"/>
                <a:gd name="T57" fmla="*/ 60 h 70"/>
                <a:gd name="T58" fmla="*/ 0 w 35"/>
                <a:gd name="T59" fmla="*/ 63 h 70"/>
                <a:gd name="T60" fmla="*/ 23 w 35"/>
                <a:gd name="T61" fmla="*/ 69 h 70"/>
                <a:gd name="T62" fmla="*/ 25 w 35"/>
                <a:gd name="T63" fmla="*/ 65 h 70"/>
                <a:gd name="T64" fmla="*/ 25 w 35"/>
                <a:gd name="T65" fmla="*/ 62 h 70"/>
                <a:gd name="T66" fmla="*/ 27 w 35"/>
                <a:gd name="T67" fmla="*/ 60 h 70"/>
                <a:gd name="T68" fmla="*/ 27 w 35"/>
                <a:gd name="T69" fmla="*/ 56 h 70"/>
                <a:gd name="T70" fmla="*/ 27 w 35"/>
                <a:gd name="T71" fmla="*/ 52 h 70"/>
                <a:gd name="T72" fmla="*/ 28 w 35"/>
                <a:gd name="T73" fmla="*/ 50 h 70"/>
                <a:gd name="T74" fmla="*/ 28 w 35"/>
                <a:gd name="T75" fmla="*/ 46 h 70"/>
                <a:gd name="T76" fmla="*/ 28 w 35"/>
                <a:gd name="T77" fmla="*/ 44 h 70"/>
                <a:gd name="T78" fmla="*/ 28 w 35"/>
                <a:gd name="T79" fmla="*/ 40 h 70"/>
                <a:gd name="T80" fmla="*/ 30 w 35"/>
                <a:gd name="T81" fmla="*/ 39 h 70"/>
                <a:gd name="T82" fmla="*/ 30 w 35"/>
                <a:gd name="T83" fmla="*/ 37 h 70"/>
                <a:gd name="T84" fmla="*/ 30 w 35"/>
                <a:gd name="T85" fmla="*/ 35 h 70"/>
                <a:gd name="T86" fmla="*/ 30 w 35"/>
                <a:gd name="T87" fmla="*/ 33 h 70"/>
                <a:gd name="T88" fmla="*/ 30 w 35"/>
                <a:gd name="T89" fmla="*/ 29 h 70"/>
                <a:gd name="T90" fmla="*/ 30 w 35"/>
                <a:gd name="T91" fmla="*/ 27 h 70"/>
                <a:gd name="T92" fmla="*/ 32 w 35"/>
                <a:gd name="T93" fmla="*/ 25 h 70"/>
                <a:gd name="T94" fmla="*/ 32 w 35"/>
                <a:gd name="T95" fmla="*/ 23 h 70"/>
                <a:gd name="T96" fmla="*/ 32 w 35"/>
                <a:gd name="T97" fmla="*/ 21 h 70"/>
                <a:gd name="T98" fmla="*/ 32 w 35"/>
                <a:gd name="T99" fmla="*/ 19 h 70"/>
                <a:gd name="T100" fmla="*/ 32 w 35"/>
                <a:gd name="T101" fmla="*/ 17 h 70"/>
                <a:gd name="T102" fmla="*/ 32 w 35"/>
                <a:gd name="T103" fmla="*/ 16 h 70"/>
                <a:gd name="T104" fmla="*/ 32 w 35"/>
                <a:gd name="T105" fmla="*/ 14 h 70"/>
                <a:gd name="T106" fmla="*/ 32 w 35"/>
                <a:gd name="T107" fmla="*/ 12 h 70"/>
                <a:gd name="T108" fmla="*/ 32 w 35"/>
                <a:gd name="T109" fmla="*/ 10 h 70"/>
                <a:gd name="T110" fmla="*/ 32 w 35"/>
                <a:gd name="T111" fmla="*/ 8 h 70"/>
                <a:gd name="T112" fmla="*/ 32 w 35"/>
                <a:gd name="T113" fmla="*/ 6 h 70"/>
                <a:gd name="T114" fmla="*/ 34 w 35"/>
                <a:gd name="T115" fmla="*/ 6 h 70"/>
                <a:gd name="T116" fmla="*/ 34 w 35"/>
                <a:gd name="T117" fmla="*/ 4 h 70"/>
                <a:gd name="T118" fmla="*/ 34 w 35"/>
                <a:gd name="T119" fmla="*/ 6 h 70"/>
                <a:gd name="T120" fmla="*/ 9 w 35"/>
                <a:gd name="T121" fmla="*/ 0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"/>
                <a:gd name="T184" fmla="*/ 0 h 70"/>
                <a:gd name="T185" fmla="*/ 35 w 35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" h="70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5" y="42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3" y="69"/>
                  </a:lnTo>
                  <a:lnTo>
                    <a:pt x="25" y="65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56"/>
                  </a:lnTo>
                  <a:lnTo>
                    <a:pt x="27" y="52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4" name="Freeform 212"/>
            <p:cNvSpPr>
              <a:spLocks/>
            </p:cNvSpPr>
            <p:nvPr/>
          </p:nvSpPr>
          <p:spPr bwMode="auto">
            <a:xfrm>
              <a:off x="3049" y="3139"/>
              <a:ext cx="30" cy="127"/>
            </a:xfrm>
            <a:custGeom>
              <a:avLst/>
              <a:gdLst>
                <a:gd name="T0" fmla="*/ 4 w 30"/>
                <a:gd name="T1" fmla="*/ 5 h 127"/>
                <a:gd name="T2" fmla="*/ 2 w 30"/>
                <a:gd name="T3" fmla="*/ 13 h 127"/>
                <a:gd name="T4" fmla="*/ 0 w 30"/>
                <a:gd name="T5" fmla="*/ 23 h 127"/>
                <a:gd name="T6" fmla="*/ 0 w 30"/>
                <a:gd name="T7" fmla="*/ 32 h 127"/>
                <a:gd name="T8" fmla="*/ 0 w 30"/>
                <a:gd name="T9" fmla="*/ 42 h 127"/>
                <a:gd name="T10" fmla="*/ 0 w 30"/>
                <a:gd name="T11" fmla="*/ 51 h 127"/>
                <a:gd name="T12" fmla="*/ 0 w 30"/>
                <a:gd name="T13" fmla="*/ 61 h 127"/>
                <a:gd name="T14" fmla="*/ 2 w 30"/>
                <a:gd name="T15" fmla="*/ 69 h 127"/>
                <a:gd name="T16" fmla="*/ 2 w 30"/>
                <a:gd name="T17" fmla="*/ 78 h 127"/>
                <a:gd name="T18" fmla="*/ 2 w 30"/>
                <a:gd name="T19" fmla="*/ 86 h 127"/>
                <a:gd name="T20" fmla="*/ 4 w 30"/>
                <a:gd name="T21" fmla="*/ 95 h 127"/>
                <a:gd name="T22" fmla="*/ 4 w 30"/>
                <a:gd name="T23" fmla="*/ 101 h 127"/>
                <a:gd name="T24" fmla="*/ 4 w 30"/>
                <a:gd name="T25" fmla="*/ 109 h 127"/>
                <a:gd name="T26" fmla="*/ 4 w 30"/>
                <a:gd name="T27" fmla="*/ 113 h 127"/>
                <a:gd name="T28" fmla="*/ 4 w 30"/>
                <a:gd name="T29" fmla="*/ 118 h 127"/>
                <a:gd name="T30" fmla="*/ 29 w 30"/>
                <a:gd name="T31" fmla="*/ 126 h 127"/>
                <a:gd name="T32" fmla="*/ 29 w 30"/>
                <a:gd name="T33" fmla="*/ 120 h 127"/>
                <a:gd name="T34" fmla="*/ 29 w 30"/>
                <a:gd name="T35" fmla="*/ 114 h 127"/>
                <a:gd name="T36" fmla="*/ 29 w 30"/>
                <a:gd name="T37" fmla="*/ 109 h 127"/>
                <a:gd name="T38" fmla="*/ 29 w 30"/>
                <a:gd name="T39" fmla="*/ 103 h 127"/>
                <a:gd name="T40" fmla="*/ 27 w 30"/>
                <a:gd name="T41" fmla="*/ 95 h 127"/>
                <a:gd name="T42" fmla="*/ 27 w 30"/>
                <a:gd name="T43" fmla="*/ 88 h 127"/>
                <a:gd name="T44" fmla="*/ 27 w 30"/>
                <a:gd name="T45" fmla="*/ 80 h 127"/>
                <a:gd name="T46" fmla="*/ 25 w 30"/>
                <a:gd name="T47" fmla="*/ 72 h 127"/>
                <a:gd name="T48" fmla="*/ 25 w 30"/>
                <a:gd name="T49" fmla="*/ 63 h 127"/>
                <a:gd name="T50" fmla="*/ 25 w 30"/>
                <a:gd name="T51" fmla="*/ 55 h 127"/>
                <a:gd name="T52" fmla="*/ 25 w 30"/>
                <a:gd name="T53" fmla="*/ 46 h 127"/>
                <a:gd name="T54" fmla="*/ 25 w 30"/>
                <a:gd name="T55" fmla="*/ 38 h 127"/>
                <a:gd name="T56" fmla="*/ 25 w 30"/>
                <a:gd name="T57" fmla="*/ 28 h 127"/>
                <a:gd name="T58" fmla="*/ 25 w 30"/>
                <a:gd name="T59" fmla="*/ 21 h 127"/>
                <a:gd name="T60" fmla="*/ 27 w 30"/>
                <a:gd name="T61" fmla="*/ 13 h 127"/>
                <a:gd name="T62" fmla="*/ 29 w 30"/>
                <a:gd name="T63" fmla="*/ 5 h 127"/>
                <a:gd name="T64" fmla="*/ 4 w 30"/>
                <a:gd name="T65" fmla="*/ 0 h 1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27"/>
                <a:gd name="T101" fmla="*/ 30 w 30"/>
                <a:gd name="T102" fmla="*/ 127 h 1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27">
                  <a:moveTo>
                    <a:pt x="4" y="0"/>
                  </a:moveTo>
                  <a:lnTo>
                    <a:pt x="4" y="5"/>
                  </a:lnTo>
                  <a:lnTo>
                    <a:pt x="2" y="9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4" y="109"/>
                  </a:lnTo>
                  <a:lnTo>
                    <a:pt x="4" y="111"/>
                  </a:lnTo>
                  <a:lnTo>
                    <a:pt x="4" y="113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29" y="126"/>
                  </a:lnTo>
                  <a:lnTo>
                    <a:pt x="29" y="122"/>
                  </a:lnTo>
                  <a:lnTo>
                    <a:pt x="29" y="120"/>
                  </a:lnTo>
                  <a:lnTo>
                    <a:pt x="29" y="118"/>
                  </a:lnTo>
                  <a:lnTo>
                    <a:pt x="29" y="114"/>
                  </a:lnTo>
                  <a:lnTo>
                    <a:pt x="29" y="113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9" y="103"/>
                  </a:lnTo>
                  <a:lnTo>
                    <a:pt x="27" y="99"/>
                  </a:lnTo>
                  <a:lnTo>
                    <a:pt x="27" y="95"/>
                  </a:lnTo>
                  <a:lnTo>
                    <a:pt x="27" y="92"/>
                  </a:lnTo>
                  <a:lnTo>
                    <a:pt x="27" y="88"/>
                  </a:lnTo>
                  <a:lnTo>
                    <a:pt x="27" y="84"/>
                  </a:lnTo>
                  <a:lnTo>
                    <a:pt x="27" y="80"/>
                  </a:lnTo>
                  <a:lnTo>
                    <a:pt x="25" y="76"/>
                  </a:lnTo>
                  <a:lnTo>
                    <a:pt x="25" y="72"/>
                  </a:lnTo>
                  <a:lnTo>
                    <a:pt x="25" y="69"/>
                  </a:lnTo>
                  <a:lnTo>
                    <a:pt x="25" y="63"/>
                  </a:lnTo>
                  <a:lnTo>
                    <a:pt x="25" y="59"/>
                  </a:lnTo>
                  <a:lnTo>
                    <a:pt x="25" y="55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25" y="28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Freeform 213"/>
            <p:cNvSpPr>
              <a:spLocks/>
            </p:cNvSpPr>
            <p:nvPr/>
          </p:nvSpPr>
          <p:spPr bwMode="auto">
            <a:xfrm>
              <a:off x="3048" y="3049"/>
              <a:ext cx="35" cy="98"/>
            </a:xfrm>
            <a:custGeom>
              <a:avLst/>
              <a:gdLst>
                <a:gd name="T0" fmla="*/ 0 w 35"/>
                <a:gd name="T1" fmla="*/ 11 h 98"/>
                <a:gd name="T2" fmla="*/ 0 w 35"/>
                <a:gd name="T3" fmla="*/ 9 h 98"/>
                <a:gd name="T4" fmla="*/ 0 w 35"/>
                <a:gd name="T5" fmla="*/ 11 h 98"/>
                <a:gd name="T6" fmla="*/ 0 w 35"/>
                <a:gd name="T7" fmla="*/ 13 h 98"/>
                <a:gd name="T8" fmla="*/ 1 w 35"/>
                <a:gd name="T9" fmla="*/ 15 h 98"/>
                <a:gd name="T10" fmla="*/ 1 w 35"/>
                <a:gd name="T11" fmla="*/ 17 h 98"/>
                <a:gd name="T12" fmla="*/ 1 w 35"/>
                <a:gd name="T13" fmla="*/ 19 h 98"/>
                <a:gd name="T14" fmla="*/ 3 w 35"/>
                <a:gd name="T15" fmla="*/ 21 h 98"/>
                <a:gd name="T16" fmla="*/ 3 w 35"/>
                <a:gd name="T17" fmla="*/ 23 h 98"/>
                <a:gd name="T18" fmla="*/ 3 w 35"/>
                <a:gd name="T19" fmla="*/ 24 h 98"/>
                <a:gd name="T20" fmla="*/ 5 w 35"/>
                <a:gd name="T21" fmla="*/ 28 h 98"/>
                <a:gd name="T22" fmla="*/ 5 w 35"/>
                <a:gd name="T23" fmla="*/ 30 h 98"/>
                <a:gd name="T24" fmla="*/ 5 w 35"/>
                <a:gd name="T25" fmla="*/ 34 h 98"/>
                <a:gd name="T26" fmla="*/ 5 w 35"/>
                <a:gd name="T27" fmla="*/ 36 h 98"/>
                <a:gd name="T28" fmla="*/ 7 w 35"/>
                <a:gd name="T29" fmla="*/ 40 h 98"/>
                <a:gd name="T30" fmla="*/ 7 w 35"/>
                <a:gd name="T31" fmla="*/ 42 h 98"/>
                <a:gd name="T32" fmla="*/ 7 w 35"/>
                <a:gd name="T33" fmla="*/ 45 h 98"/>
                <a:gd name="T34" fmla="*/ 7 w 35"/>
                <a:gd name="T35" fmla="*/ 49 h 98"/>
                <a:gd name="T36" fmla="*/ 9 w 35"/>
                <a:gd name="T37" fmla="*/ 53 h 98"/>
                <a:gd name="T38" fmla="*/ 9 w 35"/>
                <a:gd name="T39" fmla="*/ 55 h 98"/>
                <a:gd name="T40" fmla="*/ 9 w 35"/>
                <a:gd name="T41" fmla="*/ 59 h 98"/>
                <a:gd name="T42" fmla="*/ 9 w 35"/>
                <a:gd name="T43" fmla="*/ 63 h 98"/>
                <a:gd name="T44" fmla="*/ 9 w 35"/>
                <a:gd name="T45" fmla="*/ 67 h 98"/>
                <a:gd name="T46" fmla="*/ 9 w 35"/>
                <a:gd name="T47" fmla="*/ 70 h 98"/>
                <a:gd name="T48" fmla="*/ 9 w 35"/>
                <a:gd name="T49" fmla="*/ 72 h 98"/>
                <a:gd name="T50" fmla="*/ 9 w 35"/>
                <a:gd name="T51" fmla="*/ 76 h 98"/>
                <a:gd name="T52" fmla="*/ 7 w 35"/>
                <a:gd name="T53" fmla="*/ 80 h 98"/>
                <a:gd name="T54" fmla="*/ 7 w 35"/>
                <a:gd name="T55" fmla="*/ 84 h 98"/>
                <a:gd name="T56" fmla="*/ 7 w 35"/>
                <a:gd name="T57" fmla="*/ 88 h 98"/>
                <a:gd name="T58" fmla="*/ 5 w 35"/>
                <a:gd name="T59" fmla="*/ 90 h 98"/>
                <a:gd name="T60" fmla="*/ 30 w 35"/>
                <a:gd name="T61" fmla="*/ 97 h 98"/>
                <a:gd name="T62" fmla="*/ 30 w 35"/>
                <a:gd name="T63" fmla="*/ 91 h 98"/>
                <a:gd name="T64" fmla="*/ 32 w 35"/>
                <a:gd name="T65" fmla="*/ 88 h 98"/>
                <a:gd name="T66" fmla="*/ 32 w 35"/>
                <a:gd name="T67" fmla="*/ 84 h 98"/>
                <a:gd name="T68" fmla="*/ 32 w 35"/>
                <a:gd name="T69" fmla="*/ 80 h 98"/>
                <a:gd name="T70" fmla="*/ 32 w 35"/>
                <a:gd name="T71" fmla="*/ 74 h 98"/>
                <a:gd name="T72" fmla="*/ 32 w 35"/>
                <a:gd name="T73" fmla="*/ 70 h 98"/>
                <a:gd name="T74" fmla="*/ 34 w 35"/>
                <a:gd name="T75" fmla="*/ 67 h 98"/>
                <a:gd name="T76" fmla="*/ 34 w 35"/>
                <a:gd name="T77" fmla="*/ 63 h 98"/>
                <a:gd name="T78" fmla="*/ 32 w 35"/>
                <a:gd name="T79" fmla="*/ 59 h 98"/>
                <a:gd name="T80" fmla="*/ 32 w 35"/>
                <a:gd name="T81" fmla="*/ 55 h 98"/>
                <a:gd name="T82" fmla="*/ 32 w 35"/>
                <a:gd name="T83" fmla="*/ 49 h 98"/>
                <a:gd name="T84" fmla="*/ 32 w 35"/>
                <a:gd name="T85" fmla="*/ 45 h 98"/>
                <a:gd name="T86" fmla="*/ 32 w 35"/>
                <a:gd name="T87" fmla="*/ 42 h 98"/>
                <a:gd name="T88" fmla="*/ 30 w 35"/>
                <a:gd name="T89" fmla="*/ 40 h 98"/>
                <a:gd name="T90" fmla="*/ 30 w 35"/>
                <a:gd name="T91" fmla="*/ 36 h 98"/>
                <a:gd name="T92" fmla="*/ 30 w 35"/>
                <a:gd name="T93" fmla="*/ 32 h 98"/>
                <a:gd name="T94" fmla="*/ 28 w 35"/>
                <a:gd name="T95" fmla="*/ 28 h 98"/>
                <a:gd name="T96" fmla="*/ 28 w 35"/>
                <a:gd name="T97" fmla="*/ 26 h 98"/>
                <a:gd name="T98" fmla="*/ 28 w 35"/>
                <a:gd name="T99" fmla="*/ 23 h 98"/>
                <a:gd name="T100" fmla="*/ 26 w 35"/>
                <a:gd name="T101" fmla="*/ 19 h 98"/>
                <a:gd name="T102" fmla="*/ 26 w 35"/>
                <a:gd name="T103" fmla="*/ 17 h 98"/>
                <a:gd name="T104" fmla="*/ 26 w 35"/>
                <a:gd name="T105" fmla="*/ 15 h 98"/>
                <a:gd name="T106" fmla="*/ 24 w 35"/>
                <a:gd name="T107" fmla="*/ 11 h 98"/>
                <a:gd name="T108" fmla="*/ 24 w 35"/>
                <a:gd name="T109" fmla="*/ 9 h 98"/>
                <a:gd name="T110" fmla="*/ 24 w 35"/>
                <a:gd name="T111" fmla="*/ 7 h 98"/>
                <a:gd name="T112" fmla="*/ 23 w 35"/>
                <a:gd name="T113" fmla="*/ 5 h 98"/>
                <a:gd name="T114" fmla="*/ 23 w 35"/>
                <a:gd name="T115" fmla="*/ 3 h 98"/>
                <a:gd name="T116" fmla="*/ 23 w 35"/>
                <a:gd name="T117" fmla="*/ 1 h 98"/>
                <a:gd name="T118" fmla="*/ 21 w 35"/>
                <a:gd name="T119" fmla="*/ 1 h 98"/>
                <a:gd name="T120" fmla="*/ 21 w 35"/>
                <a:gd name="T121" fmla="*/ 0 h 98"/>
                <a:gd name="T122" fmla="*/ 0 w 35"/>
                <a:gd name="T123" fmla="*/ 11 h 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"/>
                <a:gd name="T187" fmla="*/ 0 h 98"/>
                <a:gd name="T188" fmla="*/ 35 w 35"/>
                <a:gd name="T189" fmla="*/ 98 h 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" h="98">
                  <a:moveTo>
                    <a:pt x="0" y="11"/>
                  </a:move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9" y="63"/>
                  </a:lnTo>
                  <a:lnTo>
                    <a:pt x="9" y="67"/>
                  </a:lnTo>
                  <a:lnTo>
                    <a:pt x="9" y="70"/>
                  </a:lnTo>
                  <a:lnTo>
                    <a:pt x="9" y="72"/>
                  </a:lnTo>
                  <a:lnTo>
                    <a:pt x="9" y="76"/>
                  </a:lnTo>
                  <a:lnTo>
                    <a:pt x="7" y="80"/>
                  </a:lnTo>
                  <a:lnTo>
                    <a:pt x="7" y="84"/>
                  </a:lnTo>
                  <a:lnTo>
                    <a:pt x="7" y="88"/>
                  </a:lnTo>
                  <a:lnTo>
                    <a:pt x="5" y="90"/>
                  </a:lnTo>
                  <a:lnTo>
                    <a:pt x="30" y="97"/>
                  </a:lnTo>
                  <a:lnTo>
                    <a:pt x="30" y="91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4" y="67"/>
                  </a:lnTo>
                  <a:lnTo>
                    <a:pt x="34" y="63"/>
                  </a:lnTo>
                  <a:lnTo>
                    <a:pt x="32" y="59"/>
                  </a:lnTo>
                  <a:lnTo>
                    <a:pt x="32" y="55"/>
                  </a:lnTo>
                  <a:lnTo>
                    <a:pt x="32" y="49"/>
                  </a:lnTo>
                  <a:lnTo>
                    <a:pt x="32" y="45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0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6" name="Freeform 214"/>
            <p:cNvSpPr>
              <a:spLocks/>
            </p:cNvSpPr>
            <p:nvPr/>
          </p:nvSpPr>
          <p:spPr bwMode="auto">
            <a:xfrm>
              <a:off x="2971" y="2757"/>
              <a:ext cx="99" cy="304"/>
            </a:xfrm>
            <a:custGeom>
              <a:avLst/>
              <a:gdLst>
                <a:gd name="T0" fmla="*/ 0 w 99"/>
                <a:gd name="T1" fmla="*/ 2 h 304"/>
                <a:gd name="T2" fmla="*/ 0 w 99"/>
                <a:gd name="T3" fmla="*/ 10 h 304"/>
                <a:gd name="T4" fmla="*/ 2 w 99"/>
                <a:gd name="T5" fmla="*/ 20 h 304"/>
                <a:gd name="T6" fmla="*/ 4 w 99"/>
                <a:gd name="T7" fmla="*/ 31 h 304"/>
                <a:gd name="T8" fmla="*/ 6 w 99"/>
                <a:gd name="T9" fmla="*/ 46 h 304"/>
                <a:gd name="T10" fmla="*/ 8 w 99"/>
                <a:gd name="T11" fmla="*/ 64 h 304"/>
                <a:gd name="T12" fmla="*/ 10 w 99"/>
                <a:gd name="T13" fmla="*/ 81 h 304"/>
                <a:gd name="T14" fmla="*/ 13 w 99"/>
                <a:gd name="T15" fmla="*/ 102 h 304"/>
                <a:gd name="T16" fmla="*/ 19 w 99"/>
                <a:gd name="T17" fmla="*/ 123 h 304"/>
                <a:gd name="T18" fmla="*/ 23 w 99"/>
                <a:gd name="T19" fmla="*/ 146 h 304"/>
                <a:gd name="T20" fmla="*/ 29 w 99"/>
                <a:gd name="T21" fmla="*/ 171 h 304"/>
                <a:gd name="T22" fmla="*/ 36 w 99"/>
                <a:gd name="T23" fmla="*/ 194 h 304"/>
                <a:gd name="T24" fmla="*/ 44 w 99"/>
                <a:gd name="T25" fmla="*/ 219 h 304"/>
                <a:gd name="T26" fmla="*/ 52 w 99"/>
                <a:gd name="T27" fmla="*/ 244 h 304"/>
                <a:gd name="T28" fmla="*/ 61 w 99"/>
                <a:gd name="T29" fmla="*/ 267 h 304"/>
                <a:gd name="T30" fmla="*/ 71 w 99"/>
                <a:gd name="T31" fmla="*/ 292 h 304"/>
                <a:gd name="T32" fmla="*/ 98 w 99"/>
                <a:gd name="T33" fmla="*/ 292 h 304"/>
                <a:gd name="T34" fmla="*/ 88 w 99"/>
                <a:gd name="T35" fmla="*/ 270 h 304"/>
                <a:gd name="T36" fmla="*/ 78 w 99"/>
                <a:gd name="T37" fmla="*/ 247 h 304"/>
                <a:gd name="T38" fmla="*/ 71 w 99"/>
                <a:gd name="T39" fmla="*/ 223 h 304"/>
                <a:gd name="T40" fmla="*/ 63 w 99"/>
                <a:gd name="T41" fmla="*/ 200 h 304"/>
                <a:gd name="T42" fmla="*/ 56 w 99"/>
                <a:gd name="T43" fmla="*/ 177 h 304"/>
                <a:gd name="T44" fmla="*/ 50 w 99"/>
                <a:gd name="T45" fmla="*/ 152 h 304"/>
                <a:gd name="T46" fmla="*/ 44 w 99"/>
                <a:gd name="T47" fmla="*/ 131 h 304"/>
                <a:gd name="T48" fmla="*/ 40 w 99"/>
                <a:gd name="T49" fmla="*/ 108 h 304"/>
                <a:gd name="T50" fmla="*/ 36 w 99"/>
                <a:gd name="T51" fmla="*/ 88 h 304"/>
                <a:gd name="T52" fmla="*/ 33 w 99"/>
                <a:gd name="T53" fmla="*/ 69 h 304"/>
                <a:gd name="T54" fmla="*/ 31 w 99"/>
                <a:gd name="T55" fmla="*/ 50 h 304"/>
                <a:gd name="T56" fmla="*/ 29 w 99"/>
                <a:gd name="T57" fmla="*/ 35 h 304"/>
                <a:gd name="T58" fmla="*/ 27 w 99"/>
                <a:gd name="T59" fmla="*/ 21 h 304"/>
                <a:gd name="T60" fmla="*/ 25 w 99"/>
                <a:gd name="T61" fmla="*/ 12 h 304"/>
                <a:gd name="T62" fmla="*/ 25 w 99"/>
                <a:gd name="T63" fmla="*/ 4 h 304"/>
                <a:gd name="T64" fmla="*/ 0 w 99"/>
                <a:gd name="T65" fmla="*/ 0 h 3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304"/>
                <a:gd name="T101" fmla="*/ 99 w 99"/>
                <a:gd name="T102" fmla="*/ 304 h 3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304">
                  <a:moveTo>
                    <a:pt x="0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4" y="39"/>
                  </a:lnTo>
                  <a:lnTo>
                    <a:pt x="6" y="46"/>
                  </a:lnTo>
                  <a:lnTo>
                    <a:pt x="6" y="54"/>
                  </a:lnTo>
                  <a:lnTo>
                    <a:pt x="8" y="64"/>
                  </a:lnTo>
                  <a:lnTo>
                    <a:pt x="10" y="71"/>
                  </a:lnTo>
                  <a:lnTo>
                    <a:pt x="10" y="81"/>
                  </a:lnTo>
                  <a:lnTo>
                    <a:pt x="12" y="92"/>
                  </a:lnTo>
                  <a:lnTo>
                    <a:pt x="13" y="102"/>
                  </a:lnTo>
                  <a:lnTo>
                    <a:pt x="15" y="113"/>
                  </a:lnTo>
                  <a:lnTo>
                    <a:pt x="19" y="123"/>
                  </a:lnTo>
                  <a:lnTo>
                    <a:pt x="21" y="134"/>
                  </a:lnTo>
                  <a:lnTo>
                    <a:pt x="23" y="146"/>
                  </a:lnTo>
                  <a:lnTo>
                    <a:pt x="27" y="157"/>
                  </a:lnTo>
                  <a:lnTo>
                    <a:pt x="29" y="171"/>
                  </a:lnTo>
                  <a:lnTo>
                    <a:pt x="33" y="182"/>
                  </a:lnTo>
                  <a:lnTo>
                    <a:pt x="36" y="194"/>
                  </a:lnTo>
                  <a:lnTo>
                    <a:pt x="40" y="207"/>
                  </a:lnTo>
                  <a:lnTo>
                    <a:pt x="44" y="219"/>
                  </a:lnTo>
                  <a:lnTo>
                    <a:pt x="48" y="230"/>
                  </a:lnTo>
                  <a:lnTo>
                    <a:pt x="52" y="244"/>
                  </a:lnTo>
                  <a:lnTo>
                    <a:pt x="56" y="255"/>
                  </a:lnTo>
                  <a:lnTo>
                    <a:pt x="61" y="267"/>
                  </a:lnTo>
                  <a:lnTo>
                    <a:pt x="65" y="280"/>
                  </a:lnTo>
                  <a:lnTo>
                    <a:pt x="71" y="292"/>
                  </a:lnTo>
                  <a:lnTo>
                    <a:pt x="77" y="303"/>
                  </a:lnTo>
                  <a:lnTo>
                    <a:pt x="98" y="292"/>
                  </a:lnTo>
                  <a:lnTo>
                    <a:pt x="92" y="280"/>
                  </a:lnTo>
                  <a:lnTo>
                    <a:pt x="88" y="270"/>
                  </a:lnTo>
                  <a:lnTo>
                    <a:pt x="82" y="259"/>
                  </a:lnTo>
                  <a:lnTo>
                    <a:pt x="78" y="247"/>
                  </a:lnTo>
                  <a:lnTo>
                    <a:pt x="75" y="234"/>
                  </a:lnTo>
                  <a:lnTo>
                    <a:pt x="71" y="223"/>
                  </a:lnTo>
                  <a:lnTo>
                    <a:pt x="65" y="211"/>
                  </a:lnTo>
                  <a:lnTo>
                    <a:pt x="63" y="200"/>
                  </a:lnTo>
                  <a:lnTo>
                    <a:pt x="59" y="188"/>
                  </a:lnTo>
                  <a:lnTo>
                    <a:pt x="56" y="177"/>
                  </a:lnTo>
                  <a:lnTo>
                    <a:pt x="52" y="163"/>
                  </a:lnTo>
                  <a:lnTo>
                    <a:pt x="50" y="152"/>
                  </a:lnTo>
                  <a:lnTo>
                    <a:pt x="46" y="140"/>
                  </a:lnTo>
                  <a:lnTo>
                    <a:pt x="44" y="131"/>
                  </a:lnTo>
                  <a:lnTo>
                    <a:pt x="42" y="119"/>
                  </a:lnTo>
                  <a:lnTo>
                    <a:pt x="40" y="108"/>
                  </a:lnTo>
                  <a:lnTo>
                    <a:pt x="38" y="98"/>
                  </a:lnTo>
                  <a:lnTo>
                    <a:pt x="36" y="88"/>
                  </a:lnTo>
                  <a:lnTo>
                    <a:pt x="34" y="77"/>
                  </a:lnTo>
                  <a:lnTo>
                    <a:pt x="33" y="69"/>
                  </a:lnTo>
                  <a:lnTo>
                    <a:pt x="31" y="60"/>
                  </a:lnTo>
                  <a:lnTo>
                    <a:pt x="31" y="50"/>
                  </a:lnTo>
                  <a:lnTo>
                    <a:pt x="29" y="42"/>
                  </a:lnTo>
                  <a:lnTo>
                    <a:pt x="29" y="35"/>
                  </a:lnTo>
                  <a:lnTo>
                    <a:pt x="27" y="29"/>
                  </a:lnTo>
                  <a:lnTo>
                    <a:pt x="27" y="21"/>
                  </a:lnTo>
                  <a:lnTo>
                    <a:pt x="25" y="18"/>
                  </a:lnTo>
                  <a:lnTo>
                    <a:pt x="25" y="12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Freeform 215"/>
            <p:cNvSpPr>
              <a:spLocks/>
            </p:cNvSpPr>
            <p:nvPr/>
          </p:nvSpPr>
          <p:spPr bwMode="auto">
            <a:xfrm>
              <a:off x="2961" y="2619"/>
              <a:ext cx="36" cy="139"/>
            </a:xfrm>
            <a:custGeom>
              <a:avLst/>
              <a:gdLst>
                <a:gd name="T0" fmla="*/ 0 w 36"/>
                <a:gd name="T1" fmla="*/ 2 h 139"/>
                <a:gd name="T2" fmla="*/ 0 w 36"/>
                <a:gd name="T3" fmla="*/ 6 h 139"/>
                <a:gd name="T4" fmla="*/ 0 w 36"/>
                <a:gd name="T5" fmla="*/ 14 h 139"/>
                <a:gd name="T6" fmla="*/ 0 w 36"/>
                <a:gd name="T7" fmla="*/ 22 h 139"/>
                <a:gd name="T8" fmla="*/ 2 w 36"/>
                <a:gd name="T9" fmla="*/ 31 h 139"/>
                <a:gd name="T10" fmla="*/ 2 w 36"/>
                <a:gd name="T11" fmla="*/ 41 h 139"/>
                <a:gd name="T12" fmla="*/ 4 w 36"/>
                <a:gd name="T13" fmla="*/ 52 h 139"/>
                <a:gd name="T14" fmla="*/ 4 w 36"/>
                <a:gd name="T15" fmla="*/ 64 h 139"/>
                <a:gd name="T16" fmla="*/ 6 w 36"/>
                <a:gd name="T17" fmla="*/ 75 h 139"/>
                <a:gd name="T18" fmla="*/ 6 w 36"/>
                <a:gd name="T19" fmla="*/ 85 h 139"/>
                <a:gd name="T20" fmla="*/ 8 w 36"/>
                <a:gd name="T21" fmla="*/ 96 h 139"/>
                <a:gd name="T22" fmla="*/ 8 w 36"/>
                <a:gd name="T23" fmla="*/ 106 h 139"/>
                <a:gd name="T24" fmla="*/ 10 w 36"/>
                <a:gd name="T25" fmla="*/ 115 h 139"/>
                <a:gd name="T26" fmla="*/ 10 w 36"/>
                <a:gd name="T27" fmla="*/ 123 h 139"/>
                <a:gd name="T28" fmla="*/ 10 w 36"/>
                <a:gd name="T29" fmla="*/ 131 h 139"/>
                <a:gd name="T30" fmla="*/ 10 w 36"/>
                <a:gd name="T31" fmla="*/ 136 h 139"/>
                <a:gd name="T32" fmla="*/ 35 w 36"/>
                <a:gd name="T33" fmla="*/ 138 h 139"/>
                <a:gd name="T34" fmla="*/ 35 w 36"/>
                <a:gd name="T35" fmla="*/ 133 h 139"/>
                <a:gd name="T36" fmla="*/ 35 w 36"/>
                <a:gd name="T37" fmla="*/ 127 h 139"/>
                <a:gd name="T38" fmla="*/ 33 w 36"/>
                <a:gd name="T39" fmla="*/ 117 h 139"/>
                <a:gd name="T40" fmla="*/ 33 w 36"/>
                <a:gd name="T41" fmla="*/ 110 h 139"/>
                <a:gd name="T42" fmla="*/ 31 w 36"/>
                <a:gd name="T43" fmla="*/ 100 h 139"/>
                <a:gd name="T44" fmla="*/ 31 w 36"/>
                <a:gd name="T45" fmla="*/ 89 h 139"/>
                <a:gd name="T46" fmla="*/ 29 w 36"/>
                <a:gd name="T47" fmla="*/ 77 h 139"/>
                <a:gd name="T48" fmla="*/ 29 w 36"/>
                <a:gd name="T49" fmla="*/ 66 h 139"/>
                <a:gd name="T50" fmla="*/ 27 w 36"/>
                <a:gd name="T51" fmla="*/ 56 h 139"/>
                <a:gd name="T52" fmla="*/ 27 w 36"/>
                <a:gd name="T53" fmla="*/ 44 h 139"/>
                <a:gd name="T54" fmla="*/ 25 w 36"/>
                <a:gd name="T55" fmla="*/ 33 h 139"/>
                <a:gd name="T56" fmla="*/ 25 w 36"/>
                <a:gd name="T57" fmla="*/ 23 h 139"/>
                <a:gd name="T58" fmla="*/ 25 w 36"/>
                <a:gd name="T59" fmla="*/ 16 h 139"/>
                <a:gd name="T60" fmla="*/ 23 w 36"/>
                <a:gd name="T61" fmla="*/ 8 h 139"/>
                <a:gd name="T62" fmla="*/ 23 w 36"/>
                <a:gd name="T63" fmla="*/ 2 h 139"/>
                <a:gd name="T64" fmla="*/ 0 w 36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39"/>
                <a:gd name="T101" fmla="*/ 36 w 36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3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6" y="75"/>
                  </a:lnTo>
                  <a:lnTo>
                    <a:pt x="6" y="79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8" y="96"/>
                  </a:lnTo>
                  <a:lnTo>
                    <a:pt x="8" y="102"/>
                  </a:lnTo>
                  <a:lnTo>
                    <a:pt x="8" y="106"/>
                  </a:lnTo>
                  <a:lnTo>
                    <a:pt x="8" y="112"/>
                  </a:lnTo>
                  <a:lnTo>
                    <a:pt x="10" y="115"/>
                  </a:lnTo>
                  <a:lnTo>
                    <a:pt x="10" y="119"/>
                  </a:lnTo>
                  <a:lnTo>
                    <a:pt x="10" y="123"/>
                  </a:lnTo>
                  <a:lnTo>
                    <a:pt x="10" y="127"/>
                  </a:lnTo>
                  <a:lnTo>
                    <a:pt x="10" y="131"/>
                  </a:lnTo>
                  <a:lnTo>
                    <a:pt x="10" y="133"/>
                  </a:lnTo>
                  <a:lnTo>
                    <a:pt x="10" y="136"/>
                  </a:lnTo>
                  <a:lnTo>
                    <a:pt x="10" y="138"/>
                  </a:lnTo>
                  <a:lnTo>
                    <a:pt x="35" y="138"/>
                  </a:lnTo>
                  <a:lnTo>
                    <a:pt x="35" y="135"/>
                  </a:lnTo>
                  <a:lnTo>
                    <a:pt x="35" y="133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3"/>
                  </a:lnTo>
                  <a:lnTo>
                    <a:pt x="33" y="117"/>
                  </a:lnTo>
                  <a:lnTo>
                    <a:pt x="33" y="113"/>
                  </a:lnTo>
                  <a:lnTo>
                    <a:pt x="33" y="110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31" y="94"/>
                  </a:lnTo>
                  <a:lnTo>
                    <a:pt x="31" y="89"/>
                  </a:lnTo>
                  <a:lnTo>
                    <a:pt x="31" y="83"/>
                  </a:lnTo>
                  <a:lnTo>
                    <a:pt x="29" y="77"/>
                  </a:lnTo>
                  <a:lnTo>
                    <a:pt x="29" y="71"/>
                  </a:lnTo>
                  <a:lnTo>
                    <a:pt x="29" y="66"/>
                  </a:lnTo>
                  <a:lnTo>
                    <a:pt x="29" y="60"/>
                  </a:lnTo>
                  <a:lnTo>
                    <a:pt x="27" y="56"/>
                  </a:lnTo>
                  <a:lnTo>
                    <a:pt x="27" y="50"/>
                  </a:lnTo>
                  <a:lnTo>
                    <a:pt x="27" y="44"/>
                  </a:lnTo>
                  <a:lnTo>
                    <a:pt x="27" y="39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5" y="20"/>
                  </a:lnTo>
                  <a:lnTo>
                    <a:pt x="25" y="16"/>
                  </a:lnTo>
                  <a:lnTo>
                    <a:pt x="23" y="12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8" name="Freeform 216"/>
            <p:cNvSpPr>
              <a:spLocks/>
            </p:cNvSpPr>
            <p:nvPr/>
          </p:nvSpPr>
          <p:spPr bwMode="auto">
            <a:xfrm>
              <a:off x="2961" y="2462"/>
              <a:ext cx="36" cy="158"/>
            </a:xfrm>
            <a:custGeom>
              <a:avLst/>
              <a:gdLst>
                <a:gd name="T0" fmla="*/ 10 w 36"/>
                <a:gd name="T1" fmla="*/ 4 h 158"/>
                <a:gd name="T2" fmla="*/ 10 w 36"/>
                <a:gd name="T3" fmla="*/ 12 h 158"/>
                <a:gd name="T4" fmla="*/ 8 w 36"/>
                <a:gd name="T5" fmla="*/ 20 h 158"/>
                <a:gd name="T6" fmla="*/ 8 w 36"/>
                <a:gd name="T7" fmla="*/ 29 h 158"/>
                <a:gd name="T8" fmla="*/ 6 w 36"/>
                <a:gd name="T9" fmla="*/ 41 h 158"/>
                <a:gd name="T10" fmla="*/ 6 w 36"/>
                <a:gd name="T11" fmla="*/ 52 h 158"/>
                <a:gd name="T12" fmla="*/ 6 w 36"/>
                <a:gd name="T13" fmla="*/ 65 h 158"/>
                <a:gd name="T14" fmla="*/ 4 w 36"/>
                <a:gd name="T15" fmla="*/ 77 h 158"/>
                <a:gd name="T16" fmla="*/ 4 w 36"/>
                <a:gd name="T17" fmla="*/ 90 h 158"/>
                <a:gd name="T18" fmla="*/ 2 w 36"/>
                <a:gd name="T19" fmla="*/ 102 h 158"/>
                <a:gd name="T20" fmla="*/ 2 w 36"/>
                <a:gd name="T21" fmla="*/ 113 h 158"/>
                <a:gd name="T22" fmla="*/ 0 w 36"/>
                <a:gd name="T23" fmla="*/ 125 h 158"/>
                <a:gd name="T24" fmla="*/ 0 w 36"/>
                <a:gd name="T25" fmla="*/ 134 h 158"/>
                <a:gd name="T26" fmla="*/ 0 w 36"/>
                <a:gd name="T27" fmla="*/ 142 h 158"/>
                <a:gd name="T28" fmla="*/ 0 w 36"/>
                <a:gd name="T29" fmla="*/ 150 h 158"/>
                <a:gd name="T30" fmla="*/ 0 w 36"/>
                <a:gd name="T31" fmla="*/ 154 h 158"/>
                <a:gd name="T32" fmla="*/ 23 w 36"/>
                <a:gd name="T33" fmla="*/ 157 h 158"/>
                <a:gd name="T34" fmla="*/ 23 w 36"/>
                <a:gd name="T35" fmla="*/ 154 h 158"/>
                <a:gd name="T36" fmla="*/ 23 w 36"/>
                <a:gd name="T37" fmla="*/ 148 h 158"/>
                <a:gd name="T38" fmla="*/ 25 w 36"/>
                <a:gd name="T39" fmla="*/ 140 h 158"/>
                <a:gd name="T40" fmla="*/ 25 w 36"/>
                <a:gd name="T41" fmla="*/ 131 h 158"/>
                <a:gd name="T42" fmla="*/ 25 w 36"/>
                <a:gd name="T43" fmla="*/ 121 h 158"/>
                <a:gd name="T44" fmla="*/ 27 w 36"/>
                <a:gd name="T45" fmla="*/ 110 h 158"/>
                <a:gd name="T46" fmla="*/ 27 w 36"/>
                <a:gd name="T47" fmla="*/ 98 h 158"/>
                <a:gd name="T48" fmla="*/ 27 w 36"/>
                <a:gd name="T49" fmla="*/ 85 h 158"/>
                <a:gd name="T50" fmla="*/ 29 w 36"/>
                <a:gd name="T51" fmla="*/ 73 h 158"/>
                <a:gd name="T52" fmla="*/ 29 w 36"/>
                <a:gd name="T53" fmla="*/ 60 h 158"/>
                <a:gd name="T54" fmla="*/ 31 w 36"/>
                <a:gd name="T55" fmla="*/ 48 h 158"/>
                <a:gd name="T56" fmla="*/ 31 w 36"/>
                <a:gd name="T57" fmla="*/ 37 h 158"/>
                <a:gd name="T58" fmla="*/ 33 w 36"/>
                <a:gd name="T59" fmla="*/ 27 h 158"/>
                <a:gd name="T60" fmla="*/ 33 w 36"/>
                <a:gd name="T61" fmla="*/ 18 h 158"/>
                <a:gd name="T62" fmla="*/ 33 w 36"/>
                <a:gd name="T63" fmla="*/ 10 h 158"/>
                <a:gd name="T64" fmla="*/ 35 w 36"/>
                <a:gd name="T65" fmla="*/ 2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58"/>
                <a:gd name="T101" fmla="*/ 36 w 36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58">
                  <a:moveTo>
                    <a:pt x="10" y="0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8" y="35"/>
                  </a:lnTo>
                  <a:lnTo>
                    <a:pt x="6" y="41"/>
                  </a:lnTo>
                  <a:lnTo>
                    <a:pt x="6" y="46"/>
                  </a:lnTo>
                  <a:lnTo>
                    <a:pt x="6" y="52"/>
                  </a:lnTo>
                  <a:lnTo>
                    <a:pt x="6" y="58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4" y="77"/>
                  </a:lnTo>
                  <a:lnTo>
                    <a:pt x="4" y="83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2" y="119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3" y="144"/>
                  </a:lnTo>
                  <a:lnTo>
                    <a:pt x="25" y="140"/>
                  </a:lnTo>
                  <a:lnTo>
                    <a:pt x="25" y="134"/>
                  </a:lnTo>
                  <a:lnTo>
                    <a:pt x="25" y="131"/>
                  </a:lnTo>
                  <a:lnTo>
                    <a:pt x="25" y="125"/>
                  </a:lnTo>
                  <a:lnTo>
                    <a:pt x="25" y="121"/>
                  </a:lnTo>
                  <a:lnTo>
                    <a:pt x="25" y="115"/>
                  </a:lnTo>
                  <a:lnTo>
                    <a:pt x="27" y="110"/>
                  </a:lnTo>
                  <a:lnTo>
                    <a:pt x="27" y="104"/>
                  </a:lnTo>
                  <a:lnTo>
                    <a:pt x="27" y="98"/>
                  </a:lnTo>
                  <a:lnTo>
                    <a:pt x="27" y="90"/>
                  </a:lnTo>
                  <a:lnTo>
                    <a:pt x="27" y="85"/>
                  </a:lnTo>
                  <a:lnTo>
                    <a:pt x="29" y="79"/>
                  </a:lnTo>
                  <a:lnTo>
                    <a:pt x="29" y="73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4"/>
                  </a:lnTo>
                  <a:lnTo>
                    <a:pt x="31" y="48"/>
                  </a:lnTo>
                  <a:lnTo>
                    <a:pt x="31" y="42"/>
                  </a:lnTo>
                  <a:lnTo>
                    <a:pt x="31" y="37"/>
                  </a:lnTo>
                  <a:lnTo>
                    <a:pt x="33" y="31"/>
                  </a:lnTo>
                  <a:lnTo>
                    <a:pt x="33" y="27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9" name="Freeform 217"/>
            <p:cNvSpPr>
              <a:spLocks/>
            </p:cNvSpPr>
            <p:nvPr/>
          </p:nvSpPr>
          <p:spPr bwMode="auto">
            <a:xfrm>
              <a:off x="2971" y="2353"/>
              <a:ext cx="47" cy="112"/>
            </a:xfrm>
            <a:custGeom>
              <a:avLst/>
              <a:gdLst>
                <a:gd name="T0" fmla="*/ 21 w 47"/>
                <a:gd name="T1" fmla="*/ 2 h 112"/>
                <a:gd name="T2" fmla="*/ 21 w 47"/>
                <a:gd name="T3" fmla="*/ 8 h 112"/>
                <a:gd name="T4" fmla="*/ 19 w 47"/>
                <a:gd name="T5" fmla="*/ 12 h 112"/>
                <a:gd name="T6" fmla="*/ 17 w 47"/>
                <a:gd name="T7" fmla="*/ 17 h 112"/>
                <a:gd name="T8" fmla="*/ 15 w 47"/>
                <a:gd name="T9" fmla="*/ 25 h 112"/>
                <a:gd name="T10" fmla="*/ 15 w 47"/>
                <a:gd name="T11" fmla="*/ 31 h 112"/>
                <a:gd name="T12" fmla="*/ 13 w 47"/>
                <a:gd name="T13" fmla="*/ 38 h 112"/>
                <a:gd name="T14" fmla="*/ 12 w 47"/>
                <a:gd name="T15" fmla="*/ 46 h 112"/>
                <a:gd name="T16" fmla="*/ 10 w 47"/>
                <a:gd name="T17" fmla="*/ 54 h 112"/>
                <a:gd name="T18" fmla="*/ 8 w 47"/>
                <a:gd name="T19" fmla="*/ 63 h 112"/>
                <a:gd name="T20" fmla="*/ 6 w 47"/>
                <a:gd name="T21" fmla="*/ 71 h 112"/>
                <a:gd name="T22" fmla="*/ 6 w 47"/>
                <a:gd name="T23" fmla="*/ 79 h 112"/>
                <a:gd name="T24" fmla="*/ 4 w 47"/>
                <a:gd name="T25" fmla="*/ 86 h 112"/>
                <a:gd name="T26" fmla="*/ 2 w 47"/>
                <a:gd name="T27" fmla="*/ 94 h 112"/>
                <a:gd name="T28" fmla="*/ 2 w 47"/>
                <a:gd name="T29" fmla="*/ 100 h 112"/>
                <a:gd name="T30" fmla="*/ 0 w 47"/>
                <a:gd name="T31" fmla="*/ 107 h 112"/>
                <a:gd name="T32" fmla="*/ 25 w 47"/>
                <a:gd name="T33" fmla="*/ 111 h 112"/>
                <a:gd name="T34" fmla="*/ 25 w 47"/>
                <a:gd name="T35" fmla="*/ 107 h 112"/>
                <a:gd name="T36" fmla="*/ 27 w 47"/>
                <a:gd name="T37" fmla="*/ 100 h 112"/>
                <a:gd name="T38" fmla="*/ 27 w 47"/>
                <a:gd name="T39" fmla="*/ 94 h 112"/>
                <a:gd name="T40" fmla="*/ 29 w 47"/>
                <a:gd name="T41" fmla="*/ 86 h 112"/>
                <a:gd name="T42" fmla="*/ 29 w 47"/>
                <a:gd name="T43" fmla="*/ 79 h 112"/>
                <a:gd name="T44" fmla="*/ 31 w 47"/>
                <a:gd name="T45" fmla="*/ 71 h 112"/>
                <a:gd name="T46" fmla="*/ 33 w 47"/>
                <a:gd name="T47" fmla="*/ 63 h 112"/>
                <a:gd name="T48" fmla="*/ 34 w 47"/>
                <a:gd name="T49" fmla="*/ 56 h 112"/>
                <a:gd name="T50" fmla="*/ 36 w 47"/>
                <a:gd name="T51" fmla="*/ 48 h 112"/>
                <a:gd name="T52" fmla="*/ 36 w 47"/>
                <a:gd name="T53" fmla="*/ 40 h 112"/>
                <a:gd name="T54" fmla="*/ 38 w 47"/>
                <a:gd name="T55" fmla="*/ 33 h 112"/>
                <a:gd name="T56" fmla="*/ 40 w 47"/>
                <a:gd name="T57" fmla="*/ 27 h 112"/>
                <a:gd name="T58" fmla="*/ 42 w 47"/>
                <a:gd name="T59" fmla="*/ 21 h 112"/>
                <a:gd name="T60" fmla="*/ 44 w 47"/>
                <a:gd name="T61" fmla="*/ 15 h 112"/>
                <a:gd name="T62" fmla="*/ 44 w 47"/>
                <a:gd name="T63" fmla="*/ 12 h 112"/>
                <a:gd name="T64" fmla="*/ 46 w 47"/>
                <a:gd name="T65" fmla="*/ 8 h 1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12"/>
                <a:gd name="T101" fmla="*/ 47 w 47"/>
                <a:gd name="T102" fmla="*/ 112 h 1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12">
                  <a:moveTo>
                    <a:pt x="23" y="0"/>
                  </a:moveTo>
                  <a:lnTo>
                    <a:pt x="21" y="2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6" y="71"/>
                  </a:lnTo>
                  <a:lnTo>
                    <a:pt x="6" y="75"/>
                  </a:lnTo>
                  <a:lnTo>
                    <a:pt x="6" y="79"/>
                  </a:lnTo>
                  <a:lnTo>
                    <a:pt x="4" y="83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07"/>
                  </a:lnTo>
                  <a:lnTo>
                    <a:pt x="25" y="104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4"/>
                  </a:lnTo>
                  <a:lnTo>
                    <a:pt x="27" y="90"/>
                  </a:lnTo>
                  <a:lnTo>
                    <a:pt x="29" y="86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31" y="75"/>
                  </a:lnTo>
                  <a:lnTo>
                    <a:pt x="31" y="71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6" y="48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27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2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0" name="Freeform 218"/>
            <p:cNvSpPr>
              <a:spLocks/>
            </p:cNvSpPr>
            <p:nvPr/>
          </p:nvSpPr>
          <p:spPr bwMode="auto">
            <a:xfrm>
              <a:off x="2994" y="2261"/>
              <a:ext cx="45" cy="101"/>
            </a:xfrm>
            <a:custGeom>
              <a:avLst/>
              <a:gdLst>
                <a:gd name="T0" fmla="*/ 19 w 45"/>
                <a:gd name="T1" fmla="*/ 4 h 101"/>
                <a:gd name="T2" fmla="*/ 19 w 45"/>
                <a:gd name="T3" fmla="*/ 10 h 101"/>
                <a:gd name="T4" fmla="*/ 19 w 45"/>
                <a:gd name="T5" fmla="*/ 16 h 101"/>
                <a:gd name="T6" fmla="*/ 17 w 45"/>
                <a:gd name="T7" fmla="*/ 21 h 101"/>
                <a:gd name="T8" fmla="*/ 17 w 45"/>
                <a:gd name="T9" fmla="*/ 29 h 101"/>
                <a:gd name="T10" fmla="*/ 15 w 45"/>
                <a:gd name="T11" fmla="*/ 35 h 101"/>
                <a:gd name="T12" fmla="*/ 13 w 45"/>
                <a:gd name="T13" fmla="*/ 42 h 101"/>
                <a:gd name="T14" fmla="*/ 13 w 45"/>
                <a:gd name="T15" fmla="*/ 48 h 101"/>
                <a:gd name="T16" fmla="*/ 11 w 45"/>
                <a:gd name="T17" fmla="*/ 56 h 101"/>
                <a:gd name="T18" fmla="*/ 10 w 45"/>
                <a:gd name="T19" fmla="*/ 62 h 101"/>
                <a:gd name="T20" fmla="*/ 8 w 45"/>
                <a:gd name="T21" fmla="*/ 67 h 101"/>
                <a:gd name="T22" fmla="*/ 6 w 45"/>
                <a:gd name="T23" fmla="*/ 73 h 101"/>
                <a:gd name="T24" fmla="*/ 4 w 45"/>
                <a:gd name="T25" fmla="*/ 79 h 101"/>
                <a:gd name="T26" fmla="*/ 2 w 45"/>
                <a:gd name="T27" fmla="*/ 83 h 101"/>
                <a:gd name="T28" fmla="*/ 2 w 45"/>
                <a:gd name="T29" fmla="*/ 88 h 101"/>
                <a:gd name="T30" fmla="*/ 0 w 45"/>
                <a:gd name="T31" fmla="*/ 92 h 101"/>
                <a:gd name="T32" fmla="*/ 23 w 45"/>
                <a:gd name="T33" fmla="*/ 98 h 101"/>
                <a:gd name="T34" fmla="*/ 25 w 45"/>
                <a:gd name="T35" fmla="*/ 94 h 101"/>
                <a:gd name="T36" fmla="*/ 25 w 45"/>
                <a:gd name="T37" fmla="*/ 90 h 101"/>
                <a:gd name="T38" fmla="*/ 27 w 45"/>
                <a:gd name="T39" fmla="*/ 86 h 101"/>
                <a:gd name="T40" fmla="*/ 29 w 45"/>
                <a:gd name="T41" fmla="*/ 81 h 101"/>
                <a:gd name="T42" fmla="*/ 31 w 45"/>
                <a:gd name="T43" fmla="*/ 75 h 101"/>
                <a:gd name="T44" fmla="*/ 33 w 45"/>
                <a:gd name="T45" fmla="*/ 67 h 101"/>
                <a:gd name="T46" fmla="*/ 34 w 45"/>
                <a:gd name="T47" fmla="*/ 62 h 101"/>
                <a:gd name="T48" fmla="*/ 36 w 45"/>
                <a:gd name="T49" fmla="*/ 54 h 101"/>
                <a:gd name="T50" fmla="*/ 38 w 45"/>
                <a:gd name="T51" fmla="*/ 46 h 101"/>
                <a:gd name="T52" fmla="*/ 38 w 45"/>
                <a:gd name="T53" fmla="*/ 40 h 101"/>
                <a:gd name="T54" fmla="*/ 40 w 45"/>
                <a:gd name="T55" fmla="*/ 33 h 101"/>
                <a:gd name="T56" fmla="*/ 42 w 45"/>
                <a:gd name="T57" fmla="*/ 25 h 101"/>
                <a:gd name="T58" fmla="*/ 42 w 45"/>
                <a:gd name="T59" fmla="*/ 17 h 101"/>
                <a:gd name="T60" fmla="*/ 44 w 45"/>
                <a:gd name="T61" fmla="*/ 12 h 101"/>
                <a:gd name="T62" fmla="*/ 44 w 45"/>
                <a:gd name="T63" fmla="*/ 4 h 101"/>
                <a:gd name="T64" fmla="*/ 19 w 45"/>
                <a:gd name="T65" fmla="*/ 0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101"/>
                <a:gd name="T101" fmla="*/ 45 w 45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101">
                  <a:moveTo>
                    <a:pt x="19" y="0"/>
                  </a:moveTo>
                  <a:lnTo>
                    <a:pt x="19" y="4"/>
                  </a:lnTo>
                  <a:lnTo>
                    <a:pt x="19" y="6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5" y="35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11" y="52"/>
                  </a:lnTo>
                  <a:lnTo>
                    <a:pt x="11" y="56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77"/>
                  </a:lnTo>
                  <a:lnTo>
                    <a:pt x="31" y="75"/>
                  </a:lnTo>
                  <a:lnTo>
                    <a:pt x="31" y="71"/>
                  </a:lnTo>
                  <a:lnTo>
                    <a:pt x="33" y="67"/>
                  </a:lnTo>
                  <a:lnTo>
                    <a:pt x="33" y="65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6" y="54"/>
                  </a:lnTo>
                  <a:lnTo>
                    <a:pt x="36" y="50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42" y="29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Freeform 219"/>
            <p:cNvSpPr>
              <a:spLocks/>
            </p:cNvSpPr>
            <p:nvPr/>
          </p:nvSpPr>
          <p:spPr bwMode="auto">
            <a:xfrm>
              <a:off x="2992" y="2137"/>
              <a:ext cx="47" cy="125"/>
            </a:xfrm>
            <a:custGeom>
              <a:avLst/>
              <a:gdLst>
                <a:gd name="T0" fmla="*/ 2 w 47"/>
                <a:gd name="T1" fmla="*/ 5 h 125"/>
                <a:gd name="T2" fmla="*/ 2 w 47"/>
                <a:gd name="T3" fmla="*/ 11 h 125"/>
                <a:gd name="T4" fmla="*/ 4 w 47"/>
                <a:gd name="T5" fmla="*/ 17 h 125"/>
                <a:gd name="T6" fmla="*/ 4 w 47"/>
                <a:gd name="T7" fmla="*/ 25 h 125"/>
                <a:gd name="T8" fmla="*/ 6 w 47"/>
                <a:gd name="T9" fmla="*/ 32 h 125"/>
                <a:gd name="T10" fmla="*/ 8 w 47"/>
                <a:gd name="T11" fmla="*/ 40 h 125"/>
                <a:gd name="T12" fmla="*/ 10 w 47"/>
                <a:gd name="T13" fmla="*/ 50 h 125"/>
                <a:gd name="T14" fmla="*/ 12 w 47"/>
                <a:gd name="T15" fmla="*/ 57 h 125"/>
                <a:gd name="T16" fmla="*/ 13 w 47"/>
                <a:gd name="T17" fmla="*/ 67 h 125"/>
                <a:gd name="T18" fmla="*/ 15 w 47"/>
                <a:gd name="T19" fmla="*/ 76 h 125"/>
                <a:gd name="T20" fmla="*/ 17 w 47"/>
                <a:gd name="T21" fmla="*/ 84 h 125"/>
                <a:gd name="T22" fmla="*/ 19 w 47"/>
                <a:gd name="T23" fmla="*/ 94 h 125"/>
                <a:gd name="T24" fmla="*/ 19 w 47"/>
                <a:gd name="T25" fmla="*/ 101 h 125"/>
                <a:gd name="T26" fmla="*/ 21 w 47"/>
                <a:gd name="T27" fmla="*/ 109 h 125"/>
                <a:gd name="T28" fmla="*/ 21 w 47"/>
                <a:gd name="T29" fmla="*/ 117 h 125"/>
                <a:gd name="T30" fmla="*/ 21 w 47"/>
                <a:gd name="T31" fmla="*/ 122 h 125"/>
                <a:gd name="T32" fmla="*/ 46 w 47"/>
                <a:gd name="T33" fmla="*/ 124 h 125"/>
                <a:gd name="T34" fmla="*/ 46 w 47"/>
                <a:gd name="T35" fmla="*/ 118 h 125"/>
                <a:gd name="T36" fmla="*/ 46 w 47"/>
                <a:gd name="T37" fmla="*/ 111 h 125"/>
                <a:gd name="T38" fmla="*/ 44 w 47"/>
                <a:gd name="T39" fmla="*/ 101 h 125"/>
                <a:gd name="T40" fmla="*/ 42 w 47"/>
                <a:gd name="T41" fmla="*/ 94 h 125"/>
                <a:gd name="T42" fmla="*/ 42 w 47"/>
                <a:gd name="T43" fmla="*/ 84 h 125"/>
                <a:gd name="T44" fmla="*/ 40 w 47"/>
                <a:gd name="T45" fmla="*/ 76 h 125"/>
                <a:gd name="T46" fmla="*/ 38 w 47"/>
                <a:gd name="T47" fmla="*/ 67 h 125"/>
                <a:gd name="T48" fmla="*/ 36 w 47"/>
                <a:gd name="T49" fmla="*/ 57 h 125"/>
                <a:gd name="T50" fmla="*/ 35 w 47"/>
                <a:gd name="T51" fmla="*/ 48 h 125"/>
                <a:gd name="T52" fmla="*/ 33 w 47"/>
                <a:gd name="T53" fmla="*/ 40 h 125"/>
                <a:gd name="T54" fmla="*/ 31 w 47"/>
                <a:gd name="T55" fmla="*/ 30 h 125"/>
                <a:gd name="T56" fmla="*/ 29 w 47"/>
                <a:gd name="T57" fmla="*/ 23 h 125"/>
                <a:gd name="T58" fmla="*/ 27 w 47"/>
                <a:gd name="T59" fmla="*/ 17 h 125"/>
                <a:gd name="T60" fmla="*/ 27 w 47"/>
                <a:gd name="T61" fmla="*/ 9 h 125"/>
                <a:gd name="T62" fmla="*/ 25 w 47"/>
                <a:gd name="T63" fmla="*/ 5 h 125"/>
                <a:gd name="T64" fmla="*/ 25 w 47"/>
                <a:gd name="T65" fmla="*/ 0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125"/>
                <a:gd name="T101" fmla="*/ 47 w 47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125">
                  <a:moveTo>
                    <a:pt x="0" y="4"/>
                  </a:moveTo>
                  <a:lnTo>
                    <a:pt x="2" y="5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3" y="63"/>
                  </a:lnTo>
                  <a:lnTo>
                    <a:pt x="13" y="67"/>
                  </a:lnTo>
                  <a:lnTo>
                    <a:pt x="15" y="71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9" y="94"/>
                  </a:lnTo>
                  <a:lnTo>
                    <a:pt x="19" y="97"/>
                  </a:lnTo>
                  <a:lnTo>
                    <a:pt x="19" y="101"/>
                  </a:lnTo>
                  <a:lnTo>
                    <a:pt x="21" y="105"/>
                  </a:lnTo>
                  <a:lnTo>
                    <a:pt x="21" y="109"/>
                  </a:lnTo>
                  <a:lnTo>
                    <a:pt x="21" y="113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21" y="122"/>
                  </a:lnTo>
                  <a:lnTo>
                    <a:pt x="21" y="124"/>
                  </a:lnTo>
                  <a:lnTo>
                    <a:pt x="46" y="124"/>
                  </a:lnTo>
                  <a:lnTo>
                    <a:pt x="46" y="120"/>
                  </a:lnTo>
                  <a:lnTo>
                    <a:pt x="46" y="118"/>
                  </a:lnTo>
                  <a:lnTo>
                    <a:pt x="46" y="115"/>
                  </a:lnTo>
                  <a:lnTo>
                    <a:pt x="46" y="11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4" y="97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0" y="80"/>
                  </a:lnTo>
                  <a:lnTo>
                    <a:pt x="40" y="76"/>
                  </a:lnTo>
                  <a:lnTo>
                    <a:pt x="38" y="71"/>
                  </a:lnTo>
                  <a:lnTo>
                    <a:pt x="38" y="67"/>
                  </a:lnTo>
                  <a:lnTo>
                    <a:pt x="36" y="61"/>
                  </a:lnTo>
                  <a:lnTo>
                    <a:pt x="36" y="57"/>
                  </a:lnTo>
                  <a:lnTo>
                    <a:pt x="35" y="53"/>
                  </a:lnTo>
                  <a:lnTo>
                    <a:pt x="35" y="48"/>
                  </a:lnTo>
                  <a:lnTo>
                    <a:pt x="33" y="44"/>
                  </a:lnTo>
                  <a:lnTo>
                    <a:pt x="33" y="40"/>
                  </a:lnTo>
                  <a:lnTo>
                    <a:pt x="31" y="36"/>
                  </a:lnTo>
                  <a:lnTo>
                    <a:pt x="31" y="30"/>
                  </a:lnTo>
                  <a:lnTo>
                    <a:pt x="31" y="27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Freeform 220"/>
            <p:cNvSpPr>
              <a:spLocks/>
            </p:cNvSpPr>
            <p:nvPr/>
          </p:nvSpPr>
          <p:spPr bwMode="auto">
            <a:xfrm>
              <a:off x="2984" y="2010"/>
              <a:ext cx="34" cy="132"/>
            </a:xfrm>
            <a:custGeom>
              <a:avLst/>
              <a:gdLst>
                <a:gd name="T0" fmla="*/ 0 w 34"/>
                <a:gd name="T1" fmla="*/ 2 h 132"/>
                <a:gd name="T2" fmla="*/ 0 w 34"/>
                <a:gd name="T3" fmla="*/ 6 h 132"/>
                <a:gd name="T4" fmla="*/ 0 w 34"/>
                <a:gd name="T5" fmla="*/ 12 h 132"/>
                <a:gd name="T6" fmla="*/ 0 w 34"/>
                <a:gd name="T7" fmla="*/ 19 h 132"/>
                <a:gd name="T8" fmla="*/ 2 w 34"/>
                <a:gd name="T9" fmla="*/ 27 h 132"/>
                <a:gd name="T10" fmla="*/ 2 w 34"/>
                <a:gd name="T11" fmla="*/ 37 h 132"/>
                <a:gd name="T12" fmla="*/ 2 w 34"/>
                <a:gd name="T13" fmla="*/ 46 h 132"/>
                <a:gd name="T14" fmla="*/ 4 w 34"/>
                <a:gd name="T15" fmla="*/ 58 h 132"/>
                <a:gd name="T16" fmla="*/ 4 w 34"/>
                <a:gd name="T17" fmla="*/ 69 h 132"/>
                <a:gd name="T18" fmla="*/ 4 w 34"/>
                <a:gd name="T19" fmla="*/ 81 h 132"/>
                <a:gd name="T20" fmla="*/ 6 w 34"/>
                <a:gd name="T21" fmla="*/ 90 h 132"/>
                <a:gd name="T22" fmla="*/ 6 w 34"/>
                <a:gd name="T23" fmla="*/ 102 h 132"/>
                <a:gd name="T24" fmla="*/ 6 w 34"/>
                <a:gd name="T25" fmla="*/ 109 h 132"/>
                <a:gd name="T26" fmla="*/ 8 w 34"/>
                <a:gd name="T27" fmla="*/ 119 h 132"/>
                <a:gd name="T28" fmla="*/ 8 w 34"/>
                <a:gd name="T29" fmla="*/ 125 h 132"/>
                <a:gd name="T30" fmla="*/ 8 w 34"/>
                <a:gd name="T31" fmla="*/ 131 h 132"/>
                <a:gd name="T32" fmla="*/ 33 w 34"/>
                <a:gd name="T33" fmla="*/ 125 h 132"/>
                <a:gd name="T34" fmla="*/ 31 w 34"/>
                <a:gd name="T35" fmla="*/ 121 h 132"/>
                <a:gd name="T36" fmla="*/ 31 w 34"/>
                <a:gd name="T37" fmla="*/ 113 h 132"/>
                <a:gd name="T38" fmla="*/ 31 w 34"/>
                <a:gd name="T39" fmla="*/ 104 h 132"/>
                <a:gd name="T40" fmla="*/ 29 w 34"/>
                <a:gd name="T41" fmla="*/ 94 h 132"/>
                <a:gd name="T42" fmla="*/ 29 w 34"/>
                <a:gd name="T43" fmla="*/ 85 h 132"/>
                <a:gd name="T44" fmla="*/ 29 w 34"/>
                <a:gd name="T45" fmla="*/ 73 h 132"/>
                <a:gd name="T46" fmla="*/ 27 w 34"/>
                <a:gd name="T47" fmla="*/ 62 h 132"/>
                <a:gd name="T48" fmla="*/ 27 w 34"/>
                <a:gd name="T49" fmla="*/ 50 h 132"/>
                <a:gd name="T50" fmla="*/ 27 w 34"/>
                <a:gd name="T51" fmla="*/ 40 h 132"/>
                <a:gd name="T52" fmla="*/ 25 w 34"/>
                <a:gd name="T53" fmla="*/ 31 h 132"/>
                <a:gd name="T54" fmla="*/ 25 w 34"/>
                <a:gd name="T55" fmla="*/ 21 h 132"/>
                <a:gd name="T56" fmla="*/ 25 w 34"/>
                <a:gd name="T57" fmla="*/ 14 h 132"/>
                <a:gd name="T58" fmla="*/ 25 w 34"/>
                <a:gd name="T59" fmla="*/ 8 h 132"/>
                <a:gd name="T60" fmla="*/ 23 w 34"/>
                <a:gd name="T61" fmla="*/ 2 h 132"/>
                <a:gd name="T62" fmla="*/ 0 w 34"/>
                <a:gd name="T63" fmla="*/ 0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132"/>
                <a:gd name="T98" fmla="*/ 34 w 34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132">
                  <a:moveTo>
                    <a:pt x="23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4" y="75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8" y="115"/>
                  </a:lnTo>
                  <a:lnTo>
                    <a:pt x="8" y="119"/>
                  </a:lnTo>
                  <a:lnTo>
                    <a:pt x="8" y="123"/>
                  </a:lnTo>
                  <a:lnTo>
                    <a:pt x="8" y="125"/>
                  </a:lnTo>
                  <a:lnTo>
                    <a:pt x="8" y="129"/>
                  </a:lnTo>
                  <a:lnTo>
                    <a:pt x="8" y="131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3" y="123"/>
                  </a:lnTo>
                  <a:lnTo>
                    <a:pt x="31" y="121"/>
                  </a:lnTo>
                  <a:lnTo>
                    <a:pt x="31" y="117"/>
                  </a:lnTo>
                  <a:lnTo>
                    <a:pt x="31" y="113"/>
                  </a:lnTo>
                  <a:lnTo>
                    <a:pt x="31" y="109"/>
                  </a:lnTo>
                  <a:lnTo>
                    <a:pt x="31" y="104"/>
                  </a:lnTo>
                  <a:lnTo>
                    <a:pt x="31" y="100"/>
                  </a:lnTo>
                  <a:lnTo>
                    <a:pt x="29" y="94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9" y="79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7" y="62"/>
                  </a:lnTo>
                  <a:lnTo>
                    <a:pt x="27" y="56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0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3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Freeform 221"/>
            <p:cNvSpPr>
              <a:spLocks/>
            </p:cNvSpPr>
            <p:nvPr/>
          </p:nvSpPr>
          <p:spPr bwMode="auto">
            <a:xfrm>
              <a:off x="2969" y="2010"/>
              <a:ext cx="39" cy="135"/>
            </a:xfrm>
            <a:custGeom>
              <a:avLst/>
              <a:gdLst>
                <a:gd name="T0" fmla="*/ 21 w 39"/>
                <a:gd name="T1" fmla="*/ 134 h 135"/>
                <a:gd name="T2" fmla="*/ 25 w 39"/>
                <a:gd name="T3" fmla="*/ 125 h 135"/>
                <a:gd name="T4" fmla="*/ 27 w 39"/>
                <a:gd name="T5" fmla="*/ 117 h 135"/>
                <a:gd name="T6" fmla="*/ 29 w 39"/>
                <a:gd name="T7" fmla="*/ 108 h 135"/>
                <a:gd name="T8" fmla="*/ 31 w 39"/>
                <a:gd name="T9" fmla="*/ 98 h 135"/>
                <a:gd name="T10" fmla="*/ 33 w 39"/>
                <a:gd name="T11" fmla="*/ 86 h 135"/>
                <a:gd name="T12" fmla="*/ 35 w 39"/>
                <a:gd name="T13" fmla="*/ 75 h 135"/>
                <a:gd name="T14" fmla="*/ 35 w 39"/>
                <a:gd name="T15" fmla="*/ 65 h 135"/>
                <a:gd name="T16" fmla="*/ 36 w 39"/>
                <a:gd name="T17" fmla="*/ 54 h 135"/>
                <a:gd name="T18" fmla="*/ 36 w 39"/>
                <a:gd name="T19" fmla="*/ 44 h 135"/>
                <a:gd name="T20" fmla="*/ 38 w 39"/>
                <a:gd name="T21" fmla="*/ 35 h 135"/>
                <a:gd name="T22" fmla="*/ 38 w 39"/>
                <a:gd name="T23" fmla="*/ 25 h 135"/>
                <a:gd name="T24" fmla="*/ 38 w 39"/>
                <a:gd name="T25" fmla="*/ 18 h 135"/>
                <a:gd name="T26" fmla="*/ 38 w 39"/>
                <a:gd name="T27" fmla="*/ 10 h 135"/>
                <a:gd name="T28" fmla="*/ 38 w 39"/>
                <a:gd name="T29" fmla="*/ 6 h 135"/>
                <a:gd name="T30" fmla="*/ 38 w 39"/>
                <a:gd name="T31" fmla="*/ 2 h 135"/>
                <a:gd name="T32" fmla="*/ 15 w 39"/>
                <a:gd name="T33" fmla="*/ 2 h 135"/>
                <a:gd name="T34" fmla="*/ 15 w 39"/>
                <a:gd name="T35" fmla="*/ 8 h 135"/>
                <a:gd name="T36" fmla="*/ 15 w 39"/>
                <a:gd name="T37" fmla="*/ 12 h 135"/>
                <a:gd name="T38" fmla="*/ 14 w 39"/>
                <a:gd name="T39" fmla="*/ 19 h 135"/>
                <a:gd name="T40" fmla="*/ 14 w 39"/>
                <a:gd name="T41" fmla="*/ 27 h 135"/>
                <a:gd name="T42" fmla="*/ 14 w 39"/>
                <a:gd name="T43" fmla="*/ 37 h 135"/>
                <a:gd name="T44" fmla="*/ 14 w 39"/>
                <a:gd name="T45" fmla="*/ 46 h 135"/>
                <a:gd name="T46" fmla="*/ 12 w 39"/>
                <a:gd name="T47" fmla="*/ 58 h 135"/>
                <a:gd name="T48" fmla="*/ 12 w 39"/>
                <a:gd name="T49" fmla="*/ 67 h 135"/>
                <a:gd name="T50" fmla="*/ 10 w 39"/>
                <a:gd name="T51" fmla="*/ 79 h 135"/>
                <a:gd name="T52" fmla="*/ 8 w 39"/>
                <a:gd name="T53" fmla="*/ 88 h 135"/>
                <a:gd name="T54" fmla="*/ 6 w 39"/>
                <a:gd name="T55" fmla="*/ 98 h 135"/>
                <a:gd name="T56" fmla="*/ 6 w 39"/>
                <a:gd name="T57" fmla="*/ 108 h 135"/>
                <a:gd name="T58" fmla="*/ 4 w 39"/>
                <a:gd name="T59" fmla="*/ 115 h 135"/>
                <a:gd name="T60" fmla="*/ 0 w 39"/>
                <a:gd name="T61" fmla="*/ 121 h 135"/>
                <a:gd name="T62" fmla="*/ 23 w 39"/>
                <a:gd name="T63" fmla="*/ 132 h 1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135"/>
                <a:gd name="T98" fmla="*/ 39 w 39"/>
                <a:gd name="T99" fmla="*/ 135 h 1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135">
                  <a:moveTo>
                    <a:pt x="23" y="132"/>
                  </a:moveTo>
                  <a:lnTo>
                    <a:pt x="21" y="134"/>
                  </a:lnTo>
                  <a:lnTo>
                    <a:pt x="23" y="131"/>
                  </a:lnTo>
                  <a:lnTo>
                    <a:pt x="25" y="125"/>
                  </a:lnTo>
                  <a:lnTo>
                    <a:pt x="27" y="121"/>
                  </a:lnTo>
                  <a:lnTo>
                    <a:pt x="27" y="117"/>
                  </a:lnTo>
                  <a:lnTo>
                    <a:pt x="29" y="111"/>
                  </a:lnTo>
                  <a:lnTo>
                    <a:pt x="29" y="108"/>
                  </a:lnTo>
                  <a:lnTo>
                    <a:pt x="31" y="102"/>
                  </a:lnTo>
                  <a:lnTo>
                    <a:pt x="31" y="98"/>
                  </a:lnTo>
                  <a:lnTo>
                    <a:pt x="33" y="92"/>
                  </a:lnTo>
                  <a:lnTo>
                    <a:pt x="33" y="86"/>
                  </a:lnTo>
                  <a:lnTo>
                    <a:pt x="33" y="81"/>
                  </a:lnTo>
                  <a:lnTo>
                    <a:pt x="35" y="75"/>
                  </a:lnTo>
                  <a:lnTo>
                    <a:pt x="35" y="71"/>
                  </a:lnTo>
                  <a:lnTo>
                    <a:pt x="35" y="65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44"/>
                  </a:lnTo>
                  <a:lnTo>
                    <a:pt x="36" y="39"/>
                  </a:lnTo>
                  <a:lnTo>
                    <a:pt x="38" y="35"/>
                  </a:lnTo>
                  <a:lnTo>
                    <a:pt x="38" y="29"/>
                  </a:lnTo>
                  <a:lnTo>
                    <a:pt x="38" y="25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7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2" y="52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2" y="67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3"/>
                  </a:lnTo>
                  <a:lnTo>
                    <a:pt x="8" y="88"/>
                  </a:lnTo>
                  <a:lnTo>
                    <a:pt x="8" y="94"/>
                  </a:lnTo>
                  <a:lnTo>
                    <a:pt x="6" y="98"/>
                  </a:lnTo>
                  <a:lnTo>
                    <a:pt x="6" y="104"/>
                  </a:lnTo>
                  <a:lnTo>
                    <a:pt x="6" y="108"/>
                  </a:lnTo>
                  <a:lnTo>
                    <a:pt x="4" y="111"/>
                  </a:lnTo>
                  <a:lnTo>
                    <a:pt x="4" y="115"/>
                  </a:lnTo>
                  <a:lnTo>
                    <a:pt x="2" y="119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23" y="13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Freeform 222"/>
            <p:cNvSpPr>
              <a:spLocks/>
            </p:cNvSpPr>
            <p:nvPr/>
          </p:nvSpPr>
          <p:spPr bwMode="auto">
            <a:xfrm>
              <a:off x="2944" y="2135"/>
              <a:ext cx="49" cy="114"/>
            </a:xfrm>
            <a:custGeom>
              <a:avLst/>
              <a:gdLst>
                <a:gd name="T0" fmla="*/ 25 w 49"/>
                <a:gd name="T1" fmla="*/ 107 h 114"/>
                <a:gd name="T2" fmla="*/ 25 w 49"/>
                <a:gd name="T3" fmla="*/ 101 h 114"/>
                <a:gd name="T4" fmla="*/ 25 w 49"/>
                <a:gd name="T5" fmla="*/ 96 h 114"/>
                <a:gd name="T6" fmla="*/ 25 w 49"/>
                <a:gd name="T7" fmla="*/ 90 h 114"/>
                <a:gd name="T8" fmla="*/ 25 w 49"/>
                <a:gd name="T9" fmla="*/ 84 h 114"/>
                <a:gd name="T10" fmla="*/ 25 w 49"/>
                <a:gd name="T11" fmla="*/ 78 h 114"/>
                <a:gd name="T12" fmla="*/ 25 w 49"/>
                <a:gd name="T13" fmla="*/ 73 h 114"/>
                <a:gd name="T14" fmla="*/ 27 w 49"/>
                <a:gd name="T15" fmla="*/ 67 h 114"/>
                <a:gd name="T16" fmla="*/ 29 w 49"/>
                <a:gd name="T17" fmla="*/ 59 h 114"/>
                <a:gd name="T18" fmla="*/ 31 w 49"/>
                <a:gd name="T19" fmla="*/ 53 h 114"/>
                <a:gd name="T20" fmla="*/ 33 w 49"/>
                <a:gd name="T21" fmla="*/ 46 h 114"/>
                <a:gd name="T22" fmla="*/ 35 w 49"/>
                <a:gd name="T23" fmla="*/ 40 h 114"/>
                <a:gd name="T24" fmla="*/ 37 w 49"/>
                <a:gd name="T25" fmla="*/ 34 h 114"/>
                <a:gd name="T26" fmla="*/ 40 w 49"/>
                <a:gd name="T27" fmla="*/ 27 h 114"/>
                <a:gd name="T28" fmla="*/ 42 w 49"/>
                <a:gd name="T29" fmla="*/ 21 h 114"/>
                <a:gd name="T30" fmla="*/ 44 w 49"/>
                <a:gd name="T31" fmla="*/ 15 h 114"/>
                <a:gd name="T32" fmla="*/ 48 w 49"/>
                <a:gd name="T33" fmla="*/ 7 h 114"/>
                <a:gd name="T34" fmla="*/ 23 w 49"/>
                <a:gd name="T35" fmla="*/ 2 h 114"/>
                <a:gd name="T36" fmla="*/ 21 w 49"/>
                <a:gd name="T37" fmla="*/ 7 h 114"/>
                <a:gd name="T38" fmla="*/ 17 w 49"/>
                <a:gd name="T39" fmla="*/ 15 h 114"/>
                <a:gd name="T40" fmla="*/ 16 w 49"/>
                <a:gd name="T41" fmla="*/ 21 h 114"/>
                <a:gd name="T42" fmla="*/ 14 w 49"/>
                <a:gd name="T43" fmla="*/ 29 h 114"/>
                <a:gd name="T44" fmla="*/ 10 w 49"/>
                <a:gd name="T45" fmla="*/ 36 h 114"/>
                <a:gd name="T46" fmla="*/ 8 w 49"/>
                <a:gd name="T47" fmla="*/ 42 h 114"/>
                <a:gd name="T48" fmla="*/ 6 w 49"/>
                <a:gd name="T49" fmla="*/ 50 h 114"/>
                <a:gd name="T50" fmla="*/ 4 w 49"/>
                <a:gd name="T51" fmla="*/ 57 h 114"/>
                <a:gd name="T52" fmla="*/ 2 w 49"/>
                <a:gd name="T53" fmla="*/ 65 h 114"/>
                <a:gd name="T54" fmla="*/ 2 w 49"/>
                <a:gd name="T55" fmla="*/ 73 h 114"/>
                <a:gd name="T56" fmla="*/ 0 w 49"/>
                <a:gd name="T57" fmla="*/ 80 h 114"/>
                <a:gd name="T58" fmla="*/ 0 w 49"/>
                <a:gd name="T59" fmla="*/ 88 h 114"/>
                <a:gd name="T60" fmla="*/ 0 w 49"/>
                <a:gd name="T61" fmla="*/ 94 h 114"/>
                <a:gd name="T62" fmla="*/ 0 w 49"/>
                <a:gd name="T63" fmla="*/ 101 h 114"/>
                <a:gd name="T64" fmla="*/ 2 w 49"/>
                <a:gd name="T65" fmla="*/ 109 h 114"/>
                <a:gd name="T66" fmla="*/ 2 w 49"/>
                <a:gd name="T67" fmla="*/ 109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14"/>
                <a:gd name="T104" fmla="*/ 49 w 49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14">
                  <a:moveTo>
                    <a:pt x="27" y="109"/>
                  </a:moveTo>
                  <a:lnTo>
                    <a:pt x="25" y="107"/>
                  </a:lnTo>
                  <a:lnTo>
                    <a:pt x="25" y="103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5" y="82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3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7" y="63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0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11"/>
                  </a:lnTo>
                  <a:lnTo>
                    <a:pt x="48" y="7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2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6" y="5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0" y="105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7" y="10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Freeform 223"/>
            <p:cNvSpPr>
              <a:spLocks/>
            </p:cNvSpPr>
            <p:nvPr/>
          </p:nvSpPr>
          <p:spPr bwMode="auto">
            <a:xfrm>
              <a:off x="2942" y="2244"/>
              <a:ext cx="30" cy="34"/>
            </a:xfrm>
            <a:custGeom>
              <a:avLst/>
              <a:gdLst>
                <a:gd name="T0" fmla="*/ 23 w 30"/>
                <a:gd name="T1" fmla="*/ 33 h 34"/>
                <a:gd name="T2" fmla="*/ 25 w 30"/>
                <a:gd name="T3" fmla="*/ 33 h 34"/>
                <a:gd name="T4" fmla="*/ 25 w 30"/>
                <a:gd name="T5" fmla="*/ 31 h 34"/>
                <a:gd name="T6" fmla="*/ 25 w 30"/>
                <a:gd name="T7" fmla="*/ 29 h 34"/>
                <a:gd name="T8" fmla="*/ 25 w 30"/>
                <a:gd name="T9" fmla="*/ 27 h 34"/>
                <a:gd name="T10" fmla="*/ 25 w 30"/>
                <a:gd name="T11" fmla="*/ 25 h 34"/>
                <a:gd name="T12" fmla="*/ 25 w 30"/>
                <a:gd name="T13" fmla="*/ 23 h 34"/>
                <a:gd name="T14" fmla="*/ 27 w 30"/>
                <a:gd name="T15" fmla="*/ 23 h 34"/>
                <a:gd name="T16" fmla="*/ 27 w 30"/>
                <a:gd name="T17" fmla="*/ 21 h 34"/>
                <a:gd name="T18" fmla="*/ 27 w 30"/>
                <a:gd name="T19" fmla="*/ 19 h 34"/>
                <a:gd name="T20" fmla="*/ 27 w 30"/>
                <a:gd name="T21" fmla="*/ 17 h 34"/>
                <a:gd name="T22" fmla="*/ 27 w 30"/>
                <a:gd name="T23" fmla="*/ 15 h 34"/>
                <a:gd name="T24" fmla="*/ 27 w 30"/>
                <a:gd name="T25" fmla="*/ 13 h 34"/>
                <a:gd name="T26" fmla="*/ 27 w 30"/>
                <a:gd name="T27" fmla="*/ 11 h 34"/>
                <a:gd name="T28" fmla="*/ 27 w 30"/>
                <a:gd name="T29" fmla="*/ 10 h 34"/>
                <a:gd name="T30" fmla="*/ 27 w 30"/>
                <a:gd name="T31" fmla="*/ 8 h 34"/>
                <a:gd name="T32" fmla="*/ 27 w 30"/>
                <a:gd name="T33" fmla="*/ 6 h 34"/>
                <a:gd name="T34" fmla="*/ 29 w 30"/>
                <a:gd name="T35" fmla="*/ 6 h 34"/>
                <a:gd name="T36" fmla="*/ 29 w 30"/>
                <a:gd name="T37" fmla="*/ 4 h 34"/>
                <a:gd name="T38" fmla="*/ 29 w 30"/>
                <a:gd name="T39" fmla="*/ 2 h 34"/>
                <a:gd name="T40" fmla="*/ 29 w 30"/>
                <a:gd name="T41" fmla="*/ 0 h 34"/>
                <a:gd name="T42" fmla="*/ 4 w 30"/>
                <a:gd name="T43" fmla="*/ 0 h 34"/>
                <a:gd name="T44" fmla="*/ 4 w 30"/>
                <a:gd name="T45" fmla="*/ 2 h 34"/>
                <a:gd name="T46" fmla="*/ 4 w 30"/>
                <a:gd name="T47" fmla="*/ 4 h 34"/>
                <a:gd name="T48" fmla="*/ 4 w 30"/>
                <a:gd name="T49" fmla="*/ 6 h 34"/>
                <a:gd name="T50" fmla="*/ 4 w 30"/>
                <a:gd name="T51" fmla="*/ 8 h 34"/>
                <a:gd name="T52" fmla="*/ 4 w 30"/>
                <a:gd name="T53" fmla="*/ 10 h 34"/>
                <a:gd name="T54" fmla="*/ 4 w 30"/>
                <a:gd name="T55" fmla="*/ 11 h 34"/>
                <a:gd name="T56" fmla="*/ 4 w 30"/>
                <a:gd name="T57" fmla="*/ 13 h 34"/>
                <a:gd name="T58" fmla="*/ 2 w 30"/>
                <a:gd name="T59" fmla="*/ 15 h 34"/>
                <a:gd name="T60" fmla="*/ 2 w 30"/>
                <a:gd name="T61" fmla="*/ 17 h 34"/>
                <a:gd name="T62" fmla="*/ 2 w 30"/>
                <a:gd name="T63" fmla="*/ 19 h 34"/>
                <a:gd name="T64" fmla="*/ 2 w 30"/>
                <a:gd name="T65" fmla="*/ 21 h 34"/>
                <a:gd name="T66" fmla="*/ 2 w 30"/>
                <a:gd name="T67" fmla="*/ 23 h 34"/>
                <a:gd name="T68" fmla="*/ 0 w 30"/>
                <a:gd name="T69" fmla="*/ 25 h 34"/>
                <a:gd name="T70" fmla="*/ 0 w 30"/>
                <a:gd name="T71" fmla="*/ 27 h 34"/>
                <a:gd name="T72" fmla="*/ 23 w 30"/>
                <a:gd name="T73" fmla="*/ 33 h 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4"/>
                <a:gd name="T113" fmla="*/ 30 w 30"/>
                <a:gd name="T114" fmla="*/ 34 h 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4">
                  <a:moveTo>
                    <a:pt x="23" y="33"/>
                  </a:moveTo>
                  <a:lnTo>
                    <a:pt x="25" y="33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3" y="3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6" name="Freeform 224"/>
            <p:cNvSpPr>
              <a:spLocks/>
            </p:cNvSpPr>
            <p:nvPr/>
          </p:nvSpPr>
          <p:spPr bwMode="auto">
            <a:xfrm>
              <a:off x="2935" y="2271"/>
              <a:ext cx="31" cy="45"/>
            </a:xfrm>
            <a:custGeom>
              <a:avLst/>
              <a:gdLst>
                <a:gd name="T0" fmla="*/ 23 w 31"/>
                <a:gd name="T1" fmla="*/ 44 h 45"/>
                <a:gd name="T2" fmla="*/ 23 w 31"/>
                <a:gd name="T3" fmla="*/ 42 h 45"/>
                <a:gd name="T4" fmla="*/ 25 w 31"/>
                <a:gd name="T5" fmla="*/ 40 h 45"/>
                <a:gd name="T6" fmla="*/ 25 w 31"/>
                <a:gd name="T7" fmla="*/ 38 h 45"/>
                <a:gd name="T8" fmla="*/ 25 w 31"/>
                <a:gd name="T9" fmla="*/ 36 h 45"/>
                <a:gd name="T10" fmla="*/ 25 w 31"/>
                <a:gd name="T11" fmla="*/ 34 h 45"/>
                <a:gd name="T12" fmla="*/ 25 w 31"/>
                <a:gd name="T13" fmla="*/ 32 h 45"/>
                <a:gd name="T14" fmla="*/ 26 w 31"/>
                <a:gd name="T15" fmla="*/ 32 h 45"/>
                <a:gd name="T16" fmla="*/ 26 w 31"/>
                <a:gd name="T17" fmla="*/ 30 h 45"/>
                <a:gd name="T18" fmla="*/ 26 w 31"/>
                <a:gd name="T19" fmla="*/ 29 h 45"/>
                <a:gd name="T20" fmla="*/ 26 w 31"/>
                <a:gd name="T21" fmla="*/ 27 h 45"/>
                <a:gd name="T22" fmla="*/ 26 w 31"/>
                <a:gd name="T23" fmla="*/ 25 h 45"/>
                <a:gd name="T24" fmla="*/ 26 w 31"/>
                <a:gd name="T25" fmla="*/ 23 h 45"/>
                <a:gd name="T26" fmla="*/ 28 w 31"/>
                <a:gd name="T27" fmla="*/ 21 h 45"/>
                <a:gd name="T28" fmla="*/ 28 w 31"/>
                <a:gd name="T29" fmla="*/ 19 h 45"/>
                <a:gd name="T30" fmla="*/ 28 w 31"/>
                <a:gd name="T31" fmla="*/ 17 h 45"/>
                <a:gd name="T32" fmla="*/ 28 w 31"/>
                <a:gd name="T33" fmla="*/ 15 h 45"/>
                <a:gd name="T34" fmla="*/ 28 w 31"/>
                <a:gd name="T35" fmla="*/ 13 h 45"/>
                <a:gd name="T36" fmla="*/ 30 w 31"/>
                <a:gd name="T37" fmla="*/ 11 h 45"/>
                <a:gd name="T38" fmla="*/ 30 w 31"/>
                <a:gd name="T39" fmla="*/ 9 h 45"/>
                <a:gd name="T40" fmla="*/ 30 w 31"/>
                <a:gd name="T41" fmla="*/ 7 h 45"/>
                <a:gd name="T42" fmla="*/ 30 w 31"/>
                <a:gd name="T43" fmla="*/ 6 h 45"/>
                <a:gd name="T44" fmla="*/ 7 w 31"/>
                <a:gd name="T45" fmla="*/ 0 h 45"/>
                <a:gd name="T46" fmla="*/ 7 w 31"/>
                <a:gd name="T47" fmla="*/ 2 h 45"/>
                <a:gd name="T48" fmla="*/ 7 w 31"/>
                <a:gd name="T49" fmla="*/ 4 h 45"/>
                <a:gd name="T50" fmla="*/ 7 w 31"/>
                <a:gd name="T51" fmla="*/ 6 h 45"/>
                <a:gd name="T52" fmla="*/ 5 w 31"/>
                <a:gd name="T53" fmla="*/ 7 h 45"/>
                <a:gd name="T54" fmla="*/ 5 w 31"/>
                <a:gd name="T55" fmla="*/ 9 h 45"/>
                <a:gd name="T56" fmla="*/ 5 w 31"/>
                <a:gd name="T57" fmla="*/ 11 h 45"/>
                <a:gd name="T58" fmla="*/ 5 w 31"/>
                <a:gd name="T59" fmla="*/ 13 h 45"/>
                <a:gd name="T60" fmla="*/ 3 w 31"/>
                <a:gd name="T61" fmla="*/ 15 h 45"/>
                <a:gd name="T62" fmla="*/ 3 w 31"/>
                <a:gd name="T63" fmla="*/ 17 h 45"/>
                <a:gd name="T64" fmla="*/ 3 w 31"/>
                <a:gd name="T65" fmla="*/ 19 h 45"/>
                <a:gd name="T66" fmla="*/ 3 w 31"/>
                <a:gd name="T67" fmla="*/ 21 h 45"/>
                <a:gd name="T68" fmla="*/ 3 w 31"/>
                <a:gd name="T69" fmla="*/ 23 h 45"/>
                <a:gd name="T70" fmla="*/ 2 w 31"/>
                <a:gd name="T71" fmla="*/ 25 h 45"/>
                <a:gd name="T72" fmla="*/ 2 w 31"/>
                <a:gd name="T73" fmla="*/ 27 h 45"/>
                <a:gd name="T74" fmla="*/ 2 w 31"/>
                <a:gd name="T75" fmla="*/ 29 h 45"/>
                <a:gd name="T76" fmla="*/ 2 w 31"/>
                <a:gd name="T77" fmla="*/ 30 h 45"/>
                <a:gd name="T78" fmla="*/ 2 w 31"/>
                <a:gd name="T79" fmla="*/ 32 h 45"/>
                <a:gd name="T80" fmla="*/ 2 w 31"/>
                <a:gd name="T81" fmla="*/ 34 h 45"/>
                <a:gd name="T82" fmla="*/ 0 w 31"/>
                <a:gd name="T83" fmla="*/ 34 h 45"/>
                <a:gd name="T84" fmla="*/ 0 w 31"/>
                <a:gd name="T85" fmla="*/ 36 h 45"/>
                <a:gd name="T86" fmla="*/ 0 w 31"/>
                <a:gd name="T87" fmla="*/ 38 h 45"/>
                <a:gd name="T88" fmla="*/ 23 w 31"/>
                <a:gd name="T89" fmla="*/ 44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"/>
                <a:gd name="T136" fmla="*/ 0 h 45"/>
                <a:gd name="T137" fmla="*/ 31 w 31"/>
                <a:gd name="T138" fmla="*/ 45 h 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" h="45">
                  <a:moveTo>
                    <a:pt x="23" y="44"/>
                  </a:moveTo>
                  <a:lnTo>
                    <a:pt x="23" y="42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3" y="4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7" name="Freeform 225"/>
            <p:cNvSpPr>
              <a:spLocks/>
            </p:cNvSpPr>
            <p:nvPr/>
          </p:nvSpPr>
          <p:spPr bwMode="auto">
            <a:xfrm>
              <a:off x="2826" y="2309"/>
              <a:ext cx="133" cy="288"/>
            </a:xfrm>
            <a:custGeom>
              <a:avLst/>
              <a:gdLst>
                <a:gd name="T0" fmla="*/ 23 w 133"/>
                <a:gd name="T1" fmla="*/ 286 h 288"/>
                <a:gd name="T2" fmla="*/ 26 w 133"/>
                <a:gd name="T3" fmla="*/ 276 h 288"/>
                <a:gd name="T4" fmla="*/ 32 w 133"/>
                <a:gd name="T5" fmla="*/ 263 h 288"/>
                <a:gd name="T6" fmla="*/ 40 w 133"/>
                <a:gd name="T7" fmla="*/ 245 h 288"/>
                <a:gd name="T8" fmla="*/ 47 w 133"/>
                <a:gd name="T9" fmla="*/ 224 h 288"/>
                <a:gd name="T10" fmla="*/ 57 w 133"/>
                <a:gd name="T11" fmla="*/ 203 h 288"/>
                <a:gd name="T12" fmla="*/ 67 w 133"/>
                <a:gd name="T13" fmla="*/ 178 h 288"/>
                <a:gd name="T14" fmla="*/ 76 w 133"/>
                <a:gd name="T15" fmla="*/ 155 h 288"/>
                <a:gd name="T16" fmla="*/ 86 w 133"/>
                <a:gd name="T17" fmla="*/ 130 h 288"/>
                <a:gd name="T18" fmla="*/ 95 w 133"/>
                <a:gd name="T19" fmla="*/ 105 h 288"/>
                <a:gd name="T20" fmla="*/ 103 w 133"/>
                <a:gd name="T21" fmla="*/ 82 h 288"/>
                <a:gd name="T22" fmla="*/ 112 w 133"/>
                <a:gd name="T23" fmla="*/ 61 h 288"/>
                <a:gd name="T24" fmla="*/ 118 w 133"/>
                <a:gd name="T25" fmla="*/ 42 h 288"/>
                <a:gd name="T26" fmla="*/ 124 w 133"/>
                <a:gd name="T27" fmla="*/ 27 h 288"/>
                <a:gd name="T28" fmla="*/ 128 w 133"/>
                <a:gd name="T29" fmla="*/ 15 h 288"/>
                <a:gd name="T30" fmla="*/ 132 w 133"/>
                <a:gd name="T31" fmla="*/ 8 h 288"/>
                <a:gd name="T32" fmla="*/ 109 w 133"/>
                <a:gd name="T33" fmla="*/ 0 h 288"/>
                <a:gd name="T34" fmla="*/ 107 w 133"/>
                <a:gd name="T35" fmla="*/ 8 h 288"/>
                <a:gd name="T36" fmla="*/ 101 w 133"/>
                <a:gd name="T37" fmla="*/ 19 h 288"/>
                <a:gd name="T38" fmla="*/ 95 w 133"/>
                <a:gd name="T39" fmla="*/ 35 h 288"/>
                <a:gd name="T40" fmla="*/ 90 w 133"/>
                <a:gd name="T41" fmla="*/ 52 h 288"/>
                <a:gd name="T42" fmla="*/ 82 w 133"/>
                <a:gd name="T43" fmla="*/ 73 h 288"/>
                <a:gd name="T44" fmla="*/ 72 w 133"/>
                <a:gd name="T45" fmla="*/ 96 h 288"/>
                <a:gd name="T46" fmla="*/ 63 w 133"/>
                <a:gd name="T47" fmla="*/ 121 h 288"/>
                <a:gd name="T48" fmla="*/ 53 w 133"/>
                <a:gd name="T49" fmla="*/ 146 h 288"/>
                <a:gd name="T50" fmla="*/ 44 w 133"/>
                <a:gd name="T51" fmla="*/ 171 h 288"/>
                <a:gd name="T52" fmla="*/ 34 w 133"/>
                <a:gd name="T53" fmla="*/ 194 h 288"/>
                <a:gd name="T54" fmla="*/ 26 w 133"/>
                <a:gd name="T55" fmla="*/ 217 h 288"/>
                <a:gd name="T56" fmla="*/ 17 w 133"/>
                <a:gd name="T57" fmla="*/ 236 h 288"/>
                <a:gd name="T58" fmla="*/ 11 w 133"/>
                <a:gd name="T59" fmla="*/ 253 h 288"/>
                <a:gd name="T60" fmla="*/ 5 w 133"/>
                <a:gd name="T61" fmla="*/ 266 h 288"/>
                <a:gd name="T62" fmla="*/ 1 w 133"/>
                <a:gd name="T63" fmla="*/ 274 h 288"/>
                <a:gd name="T64" fmla="*/ 21 w 133"/>
                <a:gd name="T65" fmla="*/ 287 h 2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288"/>
                <a:gd name="T101" fmla="*/ 133 w 133"/>
                <a:gd name="T102" fmla="*/ 288 h 2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288">
                  <a:moveTo>
                    <a:pt x="21" y="287"/>
                  </a:moveTo>
                  <a:lnTo>
                    <a:pt x="23" y="286"/>
                  </a:lnTo>
                  <a:lnTo>
                    <a:pt x="24" y="282"/>
                  </a:lnTo>
                  <a:lnTo>
                    <a:pt x="26" y="276"/>
                  </a:lnTo>
                  <a:lnTo>
                    <a:pt x="30" y="270"/>
                  </a:lnTo>
                  <a:lnTo>
                    <a:pt x="32" y="263"/>
                  </a:lnTo>
                  <a:lnTo>
                    <a:pt x="36" y="255"/>
                  </a:lnTo>
                  <a:lnTo>
                    <a:pt x="40" y="245"/>
                  </a:lnTo>
                  <a:lnTo>
                    <a:pt x="44" y="236"/>
                  </a:lnTo>
                  <a:lnTo>
                    <a:pt x="47" y="224"/>
                  </a:lnTo>
                  <a:lnTo>
                    <a:pt x="51" y="215"/>
                  </a:lnTo>
                  <a:lnTo>
                    <a:pt x="57" y="203"/>
                  </a:lnTo>
                  <a:lnTo>
                    <a:pt x="61" y="192"/>
                  </a:lnTo>
                  <a:lnTo>
                    <a:pt x="67" y="178"/>
                  </a:lnTo>
                  <a:lnTo>
                    <a:pt x="70" y="167"/>
                  </a:lnTo>
                  <a:lnTo>
                    <a:pt x="76" y="155"/>
                  </a:lnTo>
                  <a:lnTo>
                    <a:pt x="80" y="142"/>
                  </a:lnTo>
                  <a:lnTo>
                    <a:pt x="86" y="130"/>
                  </a:lnTo>
                  <a:lnTo>
                    <a:pt x="90" y="117"/>
                  </a:lnTo>
                  <a:lnTo>
                    <a:pt x="95" y="105"/>
                  </a:lnTo>
                  <a:lnTo>
                    <a:pt x="99" y="94"/>
                  </a:lnTo>
                  <a:lnTo>
                    <a:pt x="103" y="82"/>
                  </a:lnTo>
                  <a:lnTo>
                    <a:pt x="107" y="71"/>
                  </a:lnTo>
                  <a:lnTo>
                    <a:pt x="112" y="61"/>
                  </a:lnTo>
                  <a:lnTo>
                    <a:pt x="114" y="52"/>
                  </a:lnTo>
                  <a:lnTo>
                    <a:pt x="118" y="42"/>
                  </a:lnTo>
                  <a:lnTo>
                    <a:pt x="122" y="35"/>
                  </a:lnTo>
                  <a:lnTo>
                    <a:pt x="124" y="27"/>
                  </a:lnTo>
                  <a:lnTo>
                    <a:pt x="126" y="21"/>
                  </a:lnTo>
                  <a:lnTo>
                    <a:pt x="128" y="15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09" y="0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5" y="12"/>
                  </a:lnTo>
                  <a:lnTo>
                    <a:pt x="101" y="19"/>
                  </a:lnTo>
                  <a:lnTo>
                    <a:pt x="99" y="25"/>
                  </a:lnTo>
                  <a:lnTo>
                    <a:pt x="95" y="35"/>
                  </a:lnTo>
                  <a:lnTo>
                    <a:pt x="93" y="42"/>
                  </a:lnTo>
                  <a:lnTo>
                    <a:pt x="90" y="52"/>
                  </a:lnTo>
                  <a:lnTo>
                    <a:pt x="86" y="63"/>
                  </a:lnTo>
                  <a:lnTo>
                    <a:pt x="82" y="73"/>
                  </a:lnTo>
                  <a:lnTo>
                    <a:pt x="76" y="84"/>
                  </a:lnTo>
                  <a:lnTo>
                    <a:pt x="72" y="96"/>
                  </a:lnTo>
                  <a:lnTo>
                    <a:pt x="68" y="109"/>
                  </a:lnTo>
                  <a:lnTo>
                    <a:pt x="63" y="121"/>
                  </a:lnTo>
                  <a:lnTo>
                    <a:pt x="59" y="134"/>
                  </a:lnTo>
                  <a:lnTo>
                    <a:pt x="53" y="146"/>
                  </a:lnTo>
                  <a:lnTo>
                    <a:pt x="47" y="157"/>
                  </a:lnTo>
                  <a:lnTo>
                    <a:pt x="44" y="171"/>
                  </a:lnTo>
                  <a:lnTo>
                    <a:pt x="40" y="182"/>
                  </a:lnTo>
                  <a:lnTo>
                    <a:pt x="34" y="194"/>
                  </a:lnTo>
                  <a:lnTo>
                    <a:pt x="30" y="205"/>
                  </a:lnTo>
                  <a:lnTo>
                    <a:pt x="26" y="217"/>
                  </a:lnTo>
                  <a:lnTo>
                    <a:pt x="21" y="226"/>
                  </a:lnTo>
                  <a:lnTo>
                    <a:pt x="17" y="236"/>
                  </a:lnTo>
                  <a:lnTo>
                    <a:pt x="13" y="245"/>
                  </a:lnTo>
                  <a:lnTo>
                    <a:pt x="11" y="253"/>
                  </a:lnTo>
                  <a:lnTo>
                    <a:pt x="7" y="261"/>
                  </a:lnTo>
                  <a:lnTo>
                    <a:pt x="5" y="266"/>
                  </a:lnTo>
                  <a:lnTo>
                    <a:pt x="3" y="270"/>
                  </a:lnTo>
                  <a:lnTo>
                    <a:pt x="1" y="274"/>
                  </a:lnTo>
                  <a:lnTo>
                    <a:pt x="0" y="276"/>
                  </a:lnTo>
                  <a:lnTo>
                    <a:pt x="21" y="28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Freeform 226"/>
            <p:cNvSpPr>
              <a:spLocks/>
            </p:cNvSpPr>
            <p:nvPr/>
          </p:nvSpPr>
          <p:spPr bwMode="auto">
            <a:xfrm>
              <a:off x="2816" y="2585"/>
              <a:ext cx="32" cy="51"/>
            </a:xfrm>
            <a:custGeom>
              <a:avLst/>
              <a:gdLst>
                <a:gd name="T0" fmla="*/ 29 w 32"/>
                <a:gd name="T1" fmla="*/ 40 h 51"/>
                <a:gd name="T2" fmla="*/ 27 w 32"/>
                <a:gd name="T3" fmla="*/ 40 h 51"/>
                <a:gd name="T4" fmla="*/ 27 w 32"/>
                <a:gd name="T5" fmla="*/ 38 h 51"/>
                <a:gd name="T6" fmla="*/ 27 w 32"/>
                <a:gd name="T7" fmla="*/ 36 h 51"/>
                <a:gd name="T8" fmla="*/ 25 w 32"/>
                <a:gd name="T9" fmla="*/ 34 h 51"/>
                <a:gd name="T10" fmla="*/ 25 w 32"/>
                <a:gd name="T11" fmla="*/ 33 h 51"/>
                <a:gd name="T12" fmla="*/ 25 w 32"/>
                <a:gd name="T13" fmla="*/ 31 h 51"/>
                <a:gd name="T14" fmla="*/ 23 w 32"/>
                <a:gd name="T15" fmla="*/ 31 h 51"/>
                <a:gd name="T16" fmla="*/ 23 w 32"/>
                <a:gd name="T17" fmla="*/ 29 h 51"/>
                <a:gd name="T18" fmla="*/ 25 w 32"/>
                <a:gd name="T19" fmla="*/ 29 h 51"/>
                <a:gd name="T20" fmla="*/ 25 w 32"/>
                <a:gd name="T21" fmla="*/ 27 h 51"/>
                <a:gd name="T22" fmla="*/ 25 w 32"/>
                <a:gd name="T23" fmla="*/ 25 h 51"/>
                <a:gd name="T24" fmla="*/ 25 w 32"/>
                <a:gd name="T25" fmla="*/ 23 h 51"/>
                <a:gd name="T26" fmla="*/ 27 w 32"/>
                <a:gd name="T27" fmla="*/ 23 h 51"/>
                <a:gd name="T28" fmla="*/ 27 w 32"/>
                <a:gd name="T29" fmla="*/ 21 h 51"/>
                <a:gd name="T30" fmla="*/ 27 w 32"/>
                <a:gd name="T31" fmla="*/ 19 h 51"/>
                <a:gd name="T32" fmla="*/ 29 w 32"/>
                <a:gd name="T33" fmla="*/ 17 h 51"/>
                <a:gd name="T34" fmla="*/ 29 w 32"/>
                <a:gd name="T35" fmla="*/ 15 h 51"/>
                <a:gd name="T36" fmla="*/ 31 w 32"/>
                <a:gd name="T37" fmla="*/ 13 h 51"/>
                <a:gd name="T38" fmla="*/ 31 w 32"/>
                <a:gd name="T39" fmla="*/ 11 h 51"/>
                <a:gd name="T40" fmla="*/ 10 w 32"/>
                <a:gd name="T41" fmla="*/ 0 h 51"/>
                <a:gd name="T42" fmla="*/ 10 w 32"/>
                <a:gd name="T43" fmla="*/ 4 h 51"/>
                <a:gd name="T44" fmla="*/ 8 w 32"/>
                <a:gd name="T45" fmla="*/ 6 h 51"/>
                <a:gd name="T46" fmla="*/ 6 w 32"/>
                <a:gd name="T47" fmla="*/ 8 h 51"/>
                <a:gd name="T48" fmla="*/ 6 w 32"/>
                <a:gd name="T49" fmla="*/ 10 h 51"/>
                <a:gd name="T50" fmla="*/ 6 w 32"/>
                <a:gd name="T51" fmla="*/ 11 h 51"/>
                <a:gd name="T52" fmla="*/ 4 w 32"/>
                <a:gd name="T53" fmla="*/ 11 h 51"/>
                <a:gd name="T54" fmla="*/ 4 w 32"/>
                <a:gd name="T55" fmla="*/ 13 h 51"/>
                <a:gd name="T56" fmla="*/ 2 w 32"/>
                <a:gd name="T57" fmla="*/ 15 h 51"/>
                <a:gd name="T58" fmla="*/ 2 w 32"/>
                <a:gd name="T59" fmla="*/ 17 h 51"/>
                <a:gd name="T60" fmla="*/ 2 w 32"/>
                <a:gd name="T61" fmla="*/ 19 h 51"/>
                <a:gd name="T62" fmla="*/ 2 w 32"/>
                <a:gd name="T63" fmla="*/ 21 h 51"/>
                <a:gd name="T64" fmla="*/ 0 w 32"/>
                <a:gd name="T65" fmla="*/ 21 h 51"/>
                <a:gd name="T66" fmla="*/ 0 w 32"/>
                <a:gd name="T67" fmla="*/ 23 h 51"/>
                <a:gd name="T68" fmla="*/ 0 w 32"/>
                <a:gd name="T69" fmla="*/ 25 h 51"/>
                <a:gd name="T70" fmla="*/ 0 w 32"/>
                <a:gd name="T71" fmla="*/ 27 h 51"/>
                <a:gd name="T72" fmla="*/ 0 w 32"/>
                <a:gd name="T73" fmla="*/ 29 h 51"/>
                <a:gd name="T74" fmla="*/ 0 w 32"/>
                <a:gd name="T75" fmla="*/ 31 h 51"/>
                <a:gd name="T76" fmla="*/ 0 w 32"/>
                <a:gd name="T77" fmla="*/ 33 h 51"/>
                <a:gd name="T78" fmla="*/ 0 w 32"/>
                <a:gd name="T79" fmla="*/ 34 h 51"/>
                <a:gd name="T80" fmla="*/ 0 w 32"/>
                <a:gd name="T81" fmla="*/ 36 h 51"/>
                <a:gd name="T82" fmla="*/ 2 w 32"/>
                <a:gd name="T83" fmla="*/ 38 h 51"/>
                <a:gd name="T84" fmla="*/ 2 w 32"/>
                <a:gd name="T85" fmla="*/ 40 h 51"/>
                <a:gd name="T86" fmla="*/ 2 w 32"/>
                <a:gd name="T87" fmla="*/ 42 h 51"/>
                <a:gd name="T88" fmla="*/ 2 w 32"/>
                <a:gd name="T89" fmla="*/ 44 h 51"/>
                <a:gd name="T90" fmla="*/ 4 w 32"/>
                <a:gd name="T91" fmla="*/ 44 h 51"/>
                <a:gd name="T92" fmla="*/ 4 w 32"/>
                <a:gd name="T93" fmla="*/ 46 h 51"/>
                <a:gd name="T94" fmla="*/ 6 w 32"/>
                <a:gd name="T95" fmla="*/ 48 h 51"/>
                <a:gd name="T96" fmla="*/ 6 w 32"/>
                <a:gd name="T97" fmla="*/ 50 h 51"/>
                <a:gd name="T98" fmla="*/ 6 w 32"/>
                <a:gd name="T99" fmla="*/ 48 h 51"/>
                <a:gd name="T100" fmla="*/ 29 w 32"/>
                <a:gd name="T101" fmla="*/ 40 h 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1"/>
                <a:gd name="T155" fmla="*/ 32 w 32"/>
                <a:gd name="T156" fmla="*/ 51 h 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1">
                  <a:moveTo>
                    <a:pt x="29" y="40"/>
                  </a:move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29" y="4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9" name="Freeform 227"/>
            <p:cNvSpPr>
              <a:spLocks/>
            </p:cNvSpPr>
            <p:nvPr/>
          </p:nvSpPr>
          <p:spPr bwMode="auto">
            <a:xfrm>
              <a:off x="2822" y="2625"/>
              <a:ext cx="29" cy="49"/>
            </a:xfrm>
            <a:custGeom>
              <a:avLst/>
              <a:gdLst>
                <a:gd name="T0" fmla="*/ 28 w 29"/>
                <a:gd name="T1" fmla="*/ 46 h 49"/>
                <a:gd name="T2" fmla="*/ 28 w 29"/>
                <a:gd name="T3" fmla="*/ 44 h 49"/>
                <a:gd name="T4" fmla="*/ 28 w 29"/>
                <a:gd name="T5" fmla="*/ 42 h 49"/>
                <a:gd name="T6" fmla="*/ 28 w 29"/>
                <a:gd name="T7" fmla="*/ 40 h 49"/>
                <a:gd name="T8" fmla="*/ 28 w 29"/>
                <a:gd name="T9" fmla="*/ 38 h 49"/>
                <a:gd name="T10" fmla="*/ 28 w 29"/>
                <a:gd name="T11" fmla="*/ 37 h 49"/>
                <a:gd name="T12" fmla="*/ 28 w 29"/>
                <a:gd name="T13" fmla="*/ 33 h 49"/>
                <a:gd name="T14" fmla="*/ 28 w 29"/>
                <a:gd name="T15" fmla="*/ 31 h 49"/>
                <a:gd name="T16" fmla="*/ 28 w 29"/>
                <a:gd name="T17" fmla="*/ 29 h 49"/>
                <a:gd name="T18" fmla="*/ 27 w 29"/>
                <a:gd name="T19" fmla="*/ 27 h 49"/>
                <a:gd name="T20" fmla="*/ 27 w 29"/>
                <a:gd name="T21" fmla="*/ 25 h 49"/>
                <a:gd name="T22" fmla="*/ 27 w 29"/>
                <a:gd name="T23" fmla="*/ 23 h 49"/>
                <a:gd name="T24" fmla="*/ 27 w 29"/>
                <a:gd name="T25" fmla="*/ 21 h 49"/>
                <a:gd name="T26" fmla="*/ 27 w 29"/>
                <a:gd name="T27" fmla="*/ 19 h 49"/>
                <a:gd name="T28" fmla="*/ 27 w 29"/>
                <a:gd name="T29" fmla="*/ 17 h 49"/>
                <a:gd name="T30" fmla="*/ 27 w 29"/>
                <a:gd name="T31" fmla="*/ 16 h 49"/>
                <a:gd name="T32" fmla="*/ 25 w 29"/>
                <a:gd name="T33" fmla="*/ 16 h 49"/>
                <a:gd name="T34" fmla="*/ 25 w 29"/>
                <a:gd name="T35" fmla="*/ 14 h 49"/>
                <a:gd name="T36" fmla="*/ 25 w 29"/>
                <a:gd name="T37" fmla="*/ 12 h 49"/>
                <a:gd name="T38" fmla="*/ 25 w 29"/>
                <a:gd name="T39" fmla="*/ 10 h 49"/>
                <a:gd name="T40" fmla="*/ 25 w 29"/>
                <a:gd name="T41" fmla="*/ 8 h 49"/>
                <a:gd name="T42" fmla="*/ 23 w 29"/>
                <a:gd name="T43" fmla="*/ 6 h 49"/>
                <a:gd name="T44" fmla="*/ 23 w 29"/>
                <a:gd name="T45" fmla="*/ 4 h 49"/>
                <a:gd name="T46" fmla="*/ 23 w 29"/>
                <a:gd name="T47" fmla="*/ 2 h 49"/>
                <a:gd name="T48" fmla="*/ 23 w 29"/>
                <a:gd name="T49" fmla="*/ 0 h 49"/>
                <a:gd name="T50" fmla="*/ 0 w 29"/>
                <a:gd name="T51" fmla="*/ 8 h 49"/>
                <a:gd name="T52" fmla="*/ 0 w 29"/>
                <a:gd name="T53" fmla="*/ 10 h 49"/>
                <a:gd name="T54" fmla="*/ 0 w 29"/>
                <a:gd name="T55" fmla="*/ 12 h 49"/>
                <a:gd name="T56" fmla="*/ 0 w 29"/>
                <a:gd name="T57" fmla="*/ 14 h 49"/>
                <a:gd name="T58" fmla="*/ 2 w 29"/>
                <a:gd name="T59" fmla="*/ 16 h 49"/>
                <a:gd name="T60" fmla="*/ 2 w 29"/>
                <a:gd name="T61" fmla="*/ 17 h 49"/>
                <a:gd name="T62" fmla="*/ 2 w 29"/>
                <a:gd name="T63" fmla="*/ 19 h 49"/>
                <a:gd name="T64" fmla="*/ 2 w 29"/>
                <a:gd name="T65" fmla="*/ 21 h 49"/>
                <a:gd name="T66" fmla="*/ 2 w 29"/>
                <a:gd name="T67" fmla="*/ 23 h 49"/>
                <a:gd name="T68" fmla="*/ 4 w 29"/>
                <a:gd name="T69" fmla="*/ 25 h 49"/>
                <a:gd name="T70" fmla="*/ 4 w 29"/>
                <a:gd name="T71" fmla="*/ 27 h 49"/>
                <a:gd name="T72" fmla="*/ 4 w 29"/>
                <a:gd name="T73" fmla="*/ 29 h 49"/>
                <a:gd name="T74" fmla="*/ 4 w 29"/>
                <a:gd name="T75" fmla="*/ 31 h 49"/>
                <a:gd name="T76" fmla="*/ 4 w 29"/>
                <a:gd name="T77" fmla="*/ 33 h 49"/>
                <a:gd name="T78" fmla="*/ 4 w 29"/>
                <a:gd name="T79" fmla="*/ 35 h 49"/>
                <a:gd name="T80" fmla="*/ 4 w 29"/>
                <a:gd name="T81" fmla="*/ 37 h 49"/>
                <a:gd name="T82" fmla="*/ 4 w 29"/>
                <a:gd name="T83" fmla="*/ 38 h 49"/>
                <a:gd name="T84" fmla="*/ 5 w 29"/>
                <a:gd name="T85" fmla="*/ 40 h 49"/>
                <a:gd name="T86" fmla="*/ 5 w 29"/>
                <a:gd name="T87" fmla="*/ 42 h 49"/>
                <a:gd name="T88" fmla="*/ 5 w 29"/>
                <a:gd name="T89" fmla="*/ 44 h 49"/>
                <a:gd name="T90" fmla="*/ 5 w 29"/>
                <a:gd name="T91" fmla="*/ 46 h 49"/>
                <a:gd name="T92" fmla="*/ 5 w 29"/>
                <a:gd name="T93" fmla="*/ 48 h 49"/>
                <a:gd name="T94" fmla="*/ 28 w 29"/>
                <a:gd name="T95" fmla="*/ 46 h 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"/>
                <a:gd name="T145" fmla="*/ 0 h 49"/>
                <a:gd name="T146" fmla="*/ 29 w 29"/>
                <a:gd name="T147" fmla="*/ 49 h 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" h="49">
                  <a:moveTo>
                    <a:pt x="28" y="46"/>
                  </a:moveTo>
                  <a:lnTo>
                    <a:pt x="28" y="44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28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0" name="Freeform 228"/>
            <p:cNvSpPr>
              <a:spLocks/>
            </p:cNvSpPr>
            <p:nvPr/>
          </p:nvSpPr>
          <p:spPr bwMode="auto">
            <a:xfrm>
              <a:off x="2826" y="2671"/>
              <a:ext cx="27" cy="47"/>
            </a:xfrm>
            <a:custGeom>
              <a:avLst/>
              <a:gdLst>
                <a:gd name="T0" fmla="*/ 23 w 27"/>
                <a:gd name="T1" fmla="*/ 46 h 47"/>
                <a:gd name="T2" fmla="*/ 24 w 27"/>
                <a:gd name="T3" fmla="*/ 44 h 47"/>
                <a:gd name="T4" fmla="*/ 24 w 27"/>
                <a:gd name="T5" fmla="*/ 42 h 47"/>
                <a:gd name="T6" fmla="*/ 24 w 27"/>
                <a:gd name="T7" fmla="*/ 40 h 47"/>
                <a:gd name="T8" fmla="*/ 24 w 27"/>
                <a:gd name="T9" fmla="*/ 38 h 47"/>
                <a:gd name="T10" fmla="*/ 24 w 27"/>
                <a:gd name="T11" fmla="*/ 37 h 47"/>
                <a:gd name="T12" fmla="*/ 24 w 27"/>
                <a:gd name="T13" fmla="*/ 35 h 47"/>
                <a:gd name="T14" fmla="*/ 24 w 27"/>
                <a:gd name="T15" fmla="*/ 33 h 47"/>
                <a:gd name="T16" fmla="*/ 26 w 27"/>
                <a:gd name="T17" fmla="*/ 31 h 47"/>
                <a:gd name="T18" fmla="*/ 26 w 27"/>
                <a:gd name="T19" fmla="*/ 27 h 47"/>
                <a:gd name="T20" fmla="*/ 26 w 27"/>
                <a:gd name="T21" fmla="*/ 25 h 47"/>
                <a:gd name="T22" fmla="*/ 26 w 27"/>
                <a:gd name="T23" fmla="*/ 23 h 47"/>
                <a:gd name="T24" fmla="*/ 26 w 27"/>
                <a:gd name="T25" fmla="*/ 21 h 47"/>
                <a:gd name="T26" fmla="*/ 26 w 27"/>
                <a:gd name="T27" fmla="*/ 19 h 47"/>
                <a:gd name="T28" fmla="*/ 26 w 27"/>
                <a:gd name="T29" fmla="*/ 17 h 47"/>
                <a:gd name="T30" fmla="*/ 26 w 27"/>
                <a:gd name="T31" fmla="*/ 15 h 47"/>
                <a:gd name="T32" fmla="*/ 26 w 27"/>
                <a:gd name="T33" fmla="*/ 14 h 47"/>
                <a:gd name="T34" fmla="*/ 26 w 27"/>
                <a:gd name="T35" fmla="*/ 12 h 47"/>
                <a:gd name="T36" fmla="*/ 26 w 27"/>
                <a:gd name="T37" fmla="*/ 10 h 47"/>
                <a:gd name="T38" fmla="*/ 24 w 27"/>
                <a:gd name="T39" fmla="*/ 8 h 47"/>
                <a:gd name="T40" fmla="*/ 24 w 27"/>
                <a:gd name="T41" fmla="*/ 6 h 47"/>
                <a:gd name="T42" fmla="*/ 24 w 27"/>
                <a:gd name="T43" fmla="*/ 4 h 47"/>
                <a:gd name="T44" fmla="*/ 24 w 27"/>
                <a:gd name="T45" fmla="*/ 2 h 47"/>
                <a:gd name="T46" fmla="*/ 24 w 27"/>
                <a:gd name="T47" fmla="*/ 0 h 47"/>
                <a:gd name="T48" fmla="*/ 1 w 27"/>
                <a:gd name="T49" fmla="*/ 2 h 47"/>
                <a:gd name="T50" fmla="*/ 1 w 27"/>
                <a:gd name="T51" fmla="*/ 4 h 47"/>
                <a:gd name="T52" fmla="*/ 1 w 27"/>
                <a:gd name="T53" fmla="*/ 6 h 47"/>
                <a:gd name="T54" fmla="*/ 1 w 27"/>
                <a:gd name="T55" fmla="*/ 8 h 47"/>
                <a:gd name="T56" fmla="*/ 1 w 27"/>
                <a:gd name="T57" fmla="*/ 10 h 47"/>
                <a:gd name="T58" fmla="*/ 1 w 27"/>
                <a:gd name="T59" fmla="*/ 12 h 47"/>
                <a:gd name="T60" fmla="*/ 1 w 27"/>
                <a:gd name="T61" fmla="*/ 14 h 47"/>
                <a:gd name="T62" fmla="*/ 1 w 27"/>
                <a:gd name="T63" fmla="*/ 15 h 47"/>
                <a:gd name="T64" fmla="*/ 1 w 27"/>
                <a:gd name="T65" fmla="*/ 17 h 47"/>
                <a:gd name="T66" fmla="*/ 1 w 27"/>
                <a:gd name="T67" fmla="*/ 19 h 47"/>
                <a:gd name="T68" fmla="*/ 1 w 27"/>
                <a:gd name="T69" fmla="*/ 21 h 47"/>
                <a:gd name="T70" fmla="*/ 1 w 27"/>
                <a:gd name="T71" fmla="*/ 23 h 47"/>
                <a:gd name="T72" fmla="*/ 1 w 27"/>
                <a:gd name="T73" fmla="*/ 25 h 47"/>
                <a:gd name="T74" fmla="*/ 1 w 27"/>
                <a:gd name="T75" fmla="*/ 27 h 47"/>
                <a:gd name="T76" fmla="*/ 1 w 27"/>
                <a:gd name="T77" fmla="*/ 29 h 47"/>
                <a:gd name="T78" fmla="*/ 1 w 27"/>
                <a:gd name="T79" fmla="*/ 31 h 47"/>
                <a:gd name="T80" fmla="*/ 1 w 27"/>
                <a:gd name="T81" fmla="*/ 33 h 47"/>
                <a:gd name="T82" fmla="*/ 1 w 27"/>
                <a:gd name="T83" fmla="*/ 35 h 47"/>
                <a:gd name="T84" fmla="*/ 1 w 27"/>
                <a:gd name="T85" fmla="*/ 37 h 47"/>
                <a:gd name="T86" fmla="*/ 0 w 27"/>
                <a:gd name="T87" fmla="*/ 38 h 47"/>
                <a:gd name="T88" fmla="*/ 0 w 27"/>
                <a:gd name="T89" fmla="*/ 40 h 47"/>
                <a:gd name="T90" fmla="*/ 0 w 27"/>
                <a:gd name="T91" fmla="*/ 42 h 47"/>
                <a:gd name="T92" fmla="*/ 23 w 27"/>
                <a:gd name="T93" fmla="*/ 46 h 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7"/>
                <a:gd name="T143" fmla="*/ 27 w 27"/>
                <a:gd name="T144" fmla="*/ 47 h 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7">
                  <a:moveTo>
                    <a:pt x="23" y="46"/>
                  </a:move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3" y="4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1" name="Freeform 229"/>
            <p:cNvSpPr>
              <a:spLocks/>
            </p:cNvSpPr>
            <p:nvPr/>
          </p:nvSpPr>
          <p:spPr bwMode="auto">
            <a:xfrm>
              <a:off x="2676" y="2713"/>
              <a:ext cx="174" cy="155"/>
            </a:xfrm>
            <a:custGeom>
              <a:avLst/>
              <a:gdLst>
                <a:gd name="T0" fmla="*/ 10 w 174"/>
                <a:gd name="T1" fmla="*/ 132 h 155"/>
                <a:gd name="T2" fmla="*/ 29 w 174"/>
                <a:gd name="T3" fmla="*/ 144 h 155"/>
                <a:gd name="T4" fmla="*/ 46 w 174"/>
                <a:gd name="T5" fmla="*/ 152 h 155"/>
                <a:gd name="T6" fmla="*/ 63 w 174"/>
                <a:gd name="T7" fmla="*/ 154 h 155"/>
                <a:gd name="T8" fmla="*/ 81 w 174"/>
                <a:gd name="T9" fmla="*/ 152 h 155"/>
                <a:gd name="T10" fmla="*/ 96 w 174"/>
                <a:gd name="T11" fmla="*/ 146 h 155"/>
                <a:gd name="T12" fmla="*/ 109 w 174"/>
                <a:gd name="T13" fmla="*/ 136 h 155"/>
                <a:gd name="T14" fmla="*/ 121 w 174"/>
                <a:gd name="T15" fmla="*/ 125 h 155"/>
                <a:gd name="T16" fmla="*/ 130 w 174"/>
                <a:gd name="T17" fmla="*/ 111 h 155"/>
                <a:gd name="T18" fmla="*/ 140 w 174"/>
                <a:gd name="T19" fmla="*/ 98 h 155"/>
                <a:gd name="T20" fmla="*/ 148 w 174"/>
                <a:gd name="T21" fmla="*/ 83 h 155"/>
                <a:gd name="T22" fmla="*/ 155 w 174"/>
                <a:gd name="T23" fmla="*/ 67 h 155"/>
                <a:gd name="T24" fmla="*/ 161 w 174"/>
                <a:gd name="T25" fmla="*/ 52 h 155"/>
                <a:gd name="T26" fmla="*/ 165 w 174"/>
                <a:gd name="T27" fmla="*/ 37 h 155"/>
                <a:gd name="T28" fmla="*/ 169 w 174"/>
                <a:gd name="T29" fmla="*/ 23 h 155"/>
                <a:gd name="T30" fmla="*/ 173 w 174"/>
                <a:gd name="T31" fmla="*/ 10 h 155"/>
                <a:gd name="T32" fmla="*/ 150 w 174"/>
                <a:gd name="T33" fmla="*/ 0 h 155"/>
                <a:gd name="T34" fmla="*/ 148 w 174"/>
                <a:gd name="T35" fmla="*/ 10 h 155"/>
                <a:gd name="T36" fmla="*/ 144 w 174"/>
                <a:gd name="T37" fmla="*/ 23 h 155"/>
                <a:gd name="T38" fmla="*/ 140 w 174"/>
                <a:gd name="T39" fmla="*/ 37 h 155"/>
                <a:gd name="T40" fmla="*/ 134 w 174"/>
                <a:gd name="T41" fmla="*/ 50 h 155"/>
                <a:gd name="T42" fmla="*/ 129 w 174"/>
                <a:gd name="T43" fmla="*/ 65 h 155"/>
                <a:gd name="T44" fmla="*/ 123 w 174"/>
                <a:gd name="T45" fmla="*/ 79 h 155"/>
                <a:gd name="T46" fmla="*/ 115 w 174"/>
                <a:gd name="T47" fmla="*/ 92 h 155"/>
                <a:gd name="T48" fmla="*/ 107 w 174"/>
                <a:gd name="T49" fmla="*/ 104 h 155"/>
                <a:gd name="T50" fmla="*/ 98 w 174"/>
                <a:gd name="T51" fmla="*/ 113 h 155"/>
                <a:gd name="T52" fmla="*/ 88 w 174"/>
                <a:gd name="T53" fmla="*/ 121 h 155"/>
                <a:gd name="T54" fmla="*/ 81 w 174"/>
                <a:gd name="T55" fmla="*/ 127 h 155"/>
                <a:gd name="T56" fmla="*/ 69 w 174"/>
                <a:gd name="T57" fmla="*/ 129 h 155"/>
                <a:gd name="T58" fmla="*/ 60 w 174"/>
                <a:gd name="T59" fmla="*/ 129 h 155"/>
                <a:gd name="T60" fmla="*/ 46 w 174"/>
                <a:gd name="T61" fmla="*/ 127 h 155"/>
                <a:gd name="T62" fmla="*/ 31 w 174"/>
                <a:gd name="T63" fmla="*/ 119 h 155"/>
                <a:gd name="T64" fmla="*/ 16 w 174"/>
                <a:gd name="T65" fmla="*/ 106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55"/>
                <a:gd name="T101" fmla="*/ 174 w 174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55">
                  <a:moveTo>
                    <a:pt x="0" y="125"/>
                  </a:moveTo>
                  <a:lnTo>
                    <a:pt x="10" y="132"/>
                  </a:lnTo>
                  <a:lnTo>
                    <a:pt x="19" y="138"/>
                  </a:lnTo>
                  <a:lnTo>
                    <a:pt x="29" y="144"/>
                  </a:lnTo>
                  <a:lnTo>
                    <a:pt x="37" y="148"/>
                  </a:lnTo>
                  <a:lnTo>
                    <a:pt x="46" y="152"/>
                  </a:lnTo>
                  <a:lnTo>
                    <a:pt x="56" y="154"/>
                  </a:lnTo>
                  <a:lnTo>
                    <a:pt x="63" y="154"/>
                  </a:lnTo>
                  <a:lnTo>
                    <a:pt x="73" y="154"/>
                  </a:lnTo>
                  <a:lnTo>
                    <a:pt x="81" y="152"/>
                  </a:lnTo>
                  <a:lnTo>
                    <a:pt x="88" y="150"/>
                  </a:lnTo>
                  <a:lnTo>
                    <a:pt x="96" y="146"/>
                  </a:lnTo>
                  <a:lnTo>
                    <a:pt x="104" y="142"/>
                  </a:lnTo>
                  <a:lnTo>
                    <a:pt x="109" y="136"/>
                  </a:lnTo>
                  <a:lnTo>
                    <a:pt x="115" y="131"/>
                  </a:lnTo>
                  <a:lnTo>
                    <a:pt x="121" y="125"/>
                  </a:lnTo>
                  <a:lnTo>
                    <a:pt x="127" y="119"/>
                  </a:lnTo>
                  <a:lnTo>
                    <a:pt x="130" y="111"/>
                  </a:lnTo>
                  <a:lnTo>
                    <a:pt x="136" y="104"/>
                  </a:lnTo>
                  <a:lnTo>
                    <a:pt x="140" y="98"/>
                  </a:lnTo>
                  <a:lnTo>
                    <a:pt x="144" y="90"/>
                  </a:lnTo>
                  <a:lnTo>
                    <a:pt x="148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57" y="60"/>
                  </a:lnTo>
                  <a:lnTo>
                    <a:pt x="161" y="52"/>
                  </a:lnTo>
                  <a:lnTo>
                    <a:pt x="163" y="44"/>
                  </a:lnTo>
                  <a:lnTo>
                    <a:pt x="165" y="37"/>
                  </a:lnTo>
                  <a:lnTo>
                    <a:pt x="167" y="29"/>
                  </a:lnTo>
                  <a:lnTo>
                    <a:pt x="169" y="23"/>
                  </a:lnTo>
                  <a:lnTo>
                    <a:pt x="171" y="16"/>
                  </a:lnTo>
                  <a:lnTo>
                    <a:pt x="173" y="10"/>
                  </a:lnTo>
                  <a:lnTo>
                    <a:pt x="173" y="4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8" y="10"/>
                  </a:lnTo>
                  <a:lnTo>
                    <a:pt x="146" y="16"/>
                  </a:lnTo>
                  <a:lnTo>
                    <a:pt x="144" y="23"/>
                  </a:lnTo>
                  <a:lnTo>
                    <a:pt x="142" y="29"/>
                  </a:lnTo>
                  <a:lnTo>
                    <a:pt x="140" y="37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2" y="58"/>
                  </a:lnTo>
                  <a:lnTo>
                    <a:pt x="129" y="65"/>
                  </a:lnTo>
                  <a:lnTo>
                    <a:pt x="127" y="71"/>
                  </a:lnTo>
                  <a:lnTo>
                    <a:pt x="123" y="79"/>
                  </a:lnTo>
                  <a:lnTo>
                    <a:pt x="119" y="86"/>
                  </a:lnTo>
                  <a:lnTo>
                    <a:pt x="115" y="92"/>
                  </a:lnTo>
                  <a:lnTo>
                    <a:pt x="111" y="98"/>
                  </a:lnTo>
                  <a:lnTo>
                    <a:pt x="107" y="104"/>
                  </a:lnTo>
                  <a:lnTo>
                    <a:pt x="104" y="109"/>
                  </a:lnTo>
                  <a:lnTo>
                    <a:pt x="98" y="113"/>
                  </a:lnTo>
                  <a:lnTo>
                    <a:pt x="94" y="117"/>
                  </a:lnTo>
                  <a:lnTo>
                    <a:pt x="88" y="121"/>
                  </a:lnTo>
                  <a:lnTo>
                    <a:pt x="85" y="125"/>
                  </a:lnTo>
                  <a:lnTo>
                    <a:pt x="81" y="127"/>
                  </a:lnTo>
                  <a:lnTo>
                    <a:pt x="75" y="129"/>
                  </a:lnTo>
                  <a:lnTo>
                    <a:pt x="69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52" y="129"/>
                  </a:lnTo>
                  <a:lnTo>
                    <a:pt x="46" y="127"/>
                  </a:lnTo>
                  <a:lnTo>
                    <a:pt x="39" y="123"/>
                  </a:lnTo>
                  <a:lnTo>
                    <a:pt x="31" y="119"/>
                  </a:lnTo>
                  <a:lnTo>
                    <a:pt x="23" y="113"/>
                  </a:lnTo>
                  <a:lnTo>
                    <a:pt x="16" y="106"/>
                  </a:lnTo>
                  <a:lnTo>
                    <a:pt x="0" y="12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2" name="Freeform 230"/>
            <p:cNvSpPr>
              <a:spLocks/>
            </p:cNvSpPr>
            <p:nvPr/>
          </p:nvSpPr>
          <p:spPr bwMode="auto">
            <a:xfrm>
              <a:off x="3086" y="1529"/>
              <a:ext cx="188" cy="724"/>
            </a:xfrm>
            <a:custGeom>
              <a:avLst/>
              <a:gdLst>
                <a:gd name="T0" fmla="*/ 7 w 188"/>
                <a:gd name="T1" fmla="*/ 12 h 724"/>
                <a:gd name="T2" fmla="*/ 13 w 188"/>
                <a:gd name="T3" fmla="*/ 18 h 724"/>
                <a:gd name="T4" fmla="*/ 19 w 188"/>
                <a:gd name="T5" fmla="*/ 23 h 724"/>
                <a:gd name="T6" fmla="*/ 27 w 188"/>
                <a:gd name="T7" fmla="*/ 27 h 724"/>
                <a:gd name="T8" fmla="*/ 36 w 188"/>
                <a:gd name="T9" fmla="*/ 25 h 724"/>
                <a:gd name="T10" fmla="*/ 40 w 188"/>
                <a:gd name="T11" fmla="*/ 16 h 724"/>
                <a:gd name="T12" fmla="*/ 46 w 188"/>
                <a:gd name="T13" fmla="*/ 10 h 724"/>
                <a:gd name="T14" fmla="*/ 53 w 188"/>
                <a:gd name="T15" fmla="*/ 4 h 724"/>
                <a:gd name="T16" fmla="*/ 67 w 188"/>
                <a:gd name="T17" fmla="*/ 2 h 724"/>
                <a:gd name="T18" fmla="*/ 82 w 188"/>
                <a:gd name="T19" fmla="*/ 0 h 724"/>
                <a:gd name="T20" fmla="*/ 97 w 188"/>
                <a:gd name="T21" fmla="*/ 4 h 724"/>
                <a:gd name="T22" fmla="*/ 109 w 188"/>
                <a:gd name="T23" fmla="*/ 12 h 724"/>
                <a:gd name="T24" fmla="*/ 117 w 188"/>
                <a:gd name="T25" fmla="*/ 23 h 724"/>
                <a:gd name="T26" fmla="*/ 120 w 188"/>
                <a:gd name="T27" fmla="*/ 35 h 724"/>
                <a:gd name="T28" fmla="*/ 122 w 188"/>
                <a:gd name="T29" fmla="*/ 46 h 724"/>
                <a:gd name="T30" fmla="*/ 122 w 188"/>
                <a:gd name="T31" fmla="*/ 62 h 724"/>
                <a:gd name="T32" fmla="*/ 122 w 188"/>
                <a:gd name="T33" fmla="*/ 79 h 724"/>
                <a:gd name="T34" fmla="*/ 124 w 188"/>
                <a:gd name="T35" fmla="*/ 98 h 724"/>
                <a:gd name="T36" fmla="*/ 124 w 188"/>
                <a:gd name="T37" fmla="*/ 117 h 724"/>
                <a:gd name="T38" fmla="*/ 128 w 188"/>
                <a:gd name="T39" fmla="*/ 133 h 724"/>
                <a:gd name="T40" fmla="*/ 130 w 188"/>
                <a:gd name="T41" fmla="*/ 144 h 724"/>
                <a:gd name="T42" fmla="*/ 130 w 188"/>
                <a:gd name="T43" fmla="*/ 159 h 724"/>
                <a:gd name="T44" fmla="*/ 130 w 188"/>
                <a:gd name="T45" fmla="*/ 181 h 724"/>
                <a:gd name="T46" fmla="*/ 132 w 188"/>
                <a:gd name="T47" fmla="*/ 204 h 724"/>
                <a:gd name="T48" fmla="*/ 136 w 188"/>
                <a:gd name="T49" fmla="*/ 225 h 724"/>
                <a:gd name="T50" fmla="*/ 138 w 188"/>
                <a:gd name="T51" fmla="*/ 238 h 724"/>
                <a:gd name="T52" fmla="*/ 138 w 188"/>
                <a:gd name="T53" fmla="*/ 265 h 724"/>
                <a:gd name="T54" fmla="*/ 140 w 188"/>
                <a:gd name="T55" fmla="*/ 301 h 724"/>
                <a:gd name="T56" fmla="*/ 140 w 188"/>
                <a:gd name="T57" fmla="*/ 341 h 724"/>
                <a:gd name="T58" fmla="*/ 140 w 188"/>
                <a:gd name="T59" fmla="*/ 376 h 724"/>
                <a:gd name="T60" fmla="*/ 141 w 188"/>
                <a:gd name="T61" fmla="*/ 407 h 724"/>
                <a:gd name="T62" fmla="*/ 143 w 188"/>
                <a:gd name="T63" fmla="*/ 441 h 724"/>
                <a:gd name="T64" fmla="*/ 151 w 188"/>
                <a:gd name="T65" fmla="*/ 477 h 724"/>
                <a:gd name="T66" fmla="*/ 161 w 188"/>
                <a:gd name="T67" fmla="*/ 508 h 724"/>
                <a:gd name="T68" fmla="*/ 176 w 188"/>
                <a:gd name="T69" fmla="*/ 533 h 724"/>
                <a:gd name="T70" fmla="*/ 187 w 188"/>
                <a:gd name="T71" fmla="*/ 546 h 724"/>
                <a:gd name="T72" fmla="*/ 185 w 188"/>
                <a:gd name="T73" fmla="*/ 558 h 724"/>
                <a:gd name="T74" fmla="*/ 185 w 188"/>
                <a:gd name="T75" fmla="*/ 571 h 724"/>
                <a:gd name="T76" fmla="*/ 185 w 188"/>
                <a:gd name="T77" fmla="*/ 587 h 724"/>
                <a:gd name="T78" fmla="*/ 185 w 188"/>
                <a:gd name="T79" fmla="*/ 604 h 724"/>
                <a:gd name="T80" fmla="*/ 185 w 188"/>
                <a:gd name="T81" fmla="*/ 617 h 724"/>
                <a:gd name="T82" fmla="*/ 178 w 188"/>
                <a:gd name="T83" fmla="*/ 629 h 724"/>
                <a:gd name="T84" fmla="*/ 166 w 188"/>
                <a:gd name="T85" fmla="*/ 636 h 724"/>
                <a:gd name="T86" fmla="*/ 153 w 188"/>
                <a:gd name="T87" fmla="*/ 640 h 724"/>
                <a:gd name="T88" fmla="*/ 141 w 188"/>
                <a:gd name="T89" fmla="*/ 640 h 724"/>
                <a:gd name="T90" fmla="*/ 128 w 188"/>
                <a:gd name="T91" fmla="*/ 636 h 724"/>
                <a:gd name="T92" fmla="*/ 113 w 188"/>
                <a:gd name="T93" fmla="*/ 629 h 724"/>
                <a:gd name="T94" fmla="*/ 96 w 188"/>
                <a:gd name="T95" fmla="*/ 625 h 724"/>
                <a:gd name="T96" fmla="*/ 78 w 188"/>
                <a:gd name="T97" fmla="*/ 625 h 724"/>
                <a:gd name="T98" fmla="*/ 67 w 188"/>
                <a:gd name="T99" fmla="*/ 633 h 724"/>
                <a:gd name="T100" fmla="*/ 61 w 188"/>
                <a:gd name="T101" fmla="*/ 652 h 724"/>
                <a:gd name="T102" fmla="*/ 61 w 188"/>
                <a:gd name="T103" fmla="*/ 673 h 724"/>
                <a:gd name="T104" fmla="*/ 63 w 188"/>
                <a:gd name="T105" fmla="*/ 690 h 724"/>
                <a:gd name="T106" fmla="*/ 67 w 188"/>
                <a:gd name="T107" fmla="*/ 707 h 724"/>
                <a:gd name="T108" fmla="*/ 71 w 188"/>
                <a:gd name="T109" fmla="*/ 719 h 7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8"/>
                <a:gd name="T166" fmla="*/ 0 h 724"/>
                <a:gd name="T167" fmla="*/ 188 w 188"/>
                <a:gd name="T168" fmla="*/ 724 h 7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8" h="724">
                  <a:moveTo>
                    <a:pt x="0" y="16"/>
                  </a:moveTo>
                  <a:lnTo>
                    <a:pt x="2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5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4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20" y="35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2" y="41"/>
                  </a:lnTo>
                  <a:lnTo>
                    <a:pt x="122" y="43"/>
                  </a:lnTo>
                  <a:lnTo>
                    <a:pt x="122" y="45"/>
                  </a:lnTo>
                  <a:lnTo>
                    <a:pt x="122" y="46"/>
                  </a:lnTo>
                  <a:lnTo>
                    <a:pt x="122" y="48"/>
                  </a:lnTo>
                  <a:lnTo>
                    <a:pt x="122" y="52"/>
                  </a:lnTo>
                  <a:lnTo>
                    <a:pt x="122" y="54"/>
                  </a:lnTo>
                  <a:lnTo>
                    <a:pt x="122" y="56"/>
                  </a:lnTo>
                  <a:lnTo>
                    <a:pt x="122" y="58"/>
                  </a:lnTo>
                  <a:lnTo>
                    <a:pt x="122" y="62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2" y="69"/>
                  </a:lnTo>
                  <a:lnTo>
                    <a:pt x="122" y="73"/>
                  </a:lnTo>
                  <a:lnTo>
                    <a:pt x="122" y="75"/>
                  </a:lnTo>
                  <a:lnTo>
                    <a:pt x="122" y="79"/>
                  </a:lnTo>
                  <a:lnTo>
                    <a:pt x="122" y="83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22" y="92"/>
                  </a:lnTo>
                  <a:lnTo>
                    <a:pt x="122" y="94"/>
                  </a:lnTo>
                  <a:lnTo>
                    <a:pt x="124" y="98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0"/>
                  </a:lnTo>
                  <a:lnTo>
                    <a:pt x="124" y="113"/>
                  </a:lnTo>
                  <a:lnTo>
                    <a:pt x="124" y="117"/>
                  </a:lnTo>
                  <a:lnTo>
                    <a:pt x="126" y="119"/>
                  </a:lnTo>
                  <a:lnTo>
                    <a:pt x="126" y="123"/>
                  </a:lnTo>
                  <a:lnTo>
                    <a:pt x="126" y="125"/>
                  </a:lnTo>
                  <a:lnTo>
                    <a:pt x="128" y="127"/>
                  </a:lnTo>
                  <a:lnTo>
                    <a:pt x="128" y="131"/>
                  </a:lnTo>
                  <a:lnTo>
                    <a:pt x="128" y="133"/>
                  </a:lnTo>
                  <a:lnTo>
                    <a:pt x="130" y="135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30" y="140"/>
                  </a:lnTo>
                  <a:lnTo>
                    <a:pt x="130" y="142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8"/>
                  </a:lnTo>
                  <a:lnTo>
                    <a:pt x="130" y="159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0" y="169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0" y="181"/>
                  </a:lnTo>
                  <a:lnTo>
                    <a:pt x="132" y="184"/>
                  </a:lnTo>
                  <a:lnTo>
                    <a:pt x="132" y="188"/>
                  </a:lnTo>
                  <a:lnTo>
                    <a:pt x="132" y="192"/>
                  </a:lnTo>
                  <a:lnTo>
                    <a:pt x="132" y="196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4" y="207"/>
                  </a:lnTo>
                  <a:lnTo>
                    <a:pt x="134" y="211"/>
                  </a:lnTo>
                  <a:lnTo>
                    <a:pt x="134" y="215"/>
                  </a:lnTo>
                  <a:lnTo>
                    <a:pt x="134" y="219"/>
                  </a:lnTo>
                  <a:lnTo>
                    <a:pt x="136" y="223"/>
                  </a:lnTo>
                  <a:lnTo>
                    <a:pt x="136" y="225"/>
                  </a:lnTo>
                  <a:lnTo>
                    <a:pt x="136" y="228"/>
                  </a:lnTo>
                  <a:lnTo>
                    <a:pt x="136" y="230"/>
                  </a:lnTo>
                  <a:lnTo>
                    <a:pt x="136" y="232"/>
                  </a:lnTo>
                  <a:lnTo>
                    <a:pt x="136" y="234"/>
                  </a:lnTo>
                  <a:lnTo>
                    <a:pt x="138" y="236"/>
                  </a:lnTo>
                  <a:lnTo>
                    <a:pt x="138" y="238"/>
                  </a:lnTo>
                  <a:lnTo>
                    <a:pt x="138" y="242"/>
                  </a:lnTo>
                  <a:lnTo>
                    <a:pt x="138" y="246"/>
                  </a:lnTo>
                  <a:lnTo>
                    <a:pt x="138" y="251"/>
                  </a:lnTo>
                  <a:lnTo>
                    <a:pt x="138" y="255"/>
                  </a:lnTo>
                  <a:lnTo>
                    <a:pt x="138" y="261"/>
                  </a:lnTo>
                  <a:lnTo>
                    <a:pt x="138" y="265"/>
                  </a:lnTo>
                  <a:lnTo>
                    <a:pt x="138" y="271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8" y="290"/>
                  </a:lnTo>
                  <a:lnTo>
                    <a:pt x="140" y="295"/>
                  </a:lnTo>
                  <a:lnTo>
                    <a:pt x="140" y="301"/>
                  </a:lnTo>
                  <a:lnTo>
                    <a:pt x="140" y="309"/>
                  </a:lnTo>
                  <a:lnTo>
                    <a:pt x="140" y="315"/>
                  </a:lnTo>
                  <a:lnTo>
                    <a:pt x="140" y="320"/>
                  </a:lnTo>
                  <a:lnTo>
                    <a:pt x="140" y="328"/>
                  </a:lnTo>
                  <a:lnTo>
                    <a:pt x="140" y="334"/>
                  </a:lnTo>
                  <a:lnTo>
                    <a:pt x="140" y="341"/>
                  </a:lnTo>
                  <a:lnTo>
                    <a:pt x="140" y="347"/>
                  </a:lnTo>
                  <a:lnTo>
                    <a:pt x="140" y="353"/>
                  </a:lnTo>
                  <a:lnTo>
                    <a:pt x="140" y="359"/>
                  </a:lnTo>
                  <a:lnTo>
                    <a:pt x="140" y="364"/>
                  </a:lnTo>
                  <a:lnTo>
                    <a:pt x="140" y="370"/>
                  </a:lnTo>
                  <a:lnTo>
                    <a:pt x="140" y="376"/>
                  </a:lnTo>
                  <a:lnTo>
                    <a:pt x="140" y="382"/>
                  </a:lnTo>
                  <a:lnTo>
                    <a:pt x="141" y="385"/>
                  </a:lnTo>
                  <a:lnTo>
                    <a:pt x="141" y="391"/>
                  </a:lnTo>
                  <a:lnTo>
                    <a:pt x="141" y="395"/>
                  </a:lnTo>
                  <a:lnTo>
                    <a:pt x="141" y="401"/>
                  </a:lnTo>
                  <a:lnTo>
                    <a:pt x="141" y="407"/>
                  </a:lnTo>
                  <a:lnTo>
                    <a:pt x="141" y="412"/>
                  </a:lnTo>
                  <a:lnTo>
                    <a:pt x="141" y="418"/>
                  </a:lnTo>
                  <a:lnTo>
                    <a:pt x="141" y="424"/>
                  </a:lnTo>
                  <a:lnTo>
                    <a:pt x="143" y="430"/>
                  </a:lnTo>
                  <a:lnTo>
                    <a:pt x="143" y="435"/>
                  </a:lnTo>
                  <a:lnTo>
                    <a:pt x="143" y="441"/>
                  </a:lnTo>
                  <a:lnTo>
                    <a:pt x="145" y="447"/>
                  </a:lnTo>
                  <a:lnTo>
                    <a:pt x="145" y="453"/>
                  </a:lnTo>
                  <a:lnTo>
                    <a:pt x="147" y="458"/>
                  </a:lnTo>
                  <a:lnTo>
                    <a:pt x="147" y="466"/>
                  </a:lnTo>
                  <a:lnTo>
                    <a:pt x="149" y="472"/>
                  </a:lnTo>
                  <a:lnTo>
                    <a:pt x="151" y="477"/>
                  </a:lnTo>
                  <a:lnTo>
                    <a:pt x="151" y="483"/>
                  </a:lnTo>
                  <a:lnTo>
                    <a:pt x="153" y="487"/>
                  </a:lnTo>
                  <a:lnTo>
                    <a:pt x="155" y="493"/>
                  </a:lnTo>
                  <a:lnTo>
                    <a:pt x="157" y="499"/>
                  </a:lnTo>
                  <a:lnTo>
                    <a:pt x="159" y="504"/>
                  </a:lnTo>
                  <a:lnTo>
                    <a:pt x="161" y="508"/>
                  </a:lnTo>
                  <a:lnTo>
                    <a:pt x="163" y="514"/>
                  </a:lnTo>
                  <a:lnTo>
                    <a:pt x="164" y="518"/>
                  </a:lnTo>
                  <a:lnTo>
                    <a:pt x="166" y="521"/>
                  </a:lnTo>
                  <a:lnTo>
                    <a:pt x="170" y="525"/>
                  </a:lnTo>
                  <a:lnTo>
                    <a:pt x="172" y="529"/>
                  </a:lnTo>
                  <a:lnTo>
                    <a:pt x="176" y="533"/>
                  </a:lnTo>
                  <a:lnTo>
                    <a:pt x="178" y="535"/>
                  </a:lnTo>
                  <a:lnTo>
                    <a:pt x="182" y="539"/>
                  </a:lnTo>
                  <a:lnTo>
                    <a:pt x="185" y="541"/>
                  </a:lnTo>
                  <a:lnTo>
                    <a:pt x="187" y="543"/>
                  </a:lnTo>
                  <a:lnTo>
                    <a:pt x="187" y="544"/>
                  </a:lnTo>
                  <a:lnTo>
                    <a:pt x="187" y="546"/>
                  </a:lnTo>
                  <a:lnTo>
                    <a:pt x="187" y="548"/>
                  </a:lnTo>
                  <a:lnTo>
                    <a:pt x="187" y="550"/>
                  </a:lnTo>
                  <a:lnTo>
                    <a:pt x="187" y="552"/>
                  </a:lnTo>
                  <a:lnTo>
                    <a:pt x="187" y="554"/>
                  </a:lnTo>
                  <a:lnTo>
                    <a:pt x="187" y="556"/>
                  </a:lnTo>
                  <a:lnTo>
                    <a:pt x="185" y="558"/>
                  </a:lnTo>
                  <a:lnTo>
                    <a:pt x="185" y="560"/>
                  </a:lnTo>
                  <a:lnTo>
                    <a:pt x="185" y="562"/>
                  </a:lnTo>
                  <a:lnTo>
                    <a:pt x="185" y="564"/>
                  </a:lnTo>
                  <a:lnTo>
                    <a:pt x="185" y="566"/>
                  </a:lnTo>
                  <a:lnTo>
                    <a:pt x="185" y="569"/>
                  </a:lnTo>
                  <a:lnTo>
                    <a:pt x="185" y="571"/>
                  </a:lnTo>
                  <a:lnTo>
                    <a:pt x="185" y="573"/>
                  </a:lnTo>
                  <a:lnTo>
                    <a:pt x="185" y="577"/>
                  </a:lnTo>
                  <a:lnTo>
                    <a:pt x="185" y="579"/>
                  </a:lnTo>
                  <a:lnTo>
                    <a:pt x="185" y="583"/>
                  </a:lnTo>
                  <a:lnTo>
                    <a:pt x="185" y="585"/>
                  </a:lnTo>
                  <a:lnTo>
                    <a:pt x="185" y="587"/>
                  </a:lnTo>
                  <a:lnTo>
                    <a:pt x="185" y="590"/>
                  </a:lnTo>
                  <a:lnTo>
                    <a:pt x="185" y="592"/>
                  </a:lnTo>
                  <a:lnTo>
                    <a:pt x="185" y="596"/>
                  </a:lnTo>
                  <a:lnTo>
                    <a:pt x="185" y="598"/>
                  </a:lnTo>
                  <a:lnTo>
                    <a:pt x="185" y="600"/>
                  </a:lnTo>
                  <a:lnTo>
                    <a:pt x="185" y="604"/>
                  </a:lnTo>
                  <a:lnTo>
                    <a:pt x="187" y="606"/>
                  </a:lnTo>
                  <a:lnTo>
                    <a:pt x="187" y="608"/>
                  </a:lnTo>
                  <a:lnTo>
                    <a:pt x="187" y="610"/>
                  </a:lnTo>
                  <a:lnTo>
                    <a:pt x="187" y="613"/>
                  </a:lnTo>
                  <a:lnTo>
                    <a:pt x="185" y="615"/>
                  </a:lnTo>
                  <a:lnTo>
                    <a:pt x="185" y="617"/>
                  </a:lnTo>
                  <a:lnTo>
                    <a:pt x="185" y="619"/>
                  </a:lnTo>
                  <a:lnTo>
                    <a:pt x="184" y="621"/>
                  </a:lnTo>
                  <a:lnTo>
                    <a:pt x="184" y="623"/>
                  </a:lnTo>
                  <a:lnTo>
                    <a:pt x="182" y="625"/>
                  </a:lnTo>
                  <a:lnTo>
                    <a:pt x="180" y="627"/>
                  </a:lnTo>
                  <a:lnTo>
                    <a:pt x="178" y="629"/>
                  </a:lnTo>
                  <a:lnTo>
                    <a:pt x="176" y="631"/>
                  </a:lnTo>
                  <a:lnTo>
                    <a:pt x="174" y="633"/>
                  </a:lnTo>
                  <a:lnTo>
                    <a:pt x="172" y="633"/>
                  </a:lnTo>
                  <a:lnTo>
                    <a:pt x="170" y="635"/>
                  </a:lnTo>
                  <a:lnTo>
                    <a:pt x="168" y="636"/>
                  </a:lnTo>
                  <a:lnTo>
                    <a:pt x="166" y="636"/>
                  </a:lnTo>
                  <a:lnTo>
                    <a:pt x="164" y="638"/>
                  </a:lnTo>
                  <a:lnTo>
                    <a:pt x="161" y="638"/>
                  </a:lnTo>
                  <a:lnTo>
                    <a:pt x="159" y="638"/>
                  </a:lnTo>
                  <a:lnTo>
                    <a:pt x="157" y="640"/>
                  </a:lnTo>
                  <a:lnTo>
                    <a:pt x="155" y="640"/>
                  </a:lnTo>
                  <a:lnTo>
                    <a:pt x="153" y="640"/>
                  </a:lnTo>
                  <a:lnTo>
                    <a:pt x="151" y="640"/>
                  </a:lnTo>
                  <a:lnTo>
                    <a:pt x="149" y="640"/>
                  </a:lnTo>
                  <a:lnTo>
                    <a:pt x="147" y="640"/>
                  </a:lnTo>
                  <a:lnTo>
                    <a:pt x="145" y="640"/>
                  </a:lnTo>
                  <a:lnTo>
                    <a:pt x="143" y="640"/>
                  </a:lnTo>
                  <a:lnTo>
                    <a:pt x="141" y="640"/>
                  </a:lnTo>
                  <a:lnTo>
                    <a:pt x="140" y="640"/>
                  </a:lnTo>
                  <a:lnTo>
                    <a:pt x="138" y="640"/>
                  </a:lnTo>
                  <a:lnTo>
                    <a:pt x="136" y="638"/>
                  </a:lnTo>
                  <a:lnTo>
                    <a:pt x="134" y="638"/>
                  </a:lnTo>
                  <a:lnTo>
                    <a:pt x="130" y="636"/>
                  </a:lnTo>
                  <a:lnTo>
                    <a:pt x="128" y="636"/>
                  </a:lnTo>
                  <a:lnTo>
                    <a:pt x="126" y="635"/>
                  </a:lnTo>
                  <a:lnTo>
                    <a:pt x="124" y="633"/>
                  </a:lnTo>
                  <a:lnTo>
                    <a:pt x="120" y="633"/>
                  </a:lnTo>
                  <a:lnTo>
                    <a:pt x="118" y="631"/>
                  </a:lnTo>
                  <a:lnTo>
                    <a:pt x="115" y="631"/>
                  </a:lnTo>
                  <a:lnTo>
                    <a:pt x="113" y="629"/>
                  </a:lnTo>
                  <a:lnTo>
                    <a:pt x="109" y="629"/>
                  </a:lnTo>
                  <a:lnTo>
                    <a:pt x="107" y="627"/>
                  </a:lnTo>
                  <a:lnTo>
                    <a:pt x="103" y="627"/>
                  </a:lnTo>
                  <a:lnTo>
                    <a:pt x="101" y="625"/>
                  </a:lnTo>
                  <a:lnTo>
                    <a:pt x="97" y="625"/>
                  </a:lnTo>
                  <a:lnTo>
                    <a:pt x="96" y="625"/>
                  </a:lnTo>
                  <a:lnTo>
                    <a:pt x="92" y="625"/>
                  </a:lnTo>
                  <a:lnTo>
                    <a:pt x="90" y="623"/>
                  </a:lnTo>
                  <a:lnTo>
                    <a:pt x="86" y="623"/>
                  </a:lnTo>
                  <a:lnTo>
                    <a:pt x="84" y="623"/>
                  </a:lnTo>
                  <a:lnTo>
                    <a:pt x="80" y="625"/>
                  </a:lnTo>
                  <a:lnTo>
                    <a:pt x="78" y="625"/>
                  </a:lnTo>
                  <a:lnTo>
                    <a:pt x="76" y="625"/>
                  </a:lnTo>
                  <a:lnTo>
                    <a:pt x="74" y="627"/>
                  </a:lnTo>
                  <a:lnTo>
                    <a:pt x="71" y="627"/>
                  </a:lnTo>
                  <a:lnTo>
                    <a:pt x="69" y="629"/>
                  </a:lnTo>
                  <a:lnTo>
                    <a:pt x="69" y="631"/>
                  </a:lnTo>
                  <a:lnTo>
                    <a:pt x="67" y="633"/>
                  </a:lnTo>
                  <a:lnTo>
                    <a:pt x="65" y="636"/>
                  </a:lnTo>
                  <a:lnTo>
                    <a:pt x="63" y="638"/>
                  </a:lnTo>
                  <a:lnTo>
                    <a:pt x="63" y="642"/>
                  </a:lnTo>
                  <a:lnTo>
                    <a:pt x="63" y="646"/>
                  </a:lnTo>
                  <a:lnTo>
                    <a:pt x="61" y="648"/>
                  </a:lnTo>
                  <a:lnTo>
                    <a:pt x="61" y="652"/>
                  </a:lnTo>
                  <a:lnTo>
                    <a:pt x="61" y="656"/>
                  </a:lnTo>
                  <a:lnTo>
                    <a:pt x="61" y="659"/>
                  </a:lnTo>
                  <a:lnTo>
                    <a:pt x="61" y="661"/>
                  </a:lnTo>
                  <a:lnTo>
                    <a:pt x="61" y="665"/>
                  </a:lnTo>
                  <a:lnTo>
                    <a:pt x="61" y="669"/>
                  </a:lnTo>
                  <a:lnTo>
                    <a:pt x="61" y="673"/>
                  </a:lnTo>
                  <a:lnTo>
                    <a:pt x="61" y="675"/>
                  </a:lnTo>
                  <a:lnTo>
                    <a:pt x="61" y="679"/>
                  </a:lnTo>
                  <a:lnTo>
                    <a:pt x="61" y="682"/>
                  </a:lnTo>
                  <a:lnTo>
                    <a:pt x="63" y="684"/>
                  </a:lnTo>
                  <a:lnTo>
                    <a:pt x="63" y="688"/>
                  </a:lnTo>
                  <a:lnTo>
                    <a:pt x="63" y="690"/>
                  </a:lnTo>
                  <a:lnTo>
                    <a:pt x="63" y="694"/>
                  </a:lnTo>
                  <a:lnTo>
                    <a:pt x="65" y="696"/>
                  </a:lnTo>
                  <a:lnTo>
                    <a:pt x="65" y="700"/>
                  </a:lnTo>
                  <a:lnTo>
                    <a:pt x="65" y="702"/>
                  </a:lnTo>
                  <a:lnTo>
                    <a:pt x="67" y="705"/>
                  </a:lnTo>
                  <a:lnTo>
                    <a:pt x="67" y="707"/>
                  </a:lnTo>
                  <a:lnTo>
                    <a:pt x="67" y="709"/>
                  </a:lnTo>
                  <a:lnTo>
                    <a:pt x="69" y="711"/>
                  </a:lnTo>
                  <a:lnTo>
                    <a:pt x="69" y="713"/>
                  </a:lnTo>
                  <a:lnTo>
                    <a:pt x="69" y="715"/>
                  </a:lnTo>
                  <a:lnTo>
                    <a:pt x="71" y="717"/>
                  </a:lnTo>
                  <a:lnTo>
                    <a:pt x="71" y="719"/>
                  </a:lnTo>
                  <a:lnTo>
                    <a:pt x="73" y="721"/>
                  </a:lnTo>
                  <a:lnTo>
                    <a:pt x="73" y="723"/>
                  </a:lnTo>
                </a:path>
              </a:pathLst>
            </a:custGeom>
            <a:noFill/>
            <a:ln w="12699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3" name="Freeform 231"/>
            <p:cNvSpPr>
              <a:spLocks/>
            </p:cNvSpPr>
            <p:nvPr/>
          </p:nvSpPr>
          <p:spPr bwMode="auto">
            <a:xfrm>
              <a:off x="3199" y="3842"/>
              <a:ext cx="43" cy="98"/>
            </a:xfrm>
            <a:custGeom>
              <a:avLst/>
              <a:gdLst>
                <a:gd name="T0" fmla="*/ 0 w 43"/>
                <a:gd name="T1" fmla="*/ 7 h 98"/>
                <a:gd name="T2" fmla="*/ 2 w 43"/>
                <a:gd name="T3" fmla="*/ 11 h 98"/>
                <a:gd name="T4" fmla="*/ 2 w 43"/>
                <a:gd name="T5" fmla="*/ 13 h 98"/>
                <a:gd name="T6" fmla="*/ 4 w 43"/>
                <a:gd name="T7" fmla="*/ 15 h 98"/>
                <a:gd name="T8" fmla="*/ 4 w 43"/>
                <a:gd name="T9" fmla="*/ 17 h 98"/>
                <a:gd name="T10" fmla="*/ 4 w 43"/>
                <a:gd name="T11" fmla="*/ 19 h 98"/>
                <a:gd name="T12" fmla="*/ 5 w 43"/>
                <a:gd name="T13" fmla="*/ 21 h 98"/>
                <a:gd name="T14" fmla="*/ 5 w 43"/>
                <a:gd name="T15" fmla="*/ 23 h 98"/>
                <a:gd name="T16" fmla="*/ 7 w 43"/>
                <a:gd name="T17" fmla="*/ 24 h 98"/>
                <a:gd name="T18" fmla="*/ 9 w 43"/>
                <a:gd name="T19" fmla="*/ 28 h 98"/>
                <a:gd name="T20" fmla="*/ 9 w 43"/>
                <a:gd name="T21" fmla="*/ 30 h 98"/>
                <a:gd name="T22" fmla="*/ 11 w 43"/>
                <a:gd name="T23" fmla="*/ 34 h 98"/>
                <a:gd name="T24" fmla="*/ 11 w 43"/>
                <a:gd name="T25" fmla="*/ 36 h 98"/>
                <a:gd name="T26" fmla="*/ 13 w 43"/>
                <a:gd name="T27" fmla="*/ 40 h 98"/>
                <a:gd name="T28" fmla="*/ 13 w 43"/>
                <a:gd name="T29" fmla="*/ 44 h 98"/>
                <a:gd name="T30" fmla="*/ 15 w 43"/>
                <a:gd name="T31" fmla="*/ 46 h 98"/>
                <a:gd name="T32" fmla="*/ 15 w 43"/>
                <a:gd name="T33" fmla="*/ 49 h 98"/>
                <a:gd name="T34" fmla="*/ 17 w 43"/>
                <a:gd name="T35" fmla="*/ 53 h 98"/>
                <a:gd name="T36" fmla="*/ 17 w 43"/>
                <a:gd name="T37" fmla="*/ 55 h 98"/>
                <a:gd name="T38" fmla="*/ 17 w 43"/>
                <a:gd name="T39" fmla="*/ 59 h 98"/>
                <a:gd name="T40" fmla="*/ 19 w 43"/>
                <a:gd name="T41" fmla="*/ 61 h 98"/>
                <a:gd name="T42" fmla="*/ 19 w 43"/>
                <a:gd name="T43" fmla="*/ 65 h 98"/>
                <a:gd name="T44" fmla="*/ 19 w 43"/>
                <a:gd name="T45" fmla="*/ 67 h 98"/>
                <a:gd name="T46" fmla="*/ 19 w 43"/>
                <a:gd name="T47" fmla="*/ 69 h 98"/>
                <a:gd name="T48" fmla="*/ 19 w 43"/>
                <a:gd name="T49" fmla="*/ 72 h 98"/>
                <a:gd name="T50" fmla="*/ 17 w 43"/>
                <a:gd name="T51" fmla="*/ 74 h 98"/>
                <a:gd name="T52" fmla="*/ 17 w 43"/>
                <a:gd name="T53" fmla="*/ 76 h 98"/>
                <a:gd name="T54" fmla="*/ 17 w 43"/>
                <a:gd name="T55" fmla="*/ 78 h 98"/>
                <a:gd name="T56" fmla="*/ 15 w 43"/>
                <a:gd name="T57" fmla="*/ 78 h 98"/>
                <a:gd name="T58" fmla="*/ 30 w 43"/>
                <a:gd name="T59" fmla="*/ 97 h 98"/>
                <a:gd name="T60" fmla="*/ 34 w 43"/>
                <a:gd name="T61" fmla="*/ 93 h 98"/>
                <a:gd name="T62" fmla="*/ 36 w 43"/>
                <a:gd name="T63" fmla="*/ 90 h 98"/>
                <a:gd name="T64" fmla="*/ 38 w 43"/>
                <a:gd name="T65" fmla="*/ 86 h 98"/>
                <a:gd name="T66" fmla="*/ 40 w 43"/>
                <a:gd name="T67" fmla="*/ 82 h 98"/>
                <a:gd name="T68" fmla="*/ 42 w 43"/>
                <a:gd name="T69" fmla="*/ 78 h 98"/>
                <a:gd name="T70" fmla="*/ 42 w 43"/>
                <a:gd name="T71" fmla="*/ 74 h 98"/>
                <a:gd name="T72" fmla="*/ 42 w 43"/>
                <a:gd name="T73" fmla="*/ 70 h 98"/>
                <a:gd name="T74" fmla="*/ 42 w 43"/>
                <a:gd name="T75" fmla="*/ 67 h 98"/>
                <a:gd name="T76" fmla="*/ 42 w 43"/>
                <a:gd name="T77" fmla="*/ 63 h 98"/>
                <a:gd name="T78" fmla="*/ 42 w 43"/>
                <a:gd name="T79" fmla="*/ 59 h 98"/>
                <a:gd name="T80" fmla="*/ 42 w 43"/>
                <a:gd name="T81" fmla="*/ 55 h 98"/>
                <a:gd name="T82" fmla="*/ 40 w 43"/>
                <a:gd name="T83" fmla="*/ 51 h 98"/>
                <a:gd name="T84" fmla="*/ 40 w 43"/>
                <a:gd name="T85" fmla="*/ 47 h 98"/>
                <a:gd name="T86" fmla="*/ 40 w 43"/>
                <a:gd name="T87" fmla="*/ 44 h 98"/>
                <a:gd name="T88" fmla="*/ 38 w 43"/>
                <a:gd name="T89" fmla="*/ 40 h 98"/>
                <a:gd name="T90" fmla="*/ 36 w 43"/>
                <a:gd name="T91" fmla="*/ 36 h 98"/>
                <a:gd name="T92" fmla="*/ 36 w 43"/>
                <a:gd name="T93" fmla="*/ 32 h 98"/>
                <a:gd name="T94" fmla="*/ 34 w 43"/>
                <a:gd name="T95" fmla="*/ 28 h 98"/>
                <a:gd name="T96" fmla="*/ 34 w 43"/>
                <a:gd name="T97" fmla="*/ 24 h 98"/>
                <a:gd name="T98" fmla="*/ 32 w 43"/>
                <a:gd name="T99" fmla="*/ 23 h 98"/>
                <a:gd name="T100" fmla="*/ 30 w 43"/>
                <a:gd name="T101" fmla="*/ 19 h 98"/>
                <a:gd name="T102" fmla="*/ 30 w 43"/>
                <a:gd name="T103" fmla="*/ 15 h 98"/>
                <a:gd name="T104" fmla="*/ 28 w 43"/>
                <a:gd name="T105" fmla="*/ 13 h 98"/>
                <a:gd name="T106" fmla="*/ 27 w 43"/>
                <a:gd name="T107" fmla="*/ 11 h 98"/>
                <a:gd name="T108" fmla="*/ 27 w 43"/>
                <a:gd name="T109" fmla="*/ 7 h 98"/>
                <a:gd name="T110" fmla="*/ 25 w 43"/>
                <a:gd name="T111" fmla="*/ 5 h 98"/>
                <a:gd name="T112" fmla="*/ 25 w 43"/>
                <a:gd name="T113" fmla="*/ 3 h 98"/>
                <a:gd name="T114" fmla="*/ 23 w 43"/>
                <a:gd name="T115" fmla="*/ 1 h 98"/>
                <a:gd name="T116" fmla="*/ 23 w 43"/>
                <a:gd name="T117" fmla="*/ 0 h 98"/>
                <a:gd name="T118" fmla="*/ 23 w 43"/>
                <a:gd name="T119" fmla="*/ 1 h 98"/>
                <a:gd name="T120" fmla="*/ 0 w 43"/>
                <a:gd name="T121" fmla="*/ 7 h 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98"/>
                <a:gd name="T185" fmla="*/ 43 w 43"/>
                <a:gd name="T186" fmla="*/ 98 h 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98">
                  <a:moveTo>
                    <a:pt x="0" y="7"/>
                  </a:moveTo>
                  <a:lnTo>
                    <a:pt x="2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3" y="40"/>
                  </a:lnTo>
                  <a:lnTo>
                    <a:pt x="13" y="44"/>
                  </a:lnTo>
                  <a:lnTo>
                    <a:pt x="15" y="46"/>
                  </a:lnTo>
                  <a:lnTo>
                    <a:pt x="15" y="49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9" y="61"/>
                  </a:lnTo>
                  <a:lnTo>
                    <a:pt x="19" y="65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9" y="72"/>
                  </a:lnTo>
                  <a:lnTo>
                    <a:pt x="17" y="74"/>
                  </a:lnTo>
                  <a:lnTo>
                    <a:pt x="17" y="76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6" y="90"/>
                  </a:lnTo>
                  <a:lnTo>
                    <a:pt x="38" y="86"/>
                  </a:lnTo>
                  <a:lnTo>
                    <a:pt x="40" y="82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0" y="51"/>
                  </a:lnTo>
                  <a:lnTo>
                    <a:pt x="40" y="47"/>
                  </a:lnTo>
                  <a:lnTo>
                    <a:pt x="40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6" y="32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2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4" name="Freeform 232"/>
            <p:cNvSpPr>
              <a:spLocks/>
            </p:cNvSpPr>
            <p:nvPr/>
          </p:nvSpPr>
          <p:spPr bwMode="auto">
            <a:xfrm>
              <a:off x="3195" y="3809"/>
              <a:ext cx="28" cy="41"/>
            </a:xfrm>
            <a:custGeom>
              <a:avLst/>
              <a:gdLst>
                <a:gd name="T0" fmla="*/ 2 w 28"/>
                <a:gd name="T1" fmla="*/ 2 h 41"/>
                <a:gd name="T2" fmla="*/ 2 w 28"/>
                <a:gd name="T3" fmla="*/ 0 h 41"/>
                <a:gd name="T4" fmla="*/ 2 w 28"/>
                <a:gd name="T5" fmla="*/ 2 h 41"/>
                <a:gd name="T6" fmla="*/ 2 w 28"/>
                <a:gd name="T7" fmla="*/ 4 h 41"/>
                <a:gd name="T8" fmla="*/ 2 w 28"/>
                <a:gd name="T9" fmla="*/ 6 h 41"/>
                <a:gd name="T10" fmla="*/ 0 w 28"/>
                <a:gd name="T11" fmla="*/ 8 h 41"/>
                <a:gd name="T12" fmla="*/ 0 w 28"/>
                <a:gd name="T13" fmla="*/ 10 h 41"/>
                <a:gd name="T14" fmla="*/ 0 w 28"/>
                <a:gd name="T15" fmla="*/ 12 h 41"/>
                <a:gd name="T16" fmla="*/ 0 w 28"/>
                <a:gd name="T17" fmla="*/ 13 h 41"/>
                <a:gd name="T18" fmla="*/ 0 w 28"/>
                <a:gd name="T19" fmla="*/ 15 h 41"/>
                <a:gd name="T20" fmla="*/ 0 w 28"/>
                <a:gd name="T21" fmla="*/ 17 h 41"/>
                <a:gd name="T22" fmla="*/ 0 w 28"/>
                <a:gd name="T23" fmla="*/ 19 h 41"/>
                <a:gd name="T24" fmla="*/ 0 w 28"/>
                <a:gd name="T25" fmla="*/ 21 h 41"/>
                <a:gd name="T26" fmla="*/ 0 w 28"/>
                <a:gd name="T27" fmla="*/ 23 h 41"/>
                <a:gd name="T28" fmla="*/ 0 w 28"/>
                <a:gd name="T29" fmla="*/ 25 h 41"/>
                <a:gd name="T30" fmla="*/ 2 w 28"/>
                <a:gd name="T31" fmla="*/ 25 h 41"/>
                <a:gd name="T32" fmla="*/ 2 w 28"/>
                <a:gd name="T33" fmla="*/ 27 h 41"/>
                <a:gd name="T34" fmla="*/ 2 w 28"/>
                <a:gd name="T35" fmla="*/ 29 h 41"/>
                <a:gd name="T36" fmla="*/ 2 w 28"/>
                <a:gd name="T37" fmla="*/ 31 h 41"/>
                <a:gd name="T38" fmla="*/ 2 w 28"/>
                <a:gd name="T39" fmla="*/ 33 h 41"/>
                <a:gd name="T40" fmla="*/ 2 w 28"/>
                <a:gd name="T41" fmla="*/ 34 h 41"/>
                <a:gd name="T42" fmla="*/ 4 w 28"/>
                <a:gd name="T43" fmla="*/ 36 h 41"/>
                <a:gd name="T44" fmla="*/ 4 w 28"/>
                <a:gd name="T45" fmla="*/ 38 h 41"/>
                <a:gd name="T46" fmla="*/ 4 w 28"/>
                <a:gd name="T47" fmla="*/ 40 h 41"/>
                <a:gd name="T48" fmla="*/ 27 w 28"/>
                <a:gd name="T49" fmla="*/ 34 h 41"/>
                <a:gd name="T50" fmla="*/ 27 w 28"/>
                <a:gd name="T51" fmla="*/ 33 h 41"/>
                <a:gd name="T52" fmla="*/ 27 w 28"/>
                <a:gd name="T53" fmla="*/ 31 h 41"/>
                <a:gd name="T54" fmla="*/ 25 w 28"/>
                <a:gd name="T55" fmla="*/ 29 h 41"/>
                <a:gd name="T56" fmla="*/ 25 w 28"/>
                <a:gd name="T57" fmla="*/ 27 h 41"/>
                <a:gd name="T58" fmla="*/ 25 w 28"/>
                <a:gd name="T59" fmla="*/ 25 h 41"/>
                <a:gd name="T60" fmla="*/ 25 w 28"/>
                <a:gd name="T61" fmla="*/ 23 h 41"/>
                <a:gd name="T62" fmla="*/ 25 w 28"/>
                <a:gd name="T63" fmla="*/ 21 h 41"/>
                <a:gd name="T64" fmla="*/ 25 w 28"/>
                <a:gd name="T65" fmla="*/ 19 h 41"/>
                <a:gd name="T66" fmla="*/ 25 w 28"/>
                <a:gd name="T67" fmla="*/ 17 h 41"/>
                <a:gd name="T68" fmla="*/ 25 w 28"/>
                <a:gd name="T69" fmla="*/ 15 h 41"/>
                <a:gd name="T70" fmla="*/ 25 w 28"/>
                <a:gd name="T71" fmla="*/ 13 h 41"/>
                <a:gd name="T72" fmla="*/ 25 w 28"/>
                <a:gd name="T73" fmla="*/ 12 h 41"/>
                <a:gd name="T74" fmla="*/ 25 w 28"/>
                <a:gd name="T75" fmla="*/ 10 h 41"/>
                <a:gd name="T76" fmla="*/ 25 w 28"/>
                <a:gd name="T77" fmla="*/ 8 h 41"/>
                <a:gd name="T78" fmla="*/ 25 w 28"/>
                <a:gd name="T79" fmla="*/ 6 h 41"/>
                <a:gd name="T80" fmla="*/ 25 w 28"/>
                <a:gd name="T81" fmla="*/ 4 h 41"/>
                <a:gd name="T82" fmla="*/ 25 w 28"/>
                <a:gd name="T83" fmla="*/ 2 h 41"/>
                <a:gd name="T84" fmla="*/ 2 w 28"/>
                <a:gd name="T85" fmla="*/ 2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"/>
                <a:gd name="T130" fmla="*/ 0 h 41"/>
                <a:gd name="T131" fmla="*/ 28 w 28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" h="41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" y="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5" name="Freeform 233"/>
            <p:cNvSpPr>
              <a:spLocks/>
            </p:cNvSpPr>
            <p:nvPr/>
          </p:nvSpPr>
          <p:spPr bwMode="auto">
            <a:xfrm>
              <a:off x="3197" y="3788"/>
              <a:ext cx="26" cy="24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2 h 24"/>
                <a:gd name="T4" fmla="*/ 0 w 26"/>
                <a:gd name="T5" fmla="*/ 23 h 24"/>
                <a:gd name="T6" fmla="*/ 23 w 26"/>
                <a:gd name="T7" fmla="*/ 23 h 24"/>
                <a:gd name="T8" fmla="*/ 25 w 26"/>
                <a:gd name="T9" fmla="*/ 4 h 24"/>
                <a:gd name="T10" fmla="*/ 25 w 26"/>
                <a:gd name="T11" fmla="*/ 6 h 24"/>
                <a:gd name="T12" fmla="*/ 0 w 2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4"/>
                <a:gd name="T23" fmla="*/ 26 w 2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4">
                  <a:moveTo>
                    <a:pt x="0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6" name="Freeform 234"/>
            <p:cNvSpPr>
              <a:spLocks/>
            </p:cNvSpPr>
            <p:nvPr/>
          </p:nvSpPr>
          <p:spPr bwMode="auto">
            <a:xfrm>
              <a:off x="3189" y="3709"/>
              <a:ext cx="34" cy="86"/>
            </a:xfrm>
            <a:custGeom>
              <a:avLst/>
              <a:gdLst>
                <a:gd name="T0" fmla="*/ 2 w 34"/>
                <a:gd name="T1" fmla="*/ 8 h 86"/>
                <a:gd name="T2" fmla="*/ 2 w 34"/>
                <a:gd name="T3" fmla="*/ 12 h 86"/>
                <a:gd name="T4" fmla="*/ 4 w 34"/>
                <a:gd name="T5" fmla="*/ 18 h 86"/>
                <a:gd name="T6" fmla="*/ 4 w 34"/>
                <a:gd name="T7" fmla="*/ 21 h 86"/>
                <a:gd name="T8" fmla="*/ 6 w 34"/>
                <a:gd name="T9" fmla="*/ 27 h 86"/>
                <a:gd name="T10" fmla="*/ 6 w 34"/>
                <a:gd name="T11" fmla="*/ 33 h 86"/>
                <a:gd name="T12" fmla="*/ 6 w 34"/>
                <a:gd name="T13" fmla="*/ 39 h 86"/>
                <a:gd name="T14" fmla="*/ 8 w 34"/>
                <a:gd name="T15" fmla="*/ 44 h 86"/>
                <a:gd name="T16" fmla="*/ 8 w 34"/>
                <a:gd name="T17" fmla="*/ 50 h 86"/>
                <a:gd name="T18" fmla="*/ 8 w 34"/>
                <a:gd name="T19" fmla="*/ 56 h 86"/>
                <a:gd name="T20" fmla="*/ 10 w 34"/>
                <a:gd name="T21" fmla="*/ 60 h 86"/>
                <a:gd name="T22" fmla="*/ 10 w 34"/>
                <a:gd name="T23" fmla="*/ 66 h 86"/>
                <a:gd name="T24" fmla="*/ 10 w 34"/>
                <a:gd name="T25" fmla="*/ 69 h 86"/>
                <a:gd name="T26" fmla="*/ 10 w 34"/>
                <a:gd name="T27" fmla="*/ 73 h 86"/>
                <a:gd name="T28" fmla="*/ 10 w 34"/>
                <a:gd name="T29" fmla="*/ 77 h 86"/>
                <a:gd name="T30" fmla="*/ 33 w 34"/>
                <a:gd name="T31" fmla="*/ 85 h 86"/>
                <a:gd name="T32" fmla="*/ 33 w 34"/>
                <a:gd name="T33" fmla="*/ 81 h 86"/>
                <a:gd name="T34" fmla="*/ 33 w 34"/>
                <a:gd name="T35" fmla="*/ 77 h 86"/>
                <a:gd name="T36" fmla="*/ 33 w 34"/>
                <a:gd name="T37" fmla="*/ 71 h 86"/>
                <a:gd name="T38" fmla="*/ 33 w 34"/>
                <a:gd name="T39" fmla="*/ 67 h 86"/>
                <a:gd name="T40" fmla="*/ 33 w 34"/>
                <a:gd name="T41" fmla="*/ 62 h 86"/>
                <a:gd name="T42" fmla="*/ 33 w 34"/>
                <a:gd name="T43" fmla="*/ 56 h 86"/>
                <a:gd name="T44" fmla="*/ 33 w 34"/>
                <a:gd name="T45" fmla="*/ 50 h 86"/>
                <a:gd name="T46" fmla="*/ 31 w 34"/>
                <a:gd name="T47" fmla="*/ 44 h 86"/>
                <a:gd name="T48" fmla="*/ 31 w 34"/>
                <a:gd name="T49" fmla="*/ 39 h 86"/>
                <a:gd name="T50" fmla="*/ 31 w 34"/>
                <a:gd name="T51" fmla="*/ 33 h 86"/>
                <a:gd name="T52" fmla="*/ 29 w 34"/>
                <a:gd name="T53" fmla="*/ 27 h 86"/>
                <a:gd name="T54" fmla="*/ 29 w 34"/>
                <a:gd name="T55" fmla="*/ 21 h 86"/>
                <a:gd name="T56" fmla="*/ 27 w 34"/>
                <a:gd name="T57" fmla="*/ 16 h 86"/>
                <a:gd name="T58" fmla="*/ 27 w 34"/>
                <a:gd name="T59" fmla="*/ 10 h 86"/>
                <a:gd name="T60" fmla="*/ 25 w 34"/>
                <a:gd name="T61" fmla="*/ 4 h 86"/>
                <a:gd name="T62" fmla="*/ 25 w 34"/>
                <a:gd name="T63" fmla="*/ 0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86"/>
                <a:gd name="T98" fmla="*/ 34 w 34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86">
                  <a:moveTo>
                    <a:pt x="0" y="6"/>
                  </a:move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3"/>
                  </a:lnTo>
                  <a:lnTo>
                    <a:pt x="10" y="75"/>
                  </a:lnTo>
                  <a:lnTo>
                    <a:pt x="10" y="77"/>
                  </a:lnTo>
                  <a:lnTo>
                    <a:pt x="8" y="79"/>
                  </a:lnTo>
                  <a:lnTo>
                    <a:pt x="33" y="85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3" y="77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1" y="39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29" y="27"/>
                  </a:lnTo>
                  <a:lnTo>
                    <a:pt x="29" y="23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Freeform 235"/>
            <p:cNvSpPr>
              <a:spLocks/>
            </p:cNvSpPr>
            <p:nvPr/>
          </p:nvSpPr>
          <p:spPr bwMode="auto">
            <a:xfrm>
              <a:off x="3185" y="3543"/>
              <a:ext cx="30" cy="173"/>
            </a:xfrm>
            <a:custGeom>
              <a:avLst/>
              <a:gdLst>
                <a:gd name="T0" fmla="*/ 4 w 30"/>
                <a:gd name="T1" fmla="*/ 4 h 173"/>
                <a:gd name="T2" fmla="*/ 4 w 30"/>
                <a:gd name="T3" fmla="*/ 11 h 173"/>
                <a:gd name="T4" fmla="*/ 2 w 30"/>
                <a:gd name="T5" fmla="*/ 21 h 173"/>
                <a:gd name="T6" fmla="*/ 2 w 30"/>
                <a:gd name="T7" fmla="*/ 32 h 173"/>
                <a:gd name="T8" fmla="*/ 0 w 30"/>
                <a:gd name="T9" fmla="*/ 44 h 173"/>
                <a:gd name="T10" fmla="*/ 0 w 30"/>
                <a:gd name="T11" fmla="*/ 55 h 173"/>
                <a:gd name="T12" fmla="*/ 0 w 30"/>
                <a:gd name="T13" fmla="*/ 69 h 173"/>
                <a:gd name="T14" fmla="*/ 0 w 30"/>
                <a:gd name="T15" fmla="*/ 82 h 173"/>
                <a:gd name="T16" fmla="*/ 0 w 30"/>
                <a:gd name="T17" fmla="*/ 96 h 173"/>
                <a:gd name="T18" fmla="*/ 0 w 30"/>
                <a:gd name="T19" fmla="*/ 109 h 173"/>
                <a:gd name="T20" fmla="*/ 0 w 30"/>
                <a:gd name="T21" fmla="*/ 120 h 173"/>
                <a:gd name="T22" fmla="*/ 0 w 30"/>
                <a:gd name="T23" fmla="*/ 132 h 173"/>
                <a:gd name="T24" fmla="*/ 2 w 30"/>
                <a:gd name="T25" fmla="*/ 143 h 173"/>
                <a:gd name="T26" fmla="*/ 2 w 30"/>
                <a:gd name="T27" fmla="*/ 153 h 173"/>
                <a:gd name="T28" fmla="*/ 4 w 30"/>
                <a:gd name="T29" fmla="*/ 161 h 173"/>
                <a:gd name="T30" fmla="*/ 4 w 30"/>
                <a:gd name="T31" fmla="*/ 168 h 173"/>
                <a:gd name="T32" fmla="*/ 29 w 30"/>
                <a:gd name="T33" fmla="*/ 166 h 173"/>
                <a:gd name="T34" fmla="*/ 27 w 30"/>
                <a:gd name="T35" fmla="*/ 161 h 173"/>
                <a:gd name="T36" fmla="*/ 27 w 30"/>
                <a:gd name="T37" fmla="*/ 155 h 173"/>
                <a:gd name="T38" fmla="*/ 25 w 30"/>
                <a:gd name="T39" fmla="*/ 147 h 173"/>
                <a:gd name="T40" fmla="*/ 25 w 30"/>
                <a:gd name="T41" fmla="*/ 136 h 173"/>
                <a:gd name="T42" fmla="*/ 25 w 30"/>
                <a:gd name="T43" fmla="*/ 126 h 173"/>
                <a:gd name="T44" fmla="*/ 25 w 30"/>
                <a:gd name="T45" fmla="*/ 115 h 173"/>
                <a:gd name="T46" fmla="*/ 25 w 30"/>
                <a:gd name="T47" fmla="*/ 101 h 173"/>
                <a:gd name="T48" fmla="*/ 25 w 30"/>
                <a:gd name="T49" fmla="*/ 88 h 173"/>
                <a:gd name="T50" fmla="*/ 25 w 30"/>
                <a:gd name="T51" fmla="*/ 76 h 173"/>
                <a:gd name="T52" fmla="*/ 25 w 30"/>
                <a:gd name="T53" fmla="*/ 63 h 173"/>
                <a:gd name="T54" fmla="*/ 25 w 30"/>
                <a:gd name="T55" fmla="*/ 51 h 173"/>
                <a:gd name="T56" fmla="*/ 25 w 30"/>
                <a:gd name="T57" fmla="*/ 38 h 173"/>
                <a:gd name="T58" fmla="*/ 25 w 30"/>
                <a:gd name="T59" fmla="*/ 28 h 173"/>
                <a:gd name="T60" fmla="*/ 27 w 30"/>
                <a:gd name="T61" fmla="*/ 19 h 173"/>
                <a:gd name="T62" fmla="*/ 27 w 30"/>
                <a:gd name="T63" fmla="*/ 9 h 173"/>
                <a:gd name="T64" fmla="*/ 29 w 30"/>
                <a:gd name="T65" fmla="*/ 4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173"/>
                <a:gd name="T101" fmla="*/ 30 w 30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173">
                  <a:moveTo>
                    <a:pt x="4" y="0"/>
                  </a:moveTo>
                  <a:lnTo>
                    <a:pt x="4" y="4"/>
                  </a:lnTo>
                  <a:lnTo>
                    <a:pt x="4" y="7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2" y="138"/>
                  </a:lnTo>
                  <a:lnTo>
                    <a:pt x="2" y="143"/>
                  </a:lnTo>
                  <a:lnTo>
                    <a:pt x="2" y="147"/>
                  </a:lnTo>
                  <a:lnTo>
                    <a:pt x="2" y="153"/>
                  </a:lnTo>
                  <a:lnTo>
                    <a:pt x="2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7" y="161"/>
                  </a:lnTo>
                  <a:lnTo>
                    <a:pt x="27" y="159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25" y="147"/>
                  </a:lnTo>
                  <a:lnTo>
                    <a:pt x="25" y="142"/>
                  </a:lnTo>
                  <a:lnTo>
                    <a:pt x="25" y="136"/>
                  </a:lnTo>
                  <a:lnTo>
                    <a:pt x="25" y="132"/>
                  </a:lnTo>
                  <a:lnTo>
                    <a:pt x="25" y="126"/>
                  </a:lnTo>
                  <a:lnTo>
                    <a:pt x="25" y="120"/>
                  </a:lnTo>
                  <a:lnTo>
                    <a:pt x="25" y="115"/>
                  </a:lnTo>
                  <a:lnTo>
                    <a:pt x="25" y="107"/>
                  </a:lnTo>
                  <a:lnTo>
                    <a:pt x="25" y="101"/>
                  </a:lnTo>
                  <a:lnTo>
                    <a:pt x="25" y="96"/>
                  </a:lnTo>
                  <a:lnTo>
                    <a:pt x="25" y="88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25" y="69"/>
                  </a:lnTo>
                  <a:lnTo>
                    <a:pt x="25" y="63"/>
                  </a:lnTo>
                  <a:lnTo>
                    <a:pt x="25" y="57"/>
                  </a:lnTo>
                  <a:lnTo>
                    <a:pt x="25" y="51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25" y="28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Freeform 236"/>
            <p:cNvSpPr>
              <a:spLocks/>
            </p:cNvSpPr>
            <p:nvPr/>
          </p:nvSpPr>
          <p:spPr bwMode="auto">
            <a:xfrm>
              <a:off x="3189" y="3432"/>
              <a:ext cx="41" cy="116"/>
            </a:xfrm>
            <a:custGeom>
              <a:avLst/>
              <a:gdLst>
                <a:gd name="T0" fmla="*/ 15 w 41"/>
                <a:gd name="T1" fmla="*/ 3 h 116"/>
                <a:gd name="T2" fmla="*/ 15 w 41"/>
                <a:gd name="T3" fmla="*/ 9 h 116"/>
                <a:gd name="T4" fmla="*/ 15 w 41"/>
                <a:gd name="T5" fmla="*/ 15 h 116"/>
                <a:gd name="T6" fmla="*/ 14 w 41"/>
                <a:gd name="T7" fmla="*/ 23 h 116"/>
                <a:gd name="T8" fmla="*/ 14 w 41"/>
                <a:gd name="T9" fmla="*/ 30 h 116"/>
                <a:gd name="T10" fmla="*/ 14 w 41"/>
                <a:gd name="T11" fmla="*/ 36 h 116"/>
                <a:gd name="T12" fmla="*/ 12 w 41"/>
                <a:gd name="T13" fmla="*/ 44 h 116"/>
                <a:gd name="T14" fmla="*/ 12 w 41"/>
                <a:gd name="T15" fmla="*/ 51 h 116"/>
                <a:gd name="T16" fmla="*/ 10 w 41"/>
                <a:gd name="T17" fmla="*/ 57 h 116"/>
                <a:gd name="T18" fmla="*/ 8 w 41"/>
                <a:gd name="T19" fmla="*/ 65 h 116"/>
                <a:gd name="T20" fmla="*/ 8 w 41"/>
                <a:gd name="T21" fmla="*/ 72 h 116"/>
                <a:gd name="T22" fmla="*/ 6 w 41"/>
                <a:gd name="T23" fmla="*/ 80 h 116"/>
                <a:gd name="T24" fmla="*/ 4 w 41"/>
                <a:gd name="T25" fmla="*/ 86 h 116"/>
                <a:gd name="T26" fmla="*/ 4 w 41"/>
                <a:gd name="T27" fmla="*/ 94 h 116"/>
                <a:gd name="T28" fmla="*/ 2 w 41"/>
                <a:gd name="T29" fmla="*/ 99 h 116"/>
                <a:gd name="T30" fmla="*/ 2 w 41"/>
                <a:gd name="T31" fmla="*/ 107 h 116"/>
                <a:gd name="T32" fmla="*/ 25 w 41"/>
                <a:gd name="T33" fmla="*/ 115 h 116"/>
                <a:gd name="T34" fmla="*/ 25 w 41"/>
                <a:gd name="T35" fmla="*/ 107 h 116"/>
                <a:gd name="T36" fmla="*/ 27 w 41"/>
                <a:gd name="T37" fmla="*/ 101 h 116"/>
                <a:gd name="T38" fmla="*/ 29 w 41"/>
                <a:gd name="T39" fmla="*/ 94 h 116"/>
                <a:gd name="T40" fmla="*/ 29 w 41"/>
                <a:gd name="T41" fmla="*/ 88 h 116"/>
                <a:gd name="T42" fmla="*/ 31 w 41"/>
                <a:gd name="T43" fmla="*/ 80 h 116"/>
                <a:gd name="T44" fmla="*/ 31 w 41"/>
                <a:gd name="T45" fmla="*/ 72 h 116"/>
                <a:gd name="T46" fmla="*/ 33 w 41"/>
                <a:gd name="T47" fmla="*/ 65 h 116"/>
                <a:gd name="T48" fmla="*/ 35 w 41"/>
                <a:gd name="T49" fmla="*/ 57 h 116"/>
                <a:gd name="T50" fmla="*/ 35 w 41"/>
                <a:gd name="T51" fmla="*/ 51 h 116"/>
                <a:gd name="T52" fmla="*/ 37 w 41"/>
                <a:gd name="T53" fmla="*/ 44 h 116"/>
                <a:gd name="T54" fmla="*/ 37 w 41"/>
                <a:gd name="T55" fmla="*/ 36 h 116"/>
                <a:gd name="T56" fmla="*/ 38 w 41"/>
                <a:gd name="T57" fmla="*/ 28 h 116"/>
                <a:gd name="T58" fmla="*/ 38 w 41"/>
                <a:gd name="T59" fmla="*/ 21 h 116"/>
                <a:gd name="T60" fmla="*/ 38 w 41"/>
                <a:gd name="T61" fmla="*/ 15 h 116"/>
                <a:gd name="T62" fmla="*/ 40 w 41"/>
                <a:gd name="T63" fmla="*/ 7 h 116"/>
                <a:gd name="T64" fmla="*/ 40 w 41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116"/>
                <a:gd name="T101" fmla="*/ 41 w 41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116">
                  <a:moveTo>
                    <a:pt x="15" y="0"/>
                  </a:moveTo>
                  <a:lnTo>
                    <a:pt x="15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51"/>
                  </a:lnTo>
                  <a:lnTo>
                    <a:pt x="10" y="53"/>
                  </a:lnTo>
                  <a:lnTo>
                    <a:pt x="10" y="57"/>
                  </a:lnTo>
                  <a:lnTo>
                    <a:pt x="10" y="61"/>
                  </a:lnTo>
                  <a:lnTo>
                    <a:pt x="8" y="65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4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25" y="107"/>
                  </a:lnTo>
                  <a:lnTo>
                    <a:pt x="27" y="103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9" y="94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4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1" y="72"/>
                  </a:lnTo>
                  <a:lnTo>
                    <a:pt x="33" y="69"/>
                  </a:lnTo>
                  <a:lnTo>
                    <a:pt x="33" y="65"/>
                  </a:lnTo>
                  <a:lnTo>
                    <a:pt x="33" y="61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1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38" y="25"/>
                  </a:lnTo>
                  <a:lnTo>
                    <a:pt x="38" y="21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0" y="11"/>
                  </a:lnTo>
                  <a:lnTo>
                    <a:pt x="40" y="7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Freeform 237"/>
            <p:cNvSpPr>
              <a:spLocks/>
            </p:cNvSpPr>
            <p:nvPr/>
          </p:nvSpPr>
          <p:spPr bwMode="auto">
            <a:xfrm>
              <a:off x="3180" y="3299"/>
              <a:ext cx="50" cy="134"/>
            </a:xfrm>
            <a:custGeom>
              <a:avLst/>
              <a:gdLst>
                <a:gd name="T0" fmla="*/ 0 w 50"/>
                <a:gd name="T1" fmla="*/ 8 h 134"/>
                <a:gd name="T2" fmla="*/ 2 w 50"/>
                <a:gd name="T3" fmla="*/ 14 h 134"/>
                <a:gd name="T4" fmla="*/ 3 w 50"/>
                <a:gd name="T5" fmla="*/ 20 h 134"/>
                <a:gd name="T6" fmla="*/ 5 w 50"/>
                <a:gd name="T7" fmla="*/ 27 h 134"/>
                <a:gd name="T8" fmla="*/ 7 w 50"/>
                <a:gd name="T9" fmla="*/ 35 h 134"/>
                <a:gd name="T10" fmla="*/ 9 w 50"/>
                <a:gd name="T11" fmla="*/ 45 h 134"/>
                <a:gd name="T12" fmla="*/ 11 w 50"/>
                <a:gd name="T13" fmla="*/ 52 h 134"/>
                <a:gd name="T14" fmla="*/ 13 w 50"/>
                <a:gd name="T15" fmla="*/ 62 h 134"/>
                <a:gd name="T16" fmla="*/ 15 w 50"/>
                <a:gd name="T17" fmla="*/ 71 h 134"/>
                <a:gd name="T18" fmla="*/ 17 w 50"/>
                <a:gd name="T19" fmla="*/ 81 h 134"/>
                <a:gd name="T20" fmla="*/ 19 w 50"/>
                <a:gd name="T21" fmla="*/ 91 h 134"/>
                <a:gd name="T22" fmla="*/ 21 w 50"/>
                <a:gd name="T23" fmla="*/ 98 h 134"/>
                <a:gd name="T24" fmla="*/ 23 w 50"/>
                <a:gd name="T25" fmla="*/ 108 h 134"/>
                <a:gd name="T26" fmla="*/ 23 w 50"/>
                <a:gd name="T27" fmla="*/ 115 h 134"/>
                <a:gd name="T28" fmla="*/ 24 w 50"/>
                <a:gd name="T29" fmla="*/ 123 h 134"/>
                <a:gd name="T30" fmla="*/ 24 w 50"/>
                <a:gd name="T31" fmla="*/ 131 h 134"/>
                <a:gd name="T32" fmla="*/ 49 w 50"/>
                <a:gd name="T33" fmla="*/ 133 h 134"/>
                <a:gd name="T34" fmla="*/ 49 w 50"/>
                <a:gd name="T35" fmla="*/ 125 h 134"/>
                <a:gd name="T36" fmla="*/ 47 w 50"/>
                <a:gd name="T37" fmla="*/ 117 h 134"/>
                <a:gd name="T38" fmla="*/ 47 w 50"/>
                <a:gd name="T39" fmla="*/ 108 h 134"/>
                <a:gd name="T40" fmla="*/ 46 w 50"/>
                <a:gd name="T41" fmla="*/ 100 h 134"/>
                <a:gd name="T42" fmla="*/ 44 w 50"/>
                <a:gd name="T43" fmla="*/ 91 h 134"/>
                <a:gd name="T44" fmla="*/ 42 w 50"/>
                <a:gd name="T45" fmla="*/ 81 h 134"/>
                <a:gd name="T46" fmla="*/ 40 w 50"/>
                <a:gd name="T47" fmla="*/ 71 h 134"/>
                <a:gd name="T48" fmla="*/ 38 w 50"/>
                <a:gd name="T49" fmla="*/ 62 h 134"/>
                <a:gd name="T50" fmla="*/ 36 w 50"/>
                <a:gd name="T51" fmla="*/ 52 h 134"/>
                <a:gd name="T52" fmla="*/ 32 w 50"/>
                <a:gd name="T53" fmla="*/ 43 h 134"/>
                <a:gd name="T54" fmla="*/ 30 w 50"/>
                <a:gd name="T55" fmla="*/ 33 h 134"/>
                <a:gd name="T56" fmla="*/ 28 w 50"/>
                <a:gd name="T57" fmla="*/ 25 h 134"/>
                <a:gd name="T58" fmla="*/ 26 w 50"/>
                <a:gd name="T59" fmla="*/ 18 h 134"/>
                <a:gd name="T60" fmla="*/ 24 w 50"/>
                <a:gd name="T61" fmla="*/ 10 h 134"/>
                <a:gd name="T62" fmla="*/ 24 w 50"/>
                <a:gd name="T63" fmla="*/ 4 h 134"/>
                <a:gd name="T64" fmla="*/ 23 w 50"/>
                <a:gd name="T65" fmla="*/ 0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134"/>
                <a:gd name="T101" fmla="*/ 50 w 5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134">
                  <a:moveTo>
                    <a:pt x="0" y="6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5" y="31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13" y="62"/>
                  </a:lnTo>
                  <a:lnTo>
                    <a:pt x="15" y="66"/>
                  </a:lnTo>
                  <a:lnTo>
                    <a:pt x="15" y="71"/>
                  </a:lnTo>
                  <a:lnTo>
                    <a:pt x="17" y="75"/>
                  </a:lnTo>
                  <a:lnTo>
                    <a:pt x="17" y="81"/>
                  </a:lnTo>
                  <a:lnTo>
                    <a:pt x="19" y="85"/>
                  </a:lnTo>
                  <a:lnTo>
                    <a:pt x="19" y="91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3" y="115"/>
                  </a:lnTo>
                  <a:lnTo>
                    <a:pt x="24" y="119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4" y="131"/>
                  </a:lnTo>
                  <a:lnTo>
                    <a:pt x="24" y="133"/>
                  </a:lnTo>
                  <a:lnTo>
                    <a:pt x="49" y="133"/>
                  </a:lnTo>
                  <a:lnTo>
                    <a:pt x="49" y="129"/>
                  </a:lnTo>
                  <a:lnTo>
                    <a:pt x="49" y="125"/>
                  </a:lnTo>
                  <a:lnTo>
                    <a:pt x="47" y="121"/>
                  </a:lnTo>
                  <a:lnTo>
                    <a:pt x="47" y="117"/>
                  </a:lnTo>
                  <a:lnTo>
                    <a:pt x="47" y="113"/>
                  </a:lnTo>
                  <a:lnTo>
                    <a:pt x="47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44" y="94"/>
                  </a:lnTo>
                  <a:lnTo>
                    <a:pt x="44" y="91"/>
                  </a:lnTo>
                  <a:lnTo>
                    <a:pt x="44" y="85"/>
                  </a:lnTo>
                  <a:lnTo>
                    <a:pt x="42" y="81"/>
                  </a:lnTo>
                  <a:lnTo>
                    <a:pt x="40" y="75"/>
                  </a:lnTo>
                  <a:lnTo>
                    <a:pt x="40" y="71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4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0" y="33"/>
                  </a:lnTo>
                  <a:lnTo>
                    <a:pt x="30" y="29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Freeform 238"/>
            <p:cNvSpPr>
              <a:spLocks/>
            </p:cNvSpPr>
            <p:nvPr/>
          </p:nvSpPr>
          <p:spPr bwMode="auto">
            <a:xfrm>
              <a:off x="3178" y="3217"/>
              <a:ext cx="47" cy="89"/>
            </a:xfrm>
            <a:custGeom>
              <a:avLst/>
              <a:gdLst>
                <a:gd name="T0" fmla="*/ 23 w 47"/>
                <a:gd name="T1" fmla="*/ 2 h 89"/>
                <a:gd name="T2" fmla="*/ 21 w 47"/>
                <a:gd name="T3" fmla="*/ 6 h 89"/>
                <a:gd name="T4" fmla="*/ 19 w 47"/>
                <a:gd name="T5" fmla="*/ 12 h 89"/>
                <a:gd name="T6" fmla="*/ 17 w 47"/>
                <a:gd name="T7" fmla="*/ 15 h 89"/>
                <a:gd name="T8" fmla="*/ 15 w 47"/>
                <a:gd name="T9" fmla="*/ 21 h 89"/>
                <a:gd name="T10" fmla="*/ 13 w 47"/>
                <a:gd name="T11" fmla="*/ 27 h 89"/>
                <a:gd name="T12" fmla="*/ 11 w 47"/>
                <a:gd name="T13" fmla="*/ 33 h 89"/>
                <a:gd name="T14" fmla="*/ 9 w 47"/>
                <a:gd name="T15" fmla="*/ 38 h 89"/>
                <a:gd name="T16" fmla="*/ 7 w 47"/>
                <a:gd name="T17" fmla="*/ 42 h 89"/>
                <a:gd name="T18" fmla="*/ 5 w 47"/>
                <a:gd name="T19" fmla="*/ 48 h 89"/>
                <a:gd name="T20" fmla="*/ 4 w 47"/>
                <a:gd name="T21" fmla="*/ 54 h 89"/>
                <a:gd name="T22" fmla="*/ 2 w 47"/>
                <a:gd name="T23" fmla="*/ 59 h 89"/>
                <a:gd name="T24" fmla="*/ 2 w 47"/>
                <a:gd name="T25" fmla="*/ 67 h 89"/>
                <a:gd name="T26" fmla="*/ 0 w 47"/>
                <a:gd name="T27" fmla="*/ 73 h 89"/>
                <a:gd name="T28" fmla="*/ 0 w 47"/>
                <a:gd name="T29" fmla="*/ 79 h 89"/>
                <a:gd name="T30" fmla="*/ 0 w 47"/>
                <a:gd name="T31" fmla="*/ 84 h 89"/>
                <a:gd name="T32" fmla="*/ 25 w 47"/>
                <a:gd name="T33" fmla="*/ 82 h 89"/>
                <a:gd name="T34" fmla="*/ 25 w 47"/>
                <a:gd name="T35" fmla="*/ 79 h 89"/>
                <a:gd name="T36" fmla="*/ 25 w 47"/>
                <a:gd name="T37" fmla="*/ 75 h 89"/>
                <a:gd name="T38" fmla="*/ 25 w 47"/>
                <a:gd name="T39" fmla="*/ 69 h 89"/>
                <a:gd name="T40" fmla="*/ 26 w 47"/>
                <a:gd name="T41" fmla="*/ 65 h 89"/>
                <a:gd name="T42" fmla="*/ 26 w 47"/>
                <a:gd name="T43" fmla="*/ 61 h 89"/>
                <a:gd name="T44" fmla="*/ 28 w 47"/>
                <a:gd name="T45" fmla="*/ 56 h 89"/>
                <a:gd name="T46" fmla="*/ 30 w 47"/>
                <a:gd name="T47" fmla="*/ 52 h 89"/>
                <a:gd name="T48" fmla="*/ 32 w 47"/>
                <a:gd name="T49" fmla="*/ 46 h 89"/>
                <a:gd name="T50" fmla="*/ 34 w 47"/>
                <a:gd name="T51" fmla="*/ 40 h 89"/>
                <a:gd name="T52" fmla="*/ 36 w 47"/>
                <a:gd name="T53" fmla="*/ 35 h 89"/>
                <a:gd name="T54" fmla="*/ 38 w 47"/>
                <a:gd name="T55" fmla="*/ 29 h 89"/>
                <a:gd name="T56" fmla="*/ 40 w 47"/>
                <a:gd name="T57" fmla="*/ 25 h 89"/>
                <a:gd name="T58" fmla="*/ 42 w 47"/>
                <a:gd name="T59" fmla="*/ 19 h 89"/>
                <a:gd name="T60" fmla="*/ 44 w 47"/>
                <a:gd name="T61" fmla="*/ 14 h 89"/>
                <a:gd name="T62" fmla="*/ 46 w 47"/>
                <a:gd name="T63" fmla="*/ 8 h 89"/>
                <a:gd name="T64" fmla="*/ 23 w 47"/>
                <a:gd name="T65" fmla="*/ 0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89"/>
                <a:gd name="T101" fmla="*/ 47 w 47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89">
                  <a:moveTo>
                    <a:pt x="23" y="0"/>
                  </a:moveTo>
                  <a:lnTo>
                    <a:pt x="23" y="2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5" y="46"/>
                  </a:lnTo>
                  <a:lnTo>
                    <a:pt x="5" y="48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59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0" y="69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6" y="61"/>
                  </a:lnTo>
                  <a:lnTo>
                    <a:pt x="28" y="59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5"/>
                  </a:lnTo>
                  <a:lnTo>
                    <a:pt x="38" y="33"/>
                  </a:lnTo>
                  <a:lnTo>
                    <a:pt x="38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2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Freeform 239"/>
            <p:cNvSpPr>
              <a:spLocks/>
            </p:cNvSpPr>
            <p:nvPr/>
          </p:nvSpPr>
          <p:spPr bwMode="auto">
            <a:xfrm>
              <a:off x="3201" y="3001"/>
              <a:ext cx="29" cy="221"/>
            </a:xfrm>
            <a:custGeom>
              <a:avLst/>
              <a:gdLst>
                <a:gd name="T0" fmla="*/ 3 w 29"/>
                <a:gd name="T1" fmla="*/ 5 h 221"/>
                <a:gd name="T2" fmla="*/ 3 w 29"/>
                <a:gd name="T3" fmla="*/ 19 h 221"/>
                <a:gd name="T4" fmla="*/ 3 w 29"/>
                <a:gd name="T5" fmla="*/ 32 h 221"/>
                <a:gd name="T6" fmla="*/ 3 w 29"/>
                <a:gd name="T7" fmla="*/ 48 h 221"/>
                <a:gd name="T8" fmla="*/ 3 w 29"/>
                <a:gd name="T9" fmla="*/ 65 h 221"/>
                <a:gd name="T10" fmla="*/ 3 w 29"/>
                <a:gd name="T11" fmla="*/ 80 h 221"/>
                <a:gd name="T12" fmla="*/ 3 w 29"/>
                <a:gd name="T13" fmla="*/ 97 h 221"/>
                <a:gd name="T14" fmla="*/ 3 w 29"/>
                <a:gd name="T15" fmla="*/ 115 h 221"/>
                <a:gd name="T16" fmla="*/ 3 w 29"/>
                <a:gd name="T17" fmla="*/ 130 h 221"/>
                <a:gd name="T18" fmla="*/ 3 w 29"/>
                <a:gd name="T19" fmla="*/ 145 h 221"/>
                <a:gd name="T20" fmla="*/ 2 w 29"/>
                <a:gd name="T21" fmla="*/ 161 h 221"/>
                <a:gd name="T22" fmla="*/ 2 w 29"/>
                <a:gd name="T23" fmla="*/ 174 h 221"/>
                <a:gd name="T24" fmla="*/ 2 w 29"/>
                <a:gd name="T25" fmla="*/ 187 h 221"/>
                <a:gd name="T26" fmla="*/ 2 w 29"/>
                <a:gd name="T27" fmla="*/ 199 h 221"/>
                <a:gd name="T28" fmla="*/ 0 w 29"/>
                <a:gd name="T29" fmla="*/ 207 h 221"/>
                <a:gd name="T30" fmla="*/ 0 w 29"/>
                <a:gd name="T31" fmla="*/ 214 h 221"/>
                <a:gd name="T32" fmla="*/ 23 w 29"/>
                <a:gd name="T33" fmla="*/ 220 h 221"/>
                <a:gd name="T34" fmla="*/ 25 w 29"/>
                <a:gd name="T35" fmla="*/ 214 h 221"/>
                <a:gd name="T36" fmla="*/ 25 w 29"/>
                <a:gd name="T37" fmla="*/ 205 h 221"/>
                <a:gd name="T38" fmla="*/ 25 w 29"/>
                <a:gd name="T39" fmla="*/ 195 h 221"/>
                <a:gd name="T40" fmla="*/ 26 w 29"/>
                <a:gd name="T41" fmla="*/ 182 h 221"/>
                <a:gd name="T42" fmla="*/ 26 w 29"/>
                <a:gd name="T43" fmla="*/ 168 h 221"/>
                <a:gd name="T44" fmla="*/ 26 w 29"/>
                <a:gd name="T45" fmla="*/ 155 h 221"/>
                <a:gd name="T46" fmla="*/ 26 w 29"/>
                <a:gd name="T47" fmla="*/ 138 h 221"/>
                <a:gd name="T48" fmla="*/ 26 w 29"/>
                <a:gd name="T49" fmla="*/ 122 h 221"/>
                <a:gd name="T50" fmla="*/ 26 w 29"/>
                <a:gd name="T51" fmla="*/ 105 h 221"/>
                <a:gd name="T52" fmla="*/ 28 w 29"/>
                <a:gd name="T53" fmla="*/ 90 h 221"/>
                <a:gd name="T54" fmla="*/ 28 w 29"/>
                <a:gd name="T55" fmla="*/ 72 h 221"/>
                <a:gd name="T56" fmla="*/ 28 w 29"/>
                <a:gd name="T57" fmla="*/ 55 h 221"/>
                <a:gd name="T58" fmla="*/ 28 w 29"/>
                <a:gd name="T59" fmla="*/ 40 h 221"/>
                <a:gd name="T60" fmla="*/ 28 w 29"/>
                <a:gd name="T61" fmla="*/ 26 h 221"/>
                <a:gd name="T62" fmla="*/ 28 w 29"/>
                <a:gd name="T63" fmla="*/ 11 h 221"/>
                <a:gd name="T64" fmla="*/ 28 w 29"/>
                <a:gd name="T65" fmla="*/ 0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"/>
                <a:gd name="T100" fmla="*/ 0 h 221"/>
                <a:gd name="T101" fmla="*/ 29 w 29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" h="221">
                  <a:moveTo>
                    <a:pt x="3" y="0"/>
                  </a:moveTo>
                  <a:lnTo>
                    <a:pt x="3" y="5"/>
                  </a:lnTo>
                  <a:lnTo>
                    <a:pt x="3" y="11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3" y="40"/>
                  </a:lnTo>
                  <a:lnTo>
                    <a:pt x="3" y="48"/>
                  </a:lnTo>
                  <a:lnTo>
                    <a:pt x="3" y="55"/>
                  </a:lnTo>
                  <a:lnTo>
                    <a:pt x="3" y="65"/>
                  </a:lnTo>
                  <a:lnTo>
                    <a:pt x="3" y="72"/>
                  </a:lnTo>
                  <a:lnTo>
                    <a:pt x="3" y="80"/>
                  </a:lnTo>
                  <a:lnTo>
                    <a:pt x="3" y="90"/>
                  </a:lnTo>
                  <a:lnTo>
                    <a:pt x="3" y="97"/>
                  </a:lnTo>
                  <a:lnTo>
                    <a:pt x="3" y="105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2" y="161"/>
                  </a:lnTo>
                  <a:lnTo>
                    <a:pt x="2" y="168"/>
                  </a:lnTo>
                  <a:lnTo>
                    <a:pt x="2" y="174"/>
                  </a:lnTo>
                  <a:lnTo>
                    <a:pt x="2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2" y="199"/>
                  </a:lnTo>
                  <a:lnTo>
                    <a:pt x="2" y="203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23" y="220"/>
                  </a:lnTo>
                  <a:lnTo>
                    <a:pt x="23" y="216"/>
                  </a:lnTo>
                  <a:lnTo>
                    <a:pt x="25" y="214"/>
                  </a:lnTo>
                  <a:lnTo>
                    <a:pt x="25" y="208"/>
                  </a:lnTo>
                  <a:lnTo>
                    <a:pt x="25" y="205"/>
                  </a:lnTo>
                  <a:lnTo>
                    <a:pt x="25" y="199"/>
                  </a:lnTo>
                  <a:lnTo>
                    <a:pt x="25" y="195"/>
                  </a:lnTo>
                  <a:lnTo>
                    <a:pt x="26" y="187"/>
                  </a:lnTo>
                  <a:lnTo>
                    <a:pt x="26" y="182"/>
                  </a:lnTo>
                  <a:lnTo>
                    <a:pt x="26" y="176"/>
                  </a:lnTo>
                  <a:lnTo>
                    <a:pt x="26" y="168"/>
                  </a:lnTo>
                  <a:lnTo>
                    <a:pt x="26" y="161"/>
                  </a:lnTo>
                  <a:lnTo>
                    <a:pt x="26" y="155"/>
                  </a:lnTo>
                  <a:lnTo>
                    <a:pt x="26" y="147"/>
                  </a:lnTo>
                  <a:lnTo>
                    <a:pt x="26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6" y="115"/>
                  </a:lnTo>
                  <a:lnTo>
                    <a:pt x="26" y="105"/>
                  </a:lnTo>
                  <a:lnTo>
                    <a:pt x="28" y="97"/>
                  </a:lnTo>
                  <a:lnTo>
                    <a:pt x="28" y="90"/>
                  </a:lnTo>
                  <a:lnTo>
                    <a:pt x="28" y="80"/>
                  </a:lnTo>
                  <a:lnTo>
                    <a:pt x="28" y="72"/>
                  </a:lnTo>
                  <a:lnTo>
                    <a:pt x="28" y="65"/>
                  </a:lnTo>
                  <a:lnTo>
                    <a:pt x="28" y="55"/>
                  </a:lnTo>
                  <a:lnTo>
                    <a:pt x="28" y="48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26"/>
                  </a:lnTo>
                  <a:lnTo>
                    <a:pt x="28" y="19"/>
                  </a:lnTo>
                  <a:lnTo>
                    <a:pt x="28" y="11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3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Freeform 240"/>
            <p:cNvSpPr>
              <a:spLocks/>
            </p:cNvSpPr>
            <p:nvPr/>
          </p:nvSpPr>
          <p:spPr bwMode="auto">
            <a:xfrm>
              <a:off x="3204" y="2851"/>
              <a:ext cx="36" cy="151"/>
            </a:xfrm>
            <a:custGeom>
              <a:avLst/>
              <a:gdLst>
                <a:gd name="T0" fmla="*/ 12 w 36"/>
                <a:gd name="T1" fmla="*/ 4 h 151"/>
                <a:gd name="T2" fmla="*/ 10 w 36"/>
                <a:gd name="T3" fmla="*/ 12 h 151"/>
                <a:gd name="T4" fmla="*/ 10 w 36"/>
                <a:gd name="T5" fmla="*/ 19 h 151"/>
                <a:gd name="T6" fmla="*/ 8 w 36"/>
                <a:gd name="T7" fmla="*/ 27 h 151"/>
                <a:gd name="T8" fmla="*/ 8 w 36"/>
                <a:gd name="T9" fmla="*/ 35 h 151"/>
                <a:gd name="T10" fmla="*/ 6 w 36"/>
                <a:gd name="T11" fmla="*/ 44 h 151"/>
                <a:gd name="T12" fmla="*/ 6 w 36"/>
                <a:gd name="T13" fmla="*/ 52 h 151"/>
                <a:gd name="T14" fmla="*/ 4 w 36"/>
                <a:gd name="T15" fmla="*/ 62 h 151"/>
                <a:gd name="T16" fmla="*/ 4 w 36"/>
                <a:gd name="T17" fmla="*/ 71 h 151"/>
                <a:gd name="T18" fmla="*/ 4 w 36"/>
                <a:gd name="T19" fmla="*/ 81 h 151"/>
                <a:gd name="T20" fmla="*/ 2 w 36"/>
                <a:gd name="T21" fmla="*/ 90 h 151"/>
                <a:gd name="T22" fmla="*/ 2 w 36"/>
                <a:gd name="T23" fmla="*/ 100 h 151"/>
                <a:gd name="T24" fmla="*/ 2 w 36"/>
                <a:gd name="T25" fmla="*/ 111 h 151"/>
                <a:gd name="T26" fmla="*/ 0 w 36"/>
                <a:gd name="T27" fmla="*/ 121 h 151"/>
                <a:gd name="T28" fmla="*/ 0 w 36"/>
                <a:gd name="T29" fmla="*/ 132 h 151"/>
                <a:gd name="T30" fmla="*/ 0 w 36"/>
                <a:gd name="T31" fmla="*/ 144 h 151"/>
                <a:gd name="T32" fmla="*/ 25 w 36"/>
                <a:gd name="T33" fmla="*/ 150 h 151"/>
                <a:gd name="T34" fmla="*/ 25 w 36"/>
                <a:gd name="T35" fmla="*/ 138 h 151"/>
                <a:gd name="T36" fmla="*/ 25 w 36"/>
                <a:gd name="T37" fmla="*/ 129 h 151"/>
                <a:gd name="T38" fmla="*/ 25 w 36"/>
                <a:gd name="T39" fmla="*/ 117 h 151"/>
                <a:gd name="T40" fmla="*/ 25 w 36"/>
                <a:gd name="T41" fmla="*/ 107 h 151"/>
                <a:gd name="T42" fmla="*/ 27 w 36"/>
                <a:gd name="T43" fmla="*/ 98 h 151"/>
                <a:gd name="T44" fmla="*/ 27 w 36"/>
                <a:gd name="T45" fmla="*/ 86 h 151"/>
                <a:gd name="T46" fmla="*/ 27 w 36"/>
                <a:gd name="T47" fmla="*/ 77 h 151"/>
                <a:gd name="T48" fmla="*/ 29 w 36"/>
                <a:gd name="T49" fmla="*/ 69 h 151"/>
                <a:gd name="T50" fmla="*/ 29 w 36"/>
                <a:gd name="T51" fmla="*/ 60 h 151"/>
                <a:gd name="T52" fmla="*/ 31 w 36"/>
                <a:gd name="T53" fmla="*/ 50 h 151"/>
                <a:gd name="T54" fmla="*/ 31 w 36"/>
                <a:gd name="T55" fmla="*/ 42 h 151"/>
                <a:gd name="T56" fmla="*/ 33 w 36"/>
                <a:gd name="T57" fmla="*/ 33 h 151"/>
                <a:gd name="T58" fmla="*/ 33 w 36"/>
                <a:gd name="T59" fmla="*/ 25 h 151"/>
                <a:gd name="T60" fmla="*/ 35 w 36"/>
                <a:gd name="T61" fmla="*/ 17 h 151"/>
                <a:gd name="T62" fmla="*/ 35 w 36"/>
                <a:gd name="T63" fmla="*/ 10 h 151"/>
                <a:gd name="T64" fmla="*/ 35 w 36"/>
                <a:gd name="T65" fmla="*/ 2 h 1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151"/>
                <a:gd name="T101" fmla="*/ 36 w 36"/>
                <a:gd name="T102" fmla="*/ 151 h 1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151">
                  <a:moveTo>
                    <a:pt x="12" y="0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8" y="35"/>
                  </a:lnTo>
                  <a:lnTo>
                    <a:pt x="8" y="39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1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2" y="96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25" y="150"/>
                  </a:lnTo>
                  <a:lnTo>
                    <a:pt x="25" y="144"/>
                  </a:lnTo>
                  <a:lnTo>
                    <a:pt x="25" y="138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7"/>
                  </a:lnTo>
                  <a:lnTo>
                    <a:pt x="25" y="111"/>
                  </a:lnTo>
                  <a:lnTo>
                    <a:pt x="25" y="107"/>
                  </a:lnTo>
                  <a:lnTo>
                    <a:pt x="25" y="102"/>
                  </a:lnTo>
                  <a:lnTo>
                    <a:pt x="27" y="98"/>
                  </a:lnTo>
                  <a:lnTo>
                    <a:pt x="27" y="92"/>
                  </a:lnTo>
                  <a:lnTo>
                    <a:pt x="27" y="86"/>
                  </a:lnTo>
                  <a:lnTo>
                    <a:pt x="27" y="83"/>
                  </a:lnTo>
                  <a:lnTo>
                    <a:pt x="27" y="77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29" y="63"/>
                  </a:lnTo>
                  <a:lnTo>
                    <a:pt x="29" y="60"/>
                  </a:lnTo>
                  <a:lnTo>
                    <a:pt x="29" y="56"/>
                  </a:lnTo>
                  <a:lnTo>
                    <a:pt x="31" y="50"/>
                  </a:lnTo>
                  <a:lnTo>
                    <a:pt x="31" y="46"/>
                  </a:lnTo>
                  <a:lnTo>
                    <a:pt x="31" y="42"/>
                  </a:lnTo>
                  <a:lnTo>
                    <a:pt x="31" y="3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3" y="25"/>
                  </a:lnTo>
                  <a:lnTo>
                    <a:pt x="33" y="21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5" y="10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Freeform 241"/>
            <p:cNvSpPr>
              <a:spLocks/>
            </p:cNvSpPr>
            <p:nvPr/>
          </p:nvSpPr>
          <p:spPr bwMode="auto">
            <a:xfrm>
              <a:off x="3216" y="2635"/>
              <a:ext cx="34" cy="219"/>
            </a:xfrm>
            <a:custGeom>
              <a:avLst/>
              <a:gdLst>
                <a:gd name="T0" fmla="*/ 8 w 34"/>
                <a:gd name="T1" fmla="*/ 2 h 219"/>
                <a:gd name="T2" fmla="*/ 8 w 34"/>
                <a:gd name="T3" fmla="*/ 7 h 219"/>
                <a:gd name="T4" fmla="*/ 8 w 34"/>
                <a:gd name="T5" fmla="*/ 15 h 219"/>
                <a:gd name="T6" fmla="*/ 8 w 34"/>
                <a:gd name="T7" fmla="*/ 28 h 219"/>
                <a:gd name="T8" fmla="*/ 6 w 34"/>
                <a:gd name="T9" fmla="*/ 42 h 219"/>
                <a:gd name="T10" fmla="*/ 6 w 34"/>
                <a:gd name="T11" fmla="*/ 57 h 219"/>
                <a:gd name="T12" fmla="*/ 6 w 34"/>
                <a:gd name="T13" fmla="*/ 74 h 219"/>
                <a:gd name="T14" fmla="*/ 6 w 34"/>
                <a:gd name="T15" fmla="*/ 94 h 219"/>
                <a:gd name="T16" fmla="*/ 4 w 34"/>
                <a:gd name="T17" fmla="*/ 111 h 219"/>
                <a:gd name="T18" fmla="*/ 4 w 34"/>
                <a:gd name="T19" fmla="*/ 130 h 219"/>
                <a:gd name="T20" fmla="*/ 4 w 34"/>
                <a:gd name="T21" fmla="*/ 149 h 219"/>
                <a:gd name="T22" fmla="*/ 2 w 34"/>
                <a:gd name="T23" fmla="*/ 166 h 219"/>
                <a:gd name="T24" fmla="*/ 2 w 34"/>
                <a:gd name="T25" fmla="*/ 182 h 219"/>
                <a:gd name="T26" fmla="*/ 2 w 34"/>
                <a:gd name="T27" fmla="*/ 195 h 219"/>
                <a:gd name="T28" fmla="*/ 0 w 34"/>
                <a:gd name="T29" fmla="*/ 207 h 219"/>
                <a:gd name="T30" fmla="*/ 0 w 34"/>
                <a:gd name="T31" fmla="*/ 216 h 219"/>
                <a:gd name="T32" fmla="*/ 25 w 34"/>
                <a:gd name="T33" fmla="*/ 214 h 219"/>
                <a:gd name="T34" fmla="*/ 25 w 34"/>
                <a:gd name="T35" fmla="*/ 203 h 219"/>
                <a:gd name="T36" fmla="*/ 25 w 34"/>
                <a:gd name="T37" fmla="*/ 189 h 219"/>
                <a:gd name="T38" fmla="*/ 27 w 34"/>
                <a:gd name="T39" fmla="*/ 174 h 219"/>
                <a:gd name="T40" fmla="*/ 27 w 34"/>
                <a:gd name="T41" fmla="*/ 159 h 219"/>
                <a:gd name="T42" fmla="*/ 27 w 34"/>
                <a:gd name="T43" fmla="*/ 140 h 219"/>
                <a:gd name="T44" fmla="*/ 29 w 34"/>
                <a:gd name="T45" fmla="*/ 122 h 219"/>
                <a:gd name="T46" fmla="*/ 29 w 34"/>
                <a:gd name="T47" fmla="*/ 103 h 219"/>
                <a:gd name="T48" fmla="*/ 29 w 34"/>
                <a:gd name="T49" fmla="*/ 84 h 219"/>
                <a:gd name="T50" fmla="*/ 31 w 34"/>
                <a:gd name="T51" fmla="*/ 67 h 219"/>
                <a:gd name="T52" fmla="*/ 31 w 34"/>
                <a:gd name="T53" fmla="*/ 50 h 219"/>
                <a:gd name="T54" fmla="*/ 31 w 34"/>
                <a:gd name="T55" fmla="*/ 34 h 219"/>
                <a:gd name="T56" fmla="*/ 31 w 34"/>
                <a:gd name="T57" fmla="*/ 23 h 219"/>
                <a:gd name="T58" fmla="*/ 31 w 34"/>
                <a:gd name="T59" fmla="*/ 11 h 219"/>
                <a:gd name="T60" fmla="*/ 33 w 34"/>
                <a:gd name="T61" fmla="*/ 4 h 219"/>
                <a:gd name="T62" fmla="*/ 33 w 34"/>
                <a:gd name="T63" fmla="*/ 0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219"/>
                <a:gd name="T98" fmla="*/ 34 w 34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219">
                  <a:moveTo>
                    <a:pt x="8" y="0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6" y="42"/>
                  </a:lnTo>
                  <a:lnTo>
                    <a:pt x="6" y="50"/>
                  </a:lnTo>
                  <a:lnTo>
                    <a:pt x="6" y="57"/>
                  </a:lnTo>
                  <a:lnTo>
                    <a:pt x="6" y="67"/>
                  </a:lnTo>
                  <a:lnTo>
                    <a:pt x="6" y="74"/>
                  </a:lnTo>
                  <a:lnTo>
                    <a:pt x="6" y="84"/>
                  </a:lnTo>
                  <a:lnTo>
                    <a:pt x="6" y="94"/>
                  </a:lnTo>
                  <a:lnTo>
                    <a:pt x="6" y="103"/>
                  </a:lnTo>
                  <a:lnTo>
                    <a:pt x="4" y="111"/>
                  </a:lnTo>
                  <a:lnTo>
                    <a:pt x="4" y="120"/>
                  </a:lnTo>
                  <a:lnTo>
                    <a:pt x="4" y="130"/>
                  </a:lnTo>
                  <a:lnTo>
                    <a:pt x="4" y="140"/>
                  </a:lnTo>
                  <a:lnTo>
                    <a:pt x="4" y="149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2" y="174"/>
                  </a:lnTo>
                  <a:lnTo>
                    <a:pt x="2" y="182"/>
                  </a:lnTo>
                  <a:lnTo>
                    <a:pt x="2" y="189"/>
                  </a:lnTo>
                  <a:lnTo>
                    <a:pt x="2" y="195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23" y="218"/>
                  </a:lnTo>
                  <a:lnTo>
                    <a:pt x="25" y="214"/>
                  </a:lnTo>
                  <a:lnTo>
                    <a:pt x="25" y="209"/>
                  </a:lnTo>
                  <a:lnTo>
                    <a:pt x="25" y="203"/>
                  </a:lnTo>
                  <a:lnTo>
                    <a:pt x="25" y="197"/>
                  </a:lnTo>
                  <a:lnTo>
                    <a:pt x="25" y="189"/>
                  </a:lnTo>
                  <a:lnTo>
                    <a:pt x="27" y="184"/>
                  </a:lnTo>
                  <a:lnTo>
                    <a:pt x="27" y="174"/>
                  </a:lnTo>
                  <a:lnTo>
                    <a:pt x="27" y="166"/>
                  </a:lnTo>
                  <a:lnTo>
                    <a:pt x="27" y="159"/>
                  </a:lnTo>
                  <a:lnTo>
                    <a:pt x="27" y="149"/>
                  </a:lnTo>
                  <a:lnTo>
                    <a:pt x="27" y="140"/>
                  </a:lnTo>
                  <a:lnTo>
                    <a:pt x="29" y="132"/>
                  </a:lnTo>
                  <a:lnTo>
                    <a:pt x="29" y="122"/>
                  </a:lnTo>
                  <a:lnTo>
                    <a:pt x="29" y="113"/>
                  </a:lnTo>
                  <a:lnTo>
                    <a:pt x="29" y="103"/>
                  </a:lnTo>
                  <a:lnTo>
                    <a:pt x="29" y="94"/>
                  </a:lnTo>
                  <a:lnTo>
                    <a:pt x="29" y="84"/>
                  </a:lnTo>
                  <a:lnTo>
                    <a:pt x="31" y="76"/>
                  </a:lnTo>
                  <a:lnTo>
                    <a:pt x="31" y="67"/>
                  </a:lnTo>
                  <a:lnTo>
                    <a:pt x="31" y="59"/>
                  </a:lnTo>
                  <a:lnTo>
                    <a:pt x="31" y="50"/>
                  </a:lnTo>
                  <a:lnTo>
                    <a:pt x="31" y="42"/>
                  </a:lnTo>
                  <a:lnTo>
                    <a:pt x="31" y="34"/>
                  </a:lnTo>
                  <a:lnTo>
                    <a:pt x="31" y="28"/>
                  </a:lnTo>
                  <a:lnTo>
                    <a:pt x="31" y="23"/>
                  </a:lnTo>
                  <a:lnTo>
                    <a:pt x="31" y="17"/>
                  </a:lnTo>
                  <a:lnTo>
                    <a:pt x="31" y="1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Freeform 242"/>
            <p:cNvSpPr>
              <a:spLocks/>
            </p:cNvSpPr>
            <p:nvPr/>
          </p:nvSpPr>
          <p:spPr bwMode="auto">
            <a:xfrm>
              <a:off x="3314" y="1296"/>
              <a:ext cx="957" cy="24"/>
            </a:xfrm>
            <a:custGeom>
              <a:avLst/>
              <a:gdLst>
                <a:gd name="T0" fmla="*/ 0 w 957"/>
                <a:gd name="T1" fmla="*/ 11 h 24"/>
                <a:gd name="T2" fmla="*/ 0 w 957"/>
                <a:gd name="T3" fmla="*/ 23 h 24"/>
                <a:gd name="T4" fmla="*/ 956 w 957"/>
                <a:gd name="T5" fmla="*/ 23 h 24"/>
                <a:gd name="T6" fmla="*/ 956 w 957"/>
                <a:gd name="T7" fmla="*/ 0 h 24"/>
                <a:gd name="T8" fmla="*/ 0 w 957"/>
                <a:gd name="T9" fmla="*/ 0 h 24"/>
                <a:gd name="T10" fmla="*/ 0 w 957"/>
                <a:gd name="T11" fmla="*/ 1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7"/>
                <a:gd name="T19" fmla="*/ 0 h 24"/>
                <a:gd name="T20" fmla="*/ 957 w 95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7" h="24">
                  <a:moveTo>
                    <a:pt x="0" y="11"/>
                  </a:moveTo>
                  <a:lnTo>
                    <a:pt x="0" y="23"/>
                  </a:lnTo>
                  <a:lnTo>
                    <a:pt x="956" y="23"/>
                  </a:lnTo>
                  <a:lnTo>
                    <a:pt x="956" y="0"/>
                  </a:lnTo>
                  <a:lnTo>
                    <a:pt x="0" y="0"/>
                  </a:lnTo>
                  <a:lnTo>
                    <a:pt x="0" y="1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5" name="Freeform 243"/>
            <p:cNvSpPr>
              <a:spLocks/>
            </p:cNvSpPr>
            <p:nvPr/>
          </p:nvSpPr>
          <p:spPr bwMode="auto">
            <a:xfrm>
              <a:off x="2154" y="1526"/>
              <a:ext cx="962" cy="26"/>
            </a:xfrm>
            <a:custGeom>
              <a:avLst/>
              <a:gdLst>
                <a:gd name="T0" fmla="*/ 36 w 962"/>
                <a:gd name="T1" fmla="*/ 3 h 26"/>
                <a:gd name="T2" fmla="*/ 29 w 962"/>
                <a:gd name="T3" fmla="*/ 25 h 26"/>
                <a:gd name="T4" fmla="*/ 961 w 962"/>
                <a:gd name="T5" fmla="*/ 25 h 26"/>
                <a:gd name="T6" fmla="*/ 961 w 962"/>
                <a:gd name="T7" fmla="*/ 0 h 26"/>
                <a:gd name="T8" fmla="*/ 29 w 962"/>
                <a:gd name="T9" fmla="*/ 0 h 26"/>
                <a:gd name="T10" fmla="*/ 19 w 962"/>
                <a:gd name="T11" fmla="*/ 21 h 26"/>
                <a:gd name="T12" fmla="*/ 29 w 962"/>
                <a:gd name="T13" fmla="*/ 0 h 26"/>
                <a:gd name="T14" fmla="*/ 0 w 962"/>
                <a:gd name="T15" fmla="*/ 0 h 26"/>
                <a:gd name="T16" fmla="*/ 19 w 962"/>
                <a:gd name="T17" fmla="*/ 21 h 26"/>
                <a:gd name="T18" fmla="*/ 36 w 962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2"/>
                <a:gd name="T31" fmla="*/ 0 h 26"/>
                <a:gd name="T32" fmla="*/ 962 w 962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2" h="26">
                  <a:moveTo>
                    <a:pt x="36" y="3"/>
                  </a:moveTo>
                  <a:lnTo>
                    <a:pt x="29" y="25"/>
                  </a:lnTo>
                  <a:lnTo>
                    <a:pt x="961" y="25"/>
                  </a:lnTo>
                  <a:lnTo>
                    <a:pt x="961" y="0"/>
                  </a:lnTo>
                  <a:lnTo>
                    <a:pt x="29" y="0"/>
                  </a:lnTo>
                  <a:lnTo>
                    <a:pt x="1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9" y="21"/>
                  </a:lnTo>
                  <a:lnTo>
                    <a:pt x="36" y="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Freeform 244"/>
            <p:cNvSpPr>
              <a:spLocks/>
            </p:cNvSpPr>
            <p:nvPr/>
          </p:nvSpPr>
          <p:spPr bwMode="auto">
            <a:xfrm>
              <a:off x="3354" y="3437"/>
              <a:ext cx="917" cy="24"/>
            </a:xfrm>
            <a:custGeom>
              <a:avLst/>
              <a:gdLst>
                <a:gd name="T0" fmla="*/ 0 w 917"/>
                <a:gd name="T1" fmla="*/ 12 h 24"/>
                <a:gd name="T2" fmla="*/ 0 w 917"/>
                <a:gd name="T3" fmla="*/ 23 h 24"/>
                <a:gd name="T4" fmla="*/ 916 w 917"/>
                <a:gd name="T5" fmla="*/ 23 h 24"/>
                <a:gd name="T6" fmla="*/ 916 w 917"/>
                <a:gd name="T7" fmla="*/ 0 h 24"/>
                <a:gd name="T8" fmla="*/ 0 w 917"/>
                <a:gd name="T9" fmla="*/ 0 h 24"/>
                <a:gd name="T10" fmla="*/ 0 w 917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7"/>
                <a:gd name="T19" fmla="*/ 0 h 24"/>
                <a:gd name="T20" fmla="*/ 917 w 9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7" h="24">
                  <a:moveTo>
                    <a:pt x="0" y="12"/>
                  </a:moveTo>
                  <a:lnTo>
                    <a:pt x="0" y="23"/>
                  </a:lnTo>
                  <a:lnTo>
                    <a:pt x="916" y="23"/>
                  </a:lnTo>
                  <a:lnTo>
                    <a:pt x="916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Freeform 245"/>
            <p:cNvSpPr>
              <a:spLocks/>
            </p:cNvSpPr>
            <p:nvPr/>
          </p:nvSpPr>
          <p:spPr bwMode="auto">
            <a:xfrm>
              <a:off x="3354" y="2104"/>
              <a:ext cx="917" cy="26"/>
            </a:xfrm>
            <a:custGeom>
              <a:avLst/>
              <a:gdLst>
                <a:gd name="T0" fmla="*/ 0 w 917"/>
                <a:gd name="T1" fmla="*/ 12 h 26"/>
                <a:gd name="T2" fmla="*/ 0 w 917"/>
                <a:gd name="T3" fmla="*/ 25 h 26"/>
                <a:gd name="T4" fmla="*/ 916 w 917"/>
                <a:gd name="T5" fmla="*/ 25 h 26"/>
                <a:gd name="T6" fmla="*/ 916 w 917"/>
                <a:gd name="T7" fmla="*/ 0 h 26"/>
                <a:gd name="T8" fmla="*/ 0 w 917"/>
                <a:gd name="T9" fmla="*/ 0 h 26"/>
                <a:gd name="T10" fmla="*/ 0 w 917"/>
                <a:gd name="T11" fmla="*/ 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7"/>
                <a:gd name="T19" fmla="*/ 0 h 26"/>
                <a:gd name="T20" fmla="*/ 917 w 9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7" h="26">
                  <a:moveTo>
                    <a:pt x="0" y="12"/>
                  </a:moveTo>
                  <a:lnTo>
                    <a:pt x="0" y="25"/>
                  </a:lnTo>
                  <a:lnTo>
                    <a:pt x="916" y="25"/>
                  </a:lnTo>
                  <a:lnTo>
                    <a:pt x="916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Freeform 246"/>
            <p:cNvSpPr>
              <a:spLocks/>
            </p:cNvSpPr>
            <p:nvPr/>
          </p:nvSpPr>
          <p:spPr bwMode="auto">
            <a:xfrm>
              <a:off x="3394" y="1447"/>
              <a:ext cx="877" cy="24"/>
            </a:xfrm>
            <a:custGeom>
              <a:avLst/>
              <a:gdLst>
                <a:gd name="T0" fmla="*/ 0 w 877"/>
                <a:gd name="T1" fmla="*/ 12 h 24"/>
                <a:gd name="T2" fmla="*/ 0 w 877"/>
                <a:gd name="T3" fmla="*/ 23 h 24"/>
                <a:gd name="T4" fmla="*/ 876 w 877"/>
                <a:gd name="T5" fmla="*/ 23 h 24"/>
                <a:gd name="T6" fmla="*/ 876 w 877"/>
                <a:gd name="T7" fmla="*/ 0 h 24"/>
                <a:gd name="T8" fmla="*/ 0 w 877"/>
                <a:gd name="T9" fmla="*/ 0 h 24"/>
                <a:gd name="T10" fmla="*/ 0 w 877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7"/>
                <a:gd name="T19" fmla="*/ 0 h 24"/>
                <a:gd name="T20" fmla="*/ 877 w 87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7" h="24">
                  <a:moveTo>
                    <a:pt x="0" y="12"/>
                  </a:moveTo>
                  <a:lnTo>
                    <a:pt x="0" y="23"/>
                  </a:lnTo>
                  <a:lnTo>
                    <a:pt x="876" y="23"/>
                  </a:lnTo>
                  <a:lnTo>
                    <a:pt x="876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Freeform 247"/>
            <p:cNvSpPr>
              <a:spLocks/>
            </p:cNvSpPr>
            <p:nvPr/>
          </p:nvSpPr>
          <p:spPr bwMode="auto">
            <a:xfrm>
              <a:off x="3719" y="2467"/>
              <a:ext cx="829" cy="26"/>
            </a:xfrm>
            <a:custGeom>
              <a:avLst/>
              <a:gdLst>
                <a:gd name="T0" fmla="*/ 0 w 829"/>
                <a:gd name="T1" fmla="*/ 12 h 26"/>
                <a:gd name="T2" fmla="*/ 0 w 829"/>
                <a:gd name="T3" fmla="*/ 25 h 26"/>
                <a:gd name="T4" fmla="*/ 828 w 829"/>
                <a:gd name="T5" fmla="*/ 25 h 26"/>
                <a:gd name="T6" fmla="*/ 828 w 829"/>
                <a:gd name="T7" fmla="*/ 0 h 26"/>
                <a:gd name="T8" fmla="*/ 0 w 829"/>
                <a:gd name="T9" fmla="*/ 0 h 26"/>
                <a:gd name="T10" fmla="*/ 0 w 829"/>
                <a:gd name="T11" fmla="*/ 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9"/>
                <a:gd name="T19" fmla="*/ 0 h 26"/>
                <a:gd name="T20" fmla="*/ 829 w 82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9" h="26">
                  <a:moveTo>
                    <a:pt x="0" y="12"/>
                  </a:moveTo>
                  <a:lnTo>
                    <a:pt x="0" y="25"/>
                  </a:lnTo>
                  <a:lnTo>
                    <a:pt x="828" y="25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Rectangle 248"/>
            <p:cNvSpPr>
              <a:spLocks noChangeArrowheads="1"/>
            </p:cNvSpPr>
            <p:nvPr/>
          </p:nvSpPr>
          <p:spPr bwMode="auto">
            <a:xfrm>
              <a:off x="4574" y="2271"/>
              <a:ext cx="198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Extravasation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Phlébite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Freeform 249"/>
            <p:cNvSpPr>
              <a:spLocks/>
            </p:cNvSpPr>
            <p:nvPr/>
          </p:nvSpPr>
          <p:spPr bwMode="auto">
            <a:xfrm>
              <a:off x="3815" y="2803"/>
              <a:ext cx="829" cy="26"/>
            </a:xfrm>
            <a:custGeom>
              <a:avLst/>
              <a:gdLst>
                <a:gd name="T0" fmla="*/ 0 w 829"/>
                <a:gd name="T1" fmla="*/ 12 h 26"/>
                <a:gd name="T2" fmla="*/ 0 w 829"/>
                <a:gd name="T3" fmla="*/ 25 h 26"/>
                <a:gd name="T4" fmla="*/ 828 w 829"/>
                <a:gd name="T5" fmla="*/ 25 h 26"/>
                <a:gd name="T6" fmla="*/ 828 w 829"/>
                <a:gd name="T7" fmla="*/ 0 h 26"/>
                <a:gd name="T8" fmla="*/ 0 w 829"/>
                <a:gd name="T9" fmla="*/ 0 h 26"/>
                <a:gd name="T10" fmla="*/ 0 w 829"/>
                <a:gd name="T11" fmla="*/ 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9"/>
                <a:gd name="T19" fmla="*/ 0 h 26"/>
                <a:gd name="T20" fmla="*/ 829 w 82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9" h="26">
                  <a:moveTo>
                    <a:pt x="0" y="12"/>
                  </a:moveTo>
                  <a:lnTo>
                    <a:pt x="0" y="25"/>
                  </a:lnTo>
                  <a:lnTo>
                    <a:pt x="828" y="25"/>
                  </a:lnTo>
                  <a:lnTo>
                    <a:pt x="828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Rectangle 250"/>
            <p:cNvSpPr>
              <a:spLocks noChangeArrowheads="1"/>
            </p:cNvSpPr>
            <p:nvPr/>
          </p:nvSpPr>
          <p:spPr bwMode="auto">
            <a:xfrm>
              <a:off x="3699" y="2783"/>
              <a:ext cx="14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Neuropathie</a:t>
              </a:r>
              <a:endParaRPr kumimoji="0" lang="en-CA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Freeform 251"/>
            <p:cNvSpPr>
              <a:spLocks/>
            </p:cNvSpPr>
            <p:nvPr/>
          </p:nvSpPr>
          <p:spPr bwMode="auto">
            <a:xfrm>
              <a:off x="1944" y="2544"/>
              <a:ext cx="1212" cy="36"/>
            </a:xfrm>
            <a:custGeom>
              <a:avLst/>
              <a:gdLst>
                <a:gd name="T0" fmla="*/ 0 w 1212"/>
                <a:gd name="T1" fmla="*/ 16 h 36"/>
                <a:gd name="T2" fmla="*/ 0 w 1212"/>
                <a:gd name="T3" fmla="*/ 35 h 36"/>
                <a:gd name="T4" fmla="*/ 1211 w 1212"/>
                <a:gd name="T5" fmla="*/ 35 h 36"/>
                <a:gd name="T6" fmla="*/ 1211 w 1212"/>
                <a:gd name="T7" fmla="*/ 0 h 36"/>
                <a:gd name="T8" fmla="*/ 0 w 1212"/>
                <a:gd name="T9" fmla="*/ 0 h 36"/>
                <a:gd name="T10" fmla="*/ 0 w 1212"/>
                <a:gd name="T11" fmla="*/ 1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2"/>
                <a:gd name="T19" fmla="*/ 0 h 36"/>
                <a:gd name="T20" fmla="*/ 1212 w 121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2" h="36">
                  <a:moveTo>
                    <a:pt x="0" y="16"/>
                  </a:moveTo>
                  <a:lnTo>
                    <a:pt x="0" y="35"/>
                  </a:lnTo>
                  <a:lnTo>
                    <a:pt x="1211" y="35"/>
                  </a:lnTo>
                  <a:lnTo>
                    <a:pt x="121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Rectangle 252"/>
            <p:cNvSpPr>
              <a:spLocks noChangeArrowheads="1"/>
            </p:cNvSpPr>
            <p:nvPr/>
          </p:nvSpPr>
          <p:spPr bwMode="auto">
            <a:xfrm>
              <a:off x="1071" y="2432"/>
              <a:ext cx="19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Stérilité</a:t>
              </a:r>
              <a:r>
                <a:rPr lang="en-CA" sz="2400" b="1" kern="0" dirty="0">
                  <a:solidFill>
                    <a:srgbClr val="FFFFFF"/>
                  </a:solidFill>
                </a:rPr>
                <a:t> </a:t>
              </a:r>
              <a:endParaRPr lang="en-CA" sz="2400" b="1" kern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25" name="Freeform 253"/>
            <p:cNvSpPr>
              <a:spLocks/>
            </p:cNvSpPr>
            <p:nvPr/>
          </p:nvSpPr>
          <p:spPr bwMode="auto">
            <a:xfrm>
              <a:off x="1848" y="1891"/>
              <a:ext cx="1356" cy="30"/>
            </a:xfrm>
            <a:custGeom>
              <a:avLst/>
              <a:gdLst>
                <a:gd name="T0" fmla="*/ 0 w 1356"/>
                <a:gd name="T1" fmla="*/ 13 h 30"/>
                <a:gd name="T2" fmla="*/ 0 w 1356"/>
                <a:gd name="T3" fmla="*/ 29 h 30"/>
                <a:gd name="T4" fmla="*/ 1355 w 1356"/>
                <a:gd name="T5" fmla="*/ 29 h 30"/>
                <a:gd name="T6" fmla="*/ 1355 w 1356"/>
                <a:gd name="T7" fmla="*/ 0 h 30"/>
                <a:gd name="T8" fmla="*/ 0 w 1356"/>
                <a:gd name="T9" fmla="*/ 0 h 30"/>
                <a:gd name="T10" fmla="*/ 0 w 1356"/>
                <a:gd name="T11" fmla="*/ 1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6"/>
                <a:gd name="T19" fmla="*/ 0 h 30"/>
                <a:gd name="T20" fmla="*/ 1356 w 135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6" h="30">
                  <a:moveTo>
                    <a:pt x="0" y="13"/>
                  </a:moveTo>
                  <a:lnTo>
                    <a:pt x="0" y="29"/>
                  </a:lnTo>
                  <a:lnTo>
                    <a:pt x="1355" y="29"/>
                  </a:lnTo>
                  <a:lnTo>
                    <a:pt x="1355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Rectangle 254"/>
            <p:cNvSpPr>
              <a:spLocks noChangeArrowheads="1"/>
            </p:cNvSpPr>
            <p:nvPr/>
          </p:nvSpPr>
          <p:spPr bwMode="auto">
            <a:xfrm>
              <a:off x="29" y="1620"/>
              <a:ext cx="293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Cardiotoxicité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Fibrose</a:t>
              </a:r>
              <a:r>
                <a:rPr kumimoji="0" lang="en-C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pulmonaire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Freeform 255"/>
            <p:cNvSpPr>
              <a:spLocks/>
            </p:cNvSpPr>
            <p:nvPr/>
          </p:nvSpPr>
          <p:spPr bwMode="auto">
            <a:xfrm>
              <a:off x="1080" y="2304"/>
              <a:ext cx="2076" cy="36"/>
            </a:xfrm>
            <a:custGeom>
              <a:avLst/>
              <a:gdLst>
                <a:gd name="T0" fmla="*/ 0 w 2076"/>
                <a:gd name="T1" fmla="*/ 16 h 36"/>
                <a:gd name="T2" fmla="*/ 0 w 2076"/>
                <a:gd name="T3" fmla="*/ 35 h 36"/>
                <a:gd name="T4" fmla="*/ 2075 w 2076"/>
                <a:gd name="T5" fmla="*/ 35 h 36"/>
                <a:gd name="T6" fmla="*/ 2075 w 2076"/>
                <a:gd name="T7" fmla="*/ 0 h 36"/>
                <a:gd name="T8" fmla="*/ 0 w 2076"/>
                <a:gd name="T9" fmla="*/ 0 h 36"/>
                <a:gd name="T10" fmla="*/ 0 w 2076"/>
                <a:gd name="T11" fmla="*/ 1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6"/>
                <a:gd name="T19" fmla="*/ 0 h 36"/>
                <a:gd name="T20" fmla="*/ 2076 w 207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6" h="36">
                  <a:moveTo>
                    <a:pt x="0" y="16"/>
                  </a:moveTo>
                  <a:lnTo>
                    <a:pt x="0" y="35"/>
                  </a:lnTo>
                  <a:lnTo>
                    <a:pt x="2075" y="35"/>
                  </a:lnTo>
                  <a:lnTo>
                    <a:pt x="2075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Rectangle 256"/>
            <p:cNvSpPr>
              <a:spLocks noChangeArrowheads="1"/>
            </p:cNvSpPr>
            <p:nvPr/>
          </p:nvSpPr>
          <p:spPr bwMode="auto">
            <a:xfrm>
              <a:off x="118" y="2160"/>
              <a:ext cx="1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Diarrhée</a:t>
              </a:r>
              <a:endParaRPr kumimoji="0" lang="en-C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4781" y="1591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  <a:latin typeface="Century Gothic" pitchFamily="34" charset="0"/>
              </a:rPr>
              <a:t>Effets  secondaires de la chimiothérapie</a:t>
            </a:r>
          </a:p>
        </p:txBody>
      </p:sp>
      <p:pic>
        <p:nvPicPr>
          <p:cNvPr id="1130" name="Picture 3" descr="C:\Users\ABDELKADER\Pictures\cancer-chi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2" y="1543374"/>
            <a:ext cx="4747329" cy="38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t0.gstatic.com/images?q=tbn:ANd9GcQ3vNFpHblU_jT7N9UoJlD4-ldWxs6tZjVvEUlhv6hSMB0bo4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11" y="1543374"/>
            <a:ext cx="4764039" cy="38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t0.gstatic.com/images?q=tbn:ANd9GcQe1AgpaBNSWG65s4fqHjMi3Dd6jAhQTgjE1MXuF5fw4GuzBt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011" y="1543375"/>
            <a:ext cx="4841980" cy="38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9" name="AutoShape 11" descr="data:image/jpeg;base64,/9j/4AAQSkZJRgABAQAAAQABAAD/2wCEAAkGBhQREBIUExQUFRQVGBUWFRQUFBgVGRQVGhYYFhgaGBgaGyYeFxklGxgVHy8gIycpLCwsFSAxNTAqNSYrLCkBCQoKDgwOGg8PGiokHyUvLDAtLCwsKSouLCwsKTUtLCkpLC8sLiwtKSw1LC8sKSkpLCwsLCwpLC8sNCwqLCwsKf/AABEIAMkA+wMBIgACEQEDEQH/xAAcAAEAAgMBAQEAAAAAAAAAAAAABAUDBgcCAQj/xABIEAACAgEBBAYFCAYIBgMBAAABAgADEQQFEiExBhNBUWFxIjKBkaEHI0JSYnKCsRQkM6KywRU0Q2NzkpPCFlOz0eHwdIPxVP/EABsBAQACAwEBAAAAAAAAAAAAAAACAwEEBQYH/8QAMBEAAgEDAgIJAwQDAAAAAAAAAAECAwQRITESQQUTMlFhgZGx8FJxwRQi0eEGcqH/2gAMAwEAAhEDEQA/AO4xEQBERAEREAREQBERAPhlLs/azforW2FSVawZY7gwLCoyQDjs7DLoyvXYFA3vml9LORxwcnJ4efGU1IzbTh3P+mW03BJqfev7R52Ntbr1syu6UbcIySDwDZG8qtyPaBKfU9J3ahiE6svTZZWyvvEFDg5BUY8Oc2HSbPSoEVqF3jk47TgDPuAkPZ/RuqqvcKq5KlWYjBZSScHjwH/aUShXaUc8nl+3L+C+M6Cbk481he5A1G27CN3G46W6ZSQ29vJZx7VGDjOZifpCzG/dWzd3bgjYOEatWOT6G7xIP0m5AYEvm2VWSSUXJKE+JT1D7J5bY1JZm6tcsGDHHPeGD7SO3xkXRr/V81/BlVqP0/NPyUv/ABA/VbrghwumbeRxllsZVycp6JzzGDz4HtnqvpDYi2mxQ2NQ1NeCefcQqE7oA5gEnulvXsOlVKitQCVJGOZXivuxwn19jVHfzWp3yC/D1iOOT4+MdVX+r5r4fYdbQ+n5p4/c9bK1xurDFChyQVYHmDjIyAcHnyHOTJh0ulWtd1FCjuEzTdgmori3NSbTk+HYRESREREQBERAEREAREQBERAEREAREQBERAEREAREQBERAEREARmJpfS/pIuj1FdrkhRZRU3E4Cv1hsJUHBwpU/hEnCDm8Iw3g3SJr+z+nOkva5arOsNL9W3Vo9mW3QcqEBLLxIzyypk7+k7W/Z6d/vWstS+4FnHtWQMllPmZW9RqX9ayusd1aF2H43OP3I/oJW/aPdb3h7CFPmibqH/LAJGr2tTUcWWop+qzAE+S8zK7bu3mqqpeoZ62xUG9VaSAVds9Wo3yfRxjHbmWel0VVXCtETPYiqufcOMyW6ZX3d5Q26d5cjO62CMjuOCePjANYo6dZwradxbisbgZSOsa2mh03zhcpZcoOMkAHIB4TOnTMM6J1bLv2biklWDbt3UWngcruvyzzBzjmBbjYdG+1nU1b7EEvuLkkMrgk4576q3moPOfV2NQGZxTXvMwdm3FyWUkhiccwSTnvJMApts9MOosPzZNVTMtz8CSw0rakLWuck46vieHpEeIlX9IG/R0tFbITdRUy3IyYD3JW7ANukjDEhsezsk+7YlDubHprZyCpZkUkqVKkEkcQVJXyOOU9VbJpVBWtSBAwcIFGN4MGDY7wwBz3gQCr2d0rF1F9q1P8yN7cGCbFNYtXqzwDZBwDyJ5EjBmBOnVbvu1122KQWFiIXXc6w1K/o5wpdLOJI4IT2iXeg2VVQCKa0rDEEhFC5IGBnA7AAPICY/6A0+Kx1FWKhisdWvzYyDheHAZAOO8CAUC/KCoQM9VmN1MFcHfsarT2BAoJI/rCDPHip8M7Js3W9dWH3HTORu2KyMCGK8mAODjIJAyCDMZ2Fp8bvU1YwRjq1xgotZGMctxEXyUDsknS6RKlCVqqKM4VRgDJyeHiST7YBliIgCIiAIiMwBE+b0BoB9iIgCIiAInxmABJ4AcyewSjs269xI0qhhyN9merH3AONp8sDxgF1bcqAsxCgcySAB5kyqbpRW3ClbLz31J6H+o2E9xMjLsRWIa5mvcdtuCqn7NY9BfdnxljI8RNQIZ2hqm9Wqmsf3lrOf8qKB+9OTfK9rWK0q5Uu1tzsVBUegFpGASTj0TzPZOyFscTyHE+U4B8purL6utT9ClCfvWE2t/EPdNyyWZtlFxhRLH5POnP6IDUwqqVgoNy6ffLbud3rQrAtgEgOATjnnnOjaj5Q1pVWN+iuDchW1gY/hQWY9uJwvQ8OPw7zL/AGZqlS8P1RfA4qeJkekHTpNcPafobvRlrO5TlLsr1O2bO6ZLbWthqtFbf2lY65OHA53PSXBznKjGJj2v8oui09e91y2MR6NVRDux7iPoebYnFl1C2GxsFQWJCbxwOA7M4kPUADkAPIAflNi0tFVipye5pXc+pqShHkdQ6Gbas2jqmvtAAFgFaDiKkRHYgHmSWavLdpxyGBOlicv+Thmo09dgqaxSrs+4fSUWPgFV+nwp4gHPHhmdI0OvruQPWwZT2jsPaCOYPgeMousdY4x2WgpZ4U2SIiJrFgiIgCIiAIiIAiIgCIiAfDImp1gV1B+lnHmBmZ7nxNF6W7cdbazWARVbWrccbz2Zwuez0ccftiShHjlwoPRZZtlmtnrR6refHgZQaTaaXLvIwPePpKe0MOasCCCD3GWWym+dHkfymtlqWGbjhHgyi+iIl5piYNbrUpQu7bqjmfyAHaTyAHOe771RWZiFVQSxPIAcSTKHTo2ocX2AhRxoqP0R/wAxx/zCOX1Qe/Mw3gylk+NS+qO9eCtXNdP9bua7HM/Y5DtzLIDHLkOU+xIZLUsCIiDJE2s2KLAObDcHm5CD+Kfnvp3qRZtLVEcg+4PJAF4eHCd36S7QFNYZuVYe5vKtTj3u1c/Nz3Gyxnbm7Fj5k5P5zq2MdMmjcvXBZ7KvCWIxGQOOJeNthktNqqMtnhiQOjOgW69Uc7qnmZabSup0l7hfnFwQMzz93UdSs5Z0z7Hu+jqMKNsoOOvDl+e5Uaa/e3m7WJJnjUtPFFmSx5A/+/8Ab3SdsbTdbq6EPJrEB8sjPwnrLHShFtYwjwfSOHczw85e/wA7tjtHRDRdVpwvduJ/kRQf39+TdTs075tpYV3dpx6FoH0bF7fvDiPhPeyR8yh+sC583Jf/AHSZOFUlmbZuRWIpDZW1xdvKylLUxv1k5IzyIP0kPYw+B4SwlFtDQ7+HRty2vJSzu71bvQ9o9vMT5srpR+kgCqsu6ndt4gV1sDx+c5OMcRuBs8M4mE8kWsF4bBnGRk8hniZ5t1Cr6zKvIcSBzOBz8SB7ZrOs2PcLdUyUU2vad+m6x9004oFYTgu+uHUkFCP2pOQc5rk6M6tlUOcgNkB7d4hRqabR38lWzhk4yBkzJE3hLQQGBBBAIIOQQeRB7RFlyqMsQBw4k4HE4HE+OB7Zof8AwnqzWK2OVVKsr17BXFY0xWtVHCtlaq70xjO8OPpHdt+kmx77mpCAmsBMobim64upfebH7X0Fccc8T45AGz5jM1rYuytUlOoW6y1rGUhX61cF/nPTr9EmvOU55AwAF9HLV2n2Nrg2nycKjDJF9mSnWMW6xWsZSSm7gLniTxAAEA3bM+znO0NlayjThS19hNeFWu+9nOoOlVd/fGSFFqucEgEuDznRV5QD7ERAK3a+sFaO7clUsfIDM55tWknRWM3rnUVO33usqU+47w9k27pi2UKdjtSh8msRT8CZre3G/UbD/e58/wBck6Tw14yRa4/tf+rLCzZuLmZPRLZYN2B/pqw7UYBTjvUkYJEutjZNi7wAODkA5HLvwJCo1AcZHeQQRgqRzBHYZY7J/ajyM1OJtpM2pJKLaL2Ilft3afUUsyjLnCVr9axjuoPLPE+AM2DQK/X2fpN/Vf2NJBs7rLfWVPFV4MfEqO+WEjbN0XU1KmckZLN2u5OWY+JJJkmVtlyWBERBkQYlP0l2olNTlzhFUvaf7scN0eLn0R4b0lCLk8IxJ8Kyc++VvpF80tSnjfg47RQhO7nu32JbyA7py7TiSNubYfWamy5+bngOxV5Ko8AJZDoxYtS2MMBuXjOnVr07anwy7iuzs615VzDk9381J2wNmPqW3a+YGZC2noyrsr8xwMt9kvbpVW5GGeIxKXbOoe1ix4k55TysUm1g+g1HJQbksrHn4mLTPwmwdCtPv6vP1K7CPvFerX95xNVptxz4Ym+fJlU7NY1aAlnqQOxwi7pNx4D0m/ZjkMeInuZTUKLeeR8sUXKpjHM7HgIvYFUc+QAH5CQf6VNn9XTrP7xjuVDybBNn4AR4iF2QGINzG5hxAYYrU/ZqHo58W3m8ZYTzZ1yvGyd/je3W/Yxu1Dyryd7zct4YnjaINLjUoPUAW5R9OkeH1k9YeGR2yziMmMFDrdqW9a713bqDUaav1d9BQ1Is3iMjG89mN/P0VHZI2xNs6zGmqbBLikmx6bCVV01bMG9MAuDp6xvcB87y5S36PVLVbbTujeUK1bY4tQSxVM8yEcuAOwMO+bBLClmif8X6w15Wuve3S7fMW4RhprbmoI3wS6uiIWzx6zG6CJ91fSHVrcvq5UXKEFVgW9v1J0UDfO7Z87aobJHoscc8b1EA0a/plqlVz1aYUrvDqnLISbwagpsUW2jq6jwZcizgCSoOWzpFfYt5YLUabFKKpcOcajq1R1IwwsTHHh64wDwabpMV+mV8byht1gy5GcMORHcR3wDJifYiAIiIBq3TMYUH7VB916TWukTEaR1GMnUoozyydSHGfCbb01qzpye7j7irf7Zqe3lz1S9ja6r4Hf8AzElT7S++fYvbzB/bHuWa1dY6vgpYvo2JvEZHZkr6wGMqeRBPLJxf7GX5w+A/mJVW05ZGBxjOftKQeHvwfZLzYdfBj5D+f8xNZPiaL6n7YMtJrOrs6/XoP7PTqX87WJQH2YsHmDL3XXFVwvrsd1fAnt8gAW/DKXYlQzqGHI2lF7fRqAqH7yufMmXPY04rUs4iJAtEREA82WBQSTgAEk9wHEmcX+VrpEWK6cHBbFtw7uHzVZ+6vE+JzOsbf1ISr0vVJy33EBtb3qhHtn5u2lr21eqstc8bXLHwBPAewYE37WKjF1JcjWq8U5KnHd/kiaVsOp8ZuN233uqSs8Ag4TBqtmUV0oUOWI9KYr9nPpzQblAW5BYuDk7h5Z4cG5HHjORd1v1M3KK0SPY9GW6sYKNRrMm2vTkS9Hsx7a3YH0V5ysGtsqsasVZRlx1jA4Dc+GOzHDs4yw1u0hW27SSVbHo958pXtrN7OeBHZNFZWuDsTcZrhcsPfy7isvow2W4+ff5chOrfJMvzSnvuce0UH+WffOVarUbzeU6x8kwzp08L7m91KL/unqaHF+h/f8XI+e3/AFf6+XVvT88zpcRE5hIREQCu2o3V2UX/AFHCP/hWkIc+Abcb2TYZTbS0vW021/XRlHgSOB9+JN2PrOu09Nh5uiMfMgZ+OZKJXMmRESRAREQBERAEREApultW9pLccwrH90zWNrJ85psjnqQR/o24PvE3Db1W9p7QOZUj3jE0rbuqxpq9QvEVNVdjvTG6489x290LWSS+ZL4dhv5oXc2PR0biAe0+c1vT2ht1gcg4II7QcETYtfaQoVfXc7qnu729gyfYB2ymmtydw9kY6Dv2NZ9FconsPpt7xu/gPfKvo6P1Wk9rLvnzdi5/il31QWvdXgAuB5ASm2B/VNN/g1f9NZZIogT4iJEsEREA1X5RSf0O3HZTqD8KwfgTPz3pq95gPbP0n0p0HXVdX/zFuq48svUxGfag984vsf5ONa14RqjWucNY+N0DPMYPpeAE6EG3btR31KYcCuYup2c6kjoX0ZOt1IVs9TXhrPHj6Kfi4+wHwl58purVqh3mwCvHYqKRw8Dkn8Qm116OrZ2mFNR9JuLufWPDBY9x7FHZ7DnmPSzaw1FiqvqJnly7uHgMTV6tW9s+LdnUVed7excM8Mf+ePmWXybbIFl63v8A2diqg+0RzPllceJ8Jj2x1Ne0dYLhwLsVx3sA/wDuk/5NLd1bSeQsqPuPpfAj3Su+VTRGvaDPjhYiP7QNw/w/GUzp5t4YXM2KVdq+qcT5e2H/ACalrGUud2di+SrT401RI5i9/wDNZWg+CGcXoQkgDmfzn6H6HbO6mlV/5aV1fiUF3/esI/DOvVgqFqqeTzzrO5uZVcYybFEROQbYiIgAGYOi/DT7v1LL09gufHwxM8wdG/Vv/wDkX/xzMSEy3iIkysREQBERAEREA82LkEd/Cc72gMaHUpjOOuqUd+WK1j95J0Umc62hYW64AcOuduH2aOs4/jCn2iFuvX0LYPRmToFfv0UKezcwD2Kc8PIMHA8FE3bS+m7WdgyieQPpN7WGPJB3zRKSanrCHG81tZPdu2Jhh3YZn/zCdDoUBVCjAAAA7hjh8JmWHNyXMxLKik+R7ImvdHT+q0jtVdw+aMUP8M2IzX9l+i+pq+pczD7toFo+LOPZISMQ3LCIiRLBERAIW1x81vfUatvc4B/dLe+QNrbUWhMn1jndH8z4DPxlhtgfq933H94UkfHE5d8oW3P1ixQfU9AezifiTOhZx49DTuHw6lZ0l6RGwsoJLNnJ7zNcGmZOfdMGj12Lgx444y/2g76gm4JhR3DhOd0rNurwckes/wAepRVDrOcn7aJfnzPPRHXdXayk+iw4/EH4Y903vpnsE7Q0CPWM3V8QO1vouo88ZHlOV9diwEf+8pv3RjbfXI+la56TcMV21nDpZ9k+I/LszmdKyUnbxmuWfc8/0slG8nHvx7FJ0F6IWHUddfW6VUem2+pUuy+qoB58eP8A+ztOzdOUrUN63Et95iWb4kzWdidH7qatPp/0kua133L1q4Yh8j6r4LnPpMT6B4zYANSvbp39llX87JXd1nUaTNa3pqKyWESB+mXD1tPnxquRvhZ1cf0uB61WoTzpZx76t+aRsk+JAG39P23Ip7rD1Z9z4kym5X9Vg33SG/KAe8TB0X46fe+vZe/sNz4+GJ52lquqpss+ojN7QOA9+JK2XSNPpqUYgbq1oSSBlzhceZY4A7SZKJCZPiYjq0Ac7y4TO+cjCYG8d7u4YPHvnqu0MAynIIBBHIg8QZIrPcTEmqUsyhgWTG8oPFcjIyOzImWAIiIAiIgGLVH0H+6fymgMmbLQO+5j4DFCk/5d6dBuXKsO8EfCaFed2u5vpF2TPgWUH4D4THMvp7MrqLTvV43wxQsowN3fdxYQ+eAOWOc9m7jjOmab1F8h+U07Zmk33IPEYSnjxB3Rl/3mI/BNoFL1epl0+oT6Sj7DHmPst7COUxvJ/PExU0SROlFtFer1lb/RuU1N/iJl6/eDYPdLfT6pXGVPLgRyKnuIPEHwMj7a2f19LKpw/Bq2+rYp3kPvA9hMkypPB5iRtna0XVK+ME8GXtRwcMp8QQRJMrLhERAIW2R+r2+K495An5/6Za0trNT4W2D3ORP0DtY/Mt4lB73Ufzn5v6TvnWan/Fs/iM6lhpFmjdbojaKok59k21r7NPp8ZBSzsmmaO7DYJ4fzl0NUCMEnlwBnF6RU1Wbl5fY9p0JKnK2Shut895DrILSwpcq6EHBDKQR2EGQ9Np+JI5Sy0+n3rK1+syj3sBPRdHx4KMV4Z9Tx3SdTrLmb03xp4aHdtk+kbXPMlU9iqD/E7yxkLZPqMe+y3/qMP5SbONVeZs2YaRQiIkCQJkO7YtD+tTUT39WmffjMmRAKDaWxK2sooQ2L1j77hbrcCqv0j6O/ujLbi8u2XOv2KbNNbT1jsWGUdyCa3GGrIKqM7rqrccnxmHo+nWvZqTyf5un/AAVJ9L8bZbyCy8k0UyepotvQvUs1bb9OSrtaQSM229ebQD1ZZq82oqjeXgnENwxKq6JahCxFiEJ+jtSm86gMLabdQGODgO1I3SAcb7cOOJuETJg0NuhOpIUm1c+iWVLWTJCOuRYaWIKlvRO7njkFSBN6QYAnqIAiIgCIiAeXOAZoYr363zyN5x/qCv8APem86lsIx8D+U016N0Vr32bx972n44kJPBsUVoy66OaTC7xGCB+83pN8SffL2RdmJipfHjJUzHYrqPMiNqNEGO8CVccA688dx7GHgfhznhdaUIW0Bc8A49Rvf6h8D7CZMnl0BBBGQeBB45EkVlBrk/Rr+s/sbiBZ3V3cFV/BW4KfEKe2WM86jQEKygdZUwIalj9E8wjH+E8O4rKrZ2s6thS7EjOKbG4E8P2dmeVoHLPrAZGeMi0WRfIt4iJEmQtr/svx0/8AWSfmzpJ/XNT/AItn8Rn6T2uPmj4NUfYLUJ+E/N/S2vd12rHddZ/EZ07Lss0rndFXXzEvdDpusYEjh4ykpHGbXsKrlL6lCE5qct0Zo3dSlTlSjtL5oTl2eAJ62RRnWacd9qfxCWNi8Jg2CudfpvC1D7jmbUXozUe6OvbIbNKnvLn32Mf5yZIex/6vT9xT7xn+cmTzs+0zrR2QiIkTIlbtEm5xpkJBcZuYf2dPI8exn4qPDJ7Jm2hr9zdRBv2vkVp397MfooOZPs5mTdk7M6lDk71jnessPN2/koHADsAmUiMngmVVBVCqAAAAAOQA4ACe4iTKhERAEREAREQBERAIu0j803s/MTXt2W+27eCr3nJ8hKma9R6m9QWImxaEYrTyEkSv2NaShH1Tw9vGWEui8o1JrEmIiJIgJB2rsavUKVcdmAw4MOORg+fHzk6IBrCamzSkJqTvV8k1IHDwFw+g32uR8JbAye6AgggEHgQeIIlJZsJ6eOlYBe3T2E9X+BhxqPhxXwEi0TUu8k6mgOjIeTAjyz2jxHP2Th/yqdHGSwaoDg53L8ckuXgT5MBkf+Z2NNtoGCXBqHPJbcAMfsWD0H9hz4T5tbY63KwKqwcYdG9WxezPcw7G/wDGL7er1b12IVYca0PzLphxm5bDTgJYbX+StlsJ0rZ7eotO5YvgpPBx4gzNszo5qUGG09o/+tj+QnV401ozRUWme7uU+dGNMW1qMPVrzY7diqAeJ9uBLVOjtrY3x1Snts4E/dX1mPhibhsPo+tSgBcLkN6Q9OxhyZ+4DmF9pxykJ1404snGm5yLXZ1ZWmpTwIRAR3EKAZIiQ9Ztauo7rNlzyrQF3Pki5Pt5TiPVnS2JkgaraR3+qpXrLu0ZwtY+ta30R4cz2CE0uo1HrZ01XcCDcw8SMrUPLJ8RLfQ7PrpQJWoVefDtPaSTxY+J4ySRBy7iNsrZAq3mZt+18b9hGM45Ko+ig7FHxMsYiSKxERAEREAREQBERAEREAxXaVXxvDOJ5XQoOSr7szPExhGeJ7ZPgE+xEyYEREAREQBERAMd1CuCrKGU8wwBB8wZVN0YrX9i9tHhW2U/03BUewCXMQCgv2VqcYL6e5e62oofepIz+GRTsiwc9JQfuXlR7jWJtMQm1sZya3p9Lch9DSUoe/rwD7xXmSBptW3/APPX/qWn/YJeRMYzuMspV6PM37bUWuPqpilf3PS/elhodmVUjFVaoDz3RgnzPMnzkqJkxk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9" name="Picture 13" descr="http://t0.gstatic.com/images?q=tbn:ANd9GcRs_9hOw-hK8Me3VzE1aA-krACeBr6k9doTNkyMVYqUQhqJmN-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446" y="1436679"/>
            <a:ext cx="4901818" cy="27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1" name="AutoShape 17" descr="data:image/jpeg;base64,/9j/4AAQSkZJRgABAQAAAQABAAD/2wBDAAkGBwgHBgkIBwgKCgkLDRYPDQwMDRsUFRAWIB0iIiAdHx8kKDQsJCYxJx8fLT0tMTU3Ojo6Iys/RD84QzQ5Ojf/2wBDAQoKCg0MDRoPDxo3JR8lNzc3Nzc3Nzc3Nzc3Nzc3Nzc3Nzc3Nzc3Nzc3Nzc3Nzc3Nzc3Nzc3Nzc3Nzc3Nzc3Nzf/wAARCACYAOQDASIAAhEBAxEB/8QAGwAAAgMBAQEAAAAAAAAAAAAAAwQAAgUBBgf/xAA2EAACAgEEAQMCBAUDAwUAAAABAgARAwQSITFBBSJRE2EycYGRBhShscEjQlIz0fAVFiRi8f/EABoBAAMBAQEBAAAAAAAAAAAAAAECAwAEBQb/xAAnEQACAgICAgAHAQEBAAAAAAAAAQIRAyESMQRBBRMUIjJRYXEVM//aAAwDAQACEQMRAD8A+n4mse7j4jCE2d5oeIlifcxCtRjihwKAH3JnHF2epkVBSCByQB9oJm5Ni5GZhfV12TBM6htpbn4jNiRiWN1Zgsr8d1/mX+op/D+pi2X3dcC4jZWK3s4SSfEhtaNftItDudNV3xFKFLJuxOFBQ4NVZuEoFZwgdE+OYA2JuLN2Ao4/X4lTiIyK+6lodGv0jbKqjgnjviQBMpZqrrvsfEKoEplHJ2kqNz3QEXyKrKBVk9mPLiORN6g3VCzx+UGNPY5Fg8DaeP8AwSlCLIK6fL9BhiYbh8jxHdwatp4i5VCTichGXv8A/YbACR7TYPN+JuguKewhLV3BZdLk1O0hSF+YZsYQ3uF8Ak9CNAs2nIDANXc1WTbraFMWlTGttQryZTUVsHtHJ6jD4npG3KCWFX03HxB6haPsH6feK4pDRlbAY8rKRxVeDD5NSQAOCT/eA+iTb7V5qx/eVdGA5G4fBHfMUrpsFkXJkc3VDx8iN4QMeMiualQtAkcEjwJN1OFIJuzfgRQt2qOrahvkwqMa58QRawa4kUkfl94UwNWNBud3ipfGynn5/qIAG1Knojq53Cv06VSTXz5jpknHQ8mR9vtBI+QZIuqkjhiJI9kXBA0Cq1D9TGVA2qGB9viKom7skEwjME2g394qZSStl8u1QSB38RdgAbNXL/UBNk8GAYru4H2uK2NCLLLV8cTh6ofMpRFEi66ln6CxWylE4HHmQVdShYDnz8zgN/lBYaCigtXXEqKHN8E/HcorAOtg0fMnJ3NjUbwK76+0Fgeg5wWQ3JF3V/bqWxYFFCgvR2g/hEohYhAW5PndRr5qXXIr5Nw3kDyOK8f+flKRISbDlWDKB1Rs88QLZCFVHb3dgj+35QqOQVWvb+dkDx/iDpsa7kLli1mko9SqRNspk4Tc6iz3XkV3UTXUNiO5bKmqB7h82pcZCwDALVHs/tAHGmRzTcbRuJPXHiZlYvQwWf6i0QSw9wPz4/8APtDBn/l/9ZbNm1CxVXRSFPA4rixx5jqEZTaklfNmxCI2U+ozsytRQLxXZFSOAy3jKngEEnkiEyqN6bkQ7TYJNG/8QZQDJYUdVQ4k3oMWKZFYUFJYH/aZdiAANpBIoGTIArb3CB1888ice+KHweTJMunZUNtBUnjxKk9jq+pVmVz3V9cf3lGARiboV0D5isokXVwDwJfe18j94IEBb7Eqx3rVsAf9ywIZodJ4HUuriwPjnuKqaS15IhUY7bFWD1KJknEYtW5tx+UkowVzZNfrJGsnQVdvnz4lcnI54rqDZ1VdzN11BvmJWyOYGxlFtncr3wDdSiBVFA8iD7axODgnyfm4jZVR0HZvI6lGPN2ZAaWueZROfI5+PEVmSC7bH5fMsoBUgGjKDdfu/T7wu2uVPMKsVg1x1ZHj84TZts/0qc/C+0k8dy6MgWt3XiEV2cClV5P5XK5B4QEE8HiQEsaBsfn1Os3JRhY/OZOheJcFsSrQP3A/zB/UZSxAAP2B/wC8KuE5a2sT8SuXTOrWevse5RcuwJQ6F8hDKSxO4Gu7gVYI5teKHYuoZ0aiVDD5uABbfDyZWONUWDBjRIIPgCuI1jzIqEopv4PECuH37iOa7hUwEjk99QubJvHFDSZVdWIsfcShJ/3dfFyiaZ1JHJB8Qj4n28k1URt+xainpgcyBmrdY+IMggBbI/SGI9oKk7h8yj423XZuI2UiKZABt2mjfRgWtmIbg9L8VHXXeQWHI6qCyIpNUKqoGykQS2o2k9faWUheFXrwJVhs4Ymq7MgurHcUp2EVx7rBA4hGZlLECz/eCQmxVVLo/e7n5jpitB0a15H7ySiFgKVwteCLkhJNHHIA5HHgQOQ8k+JT624kgczo93HZivRSKCJ+fcKuP2mgP1lVxtxUKlhCSKE0Ygk/0AyjIylENE+ficUDFjRFN13fmXyuqHsc+YtkyqVtmFj94eKuxopsY+r4HPHUIhBU03NXzM98uNkBUOMgPYPcE+R+Lq74EdIb5V/w0WcvlCDhiKAJq5TIzA054HzM7Nnqj3UG+sBWiTY6B54m4oFKJrJkB6NHxZnHzlSBYv8AOYja5ei6p8FmEg1duAciEnrkQ8QXCze/9QOMVtXqXX1g/RplrmrqYC6hC/8AqPRnH1Sra9qfIMZWBwxP0bx9Sw5AF27T13LK+NsvsI2fM82codvxD94xj1AxYwFYbr88QtWbjBdM3MeXANR/q5G2g9CaGLU6TGxVxuWeRGqpvcL+T3DLrcagiyeL66gToEsEZ+z2J9R0QAAS4PJ6joydpw2D8TyiaxW6aGXOGNrzXmF5GT+igvZ6UppMyn6TlW7oxfJgZQOZkLqCOj38mdbVZe9xP6xXT9GXjyT0xvIWDHjjqDJFAEfrKYcxc2SYZwOSSIjh+ilU6YvlNEWDBHgcdX0ZbKu+tjEESgxEZCWYGx15kmtlFoquQggAWO+4YOe6qDquuDXU6jcbtp54qFDPYwclUOOpIA4vqGw1eOZI1iUgaD3fYeI3iUHqLpjok3GsZUV4MyVgfQxjodQWrYgjYd19iTLlXGtkNX/Jex+kAudjxhyDI3/ArREol6Jxi7sFneyFVgSw91jqADHTuKYk+K8TmsxnCd2oyqhPgcmUXUY6tcZNdGbj7ZfmkqWyEZ8uQsgo/JHcG2n1LAllA/WOp6hkGOgVUGxQTmvzg/qarUqQoAA/3NGTiicsmRrSMvPps1HdnRftM/NiZU+ozZWF9KpM2n9Ly4mGR/evk9gTaLaHCiYdOyPsX3Px7j/2jqmjjnmmnVHz5tO+uyAP7MY6Vhz+sdxejafGtkLxPfaf0jS+oYx9UKykXQFRw/w96WqDGNMtGxZPMPG9ifUVpnzHLo9NfAFiCy4sZAAS6ntsX8G6XUOxGfKh3HgHqN/+yNFtoajOPvcVJvpFvqMUez56umw1ZBU/Y1OnHkRSdNqsin43WP2M9rqP4J0wyIv83nA3cnjkfE0MP8E+lIlMMzH5OSFRbFl5GJbPnun1WoIrOMbsOmA2/vUpnz6jGC6Mp+xE+gaj+E/TMQO3Hko+RkNifOtTeH1bL6cLyMuQooHZ+IGq7K4sscn4hdL6yd23NhKeNyDdPQ+l5MOrsLr8R2qWKMCCAO+4nl9Ey6PEMmVEIq2A7EUxoi53fGB/0nX91MHAzy3+LNDVeq6dDWnDZB4cfh/rKYNXkzGzuu746Ai+l0ify6sV9hH4h4/SH0+MYc6fQyHdfY4uK00dGGcZLXZpYtSGFA/1jQakujUVy6fkumP9B1KK9HayUfAuD/SqSa0MZMlEN4hFf6i2AAK5i53UQRX2lsBZU7uz+0nJbC4poPRq6/LzOMtAGz2AYXbuFEjk80O5CloQP6+IKJWcG7r/ABJOoDX4r/KSY1lcfIF/rUMoLfhavt5Mq/tQ1Q+TA/X2ikPfbH/Ea0uwJNrQXKxPsC03+IDUZTgUZEX6b9AhrZj/ANpVcrljtxszdFjB6sZHx7nBpfwib5g6h6YlgDanO+XUc7TQBjOPIHBKr7L9pPmZY1A3fTPAPYvuaWDVIcSY0IJHAX4mT5BmuPoYBHFUIxp8TZr920RZM+J128A/MawOVHB4+0LiJz1oMyvp2FnevxKarQafUJvbHTHzU6c5JFqSR1ZhG1V4q6I/rAibjJ1oX0T670yv5VRmxD/azkEfrGMn8S/Sxf8AyMWbEym7K2P6QObUAbQoNtK5SWRiBzUdSa0mI/GhJ20Oek/xBpM2TjUJuY9MdpP7z0Ca/C2PfZr8rnzxdNjfIzFQT547kTRO5b6DMgPdMR/aGOZxRsnw6L2pHuMur3Z1OMAnmgY8+oVMSZCeGHE+bZMGbHl2HPmv7ZDAsucNX8zmIHADOTUyz1Yv/LlKqkfQNVrsX0zbj955D0rF6fo/UPUfUNRnwHVZshZdzcog6A+57iuiwZGzUyl1rndzNJ9NjICjEo+9TfMvYPonB1YHVfxBoHUoHZyeKCHmYOLBqMmbKcGMjD9NqLcVxxPR4tBhxsCVtpr6PAMeJ9ygWvQm5MzwwxrR4fQvrcCtiYYip8MT/Sa2gxBlC5sW974I4I+00MmlxYSS2Lch8eJdH0wxUcYB+3iDm2MsCj90QJ05x/iOZBX+4WIrqsTZafEq5COyG/xNN2yIqqHORD/yNmZ+bAMWVmThWHQ8GG0+ykXNdMXTLsO02pHHMZRzkG1CT95mar6mLIMrW6jsHx95raTU4dq71qxwQJqTLKbraCYXKcOQD4EZv6iWCORzFM5xrkDFcgB6O2WxZQC3hR8xHrRnG9oOEI4BH6SSqPQ/F56ki6FplMmT3FCoPmUxHEB7gGYdymYqrH+nzBA2QPv1AKrofXIXPVL4Es4V0INflF8ZPfmCzagVtUcmDZujO1Xp7NqN2mT6mZvaBdcXN70v+FsY25dYxbJX4VNKIf0bS7MluPeeT9p6PGlz0sfjrGk5LZ43lefkyS4QejPHo2iVaGBP2iGu9C2+/RsUYc7b4M9JtgsvtEpp6aORZcuN8lI8WucplOLUKceQeI5hxo+RQ7bUbtviN/xB6Yus0xyYxWZOVI/tPM6LV5mQo1+3g/ac2XFwdro9vxPI+oh+mbDouTUuuA2qnap+YTU6PUaUKMij3jgDmZWHUnC5NHYTN3Sao5MuJ2yC1AVbEguL7OrIpwpraMl8ZTpTZEsv+mgUCr5M9kNNpsyhjjQmuwIguj0WJnxapRYaw54sR3g/pzx85S00eYbCcjs98+JZMONaJUM33npjofTcjBcWVVbzTS6+k6AAnnJX/wBoFgY78+NbTMTC+MrtAAMrlAL+0zTzenYmxZHZthX8IB8SY9fgR0TS6dXTGADlbs/lKQwuTolPyYxXJGRuLZdqKTXxNA/VXCAg5YftHtFplI37QLN8CO/RWup0fIxx09nnZPiE5v7Vo8zkTMP+rQFXx4igKk1YIM9TqNKrKRQI+DPNeqaR9GxzYR7fKyeTxlXKB0+N8QU5cJ6ZCgVQ3xAatgAGJ/SDTXLkxivPiK6pzk4v8hOFyo9SMbeyufUJexgDfFQWk1DYh9I0yA8WOoPMThDO67gBuI/KMaTFiz6dc6kFWAIIi8nZWopW+jTwNhZFJFN8V/aM5ETLiDYxyByLiGjJ07pwWXdV/aNZ8b7hkwnk9AHkSl2iLrlpnA7INpVjXVSQC5M5unQVxyJIobRfVKC1i5RFoWsYcFsnA4nAu0/aYmtHEIRCWUciuYLQ6f8AmNYrd7fH3ldTwaU8f2mr6Bh+mu9+2Nzq8aHKf+HH52b5eJ12zW0WIYu/xHuaSGgKiYW3sRzH1zO3I7dnhYnssOTB5RcNVCCc3JorNaFcw9hqeZfSJh1+U7Rtye4D+89VkFiYPqi7cuNl7DVKNcoMfwpuGWl7E8+gQ4lCkbmN/lK4dPmXNR6hmehu+PiXx63lNwsdX8icLjFs+j5T412aek0uQkZMORgAbba3+JoOUz1jdhVcqw7imj1uk6Jonj8oy+bTZDauu4DiWSVaPKycnLaMX1DRDAScPN981USxazJg3Hceq7m1qjvW8pxzD1KAlwXXaPiQnBp3E78MuUamCPqGTVZfpJYJ4JvxNr0/TbwqgUizJ9D0DZHOVxW48flPXabEMahQJ3Yl8qFvtnkedmWTJwh0giIEUAdCXFGdK+2DB2mJ2c9cSucbRYmV6piD4GsdibLgOhmTrcntOMcnqWw7ZHKuMrR4XBWLPlxmiA1gQ+HE2bJdH7AQubRFdazuNqsaF+Yd9RiwqFxD3eSZ5WXHU2fUYcvLGn/BfPjw7duT3E8UZWxjULjUBQOAB4lCrajKD2D5EYyYCFvwBUnRnkb0UxNzyas2BG0zvyqmhzx8RPHjZrJHHcu77QGQfv3UaIGEQ5CLPfmxJCYf9RAxIuSaiiY99MDrzOZEoVXiXxZA5IAJqXdKRie64k0ydmVpsR1OsXExIVj39pt49PnxEDEwYDoEVMfT/wCjqkbr3T1OMCgQLnq+DKsbZ4vxNt5EvQPTav3bMgKsPBmljN9GJZsCZuSOfmUw5X02T6eQ2vhpeUVLa7PNhLi9moxpTAXcIx34wR1B9SKL5HbOHkTzv8S5P5bD9QmgGHM9HxML+J8QfTCxYsXHTpP/AAODWWL/AKYePXBh8qR3LjIpawxP2j2PQ4nxIPpgcDkcSz+n4hQQUx+88/kfSRy0Kq3t4PEvjyMOuK+8s3p5Q+1zzKNpMvFEERrH+YmXy5dykk2T3EtOja3VDGvGNDbQWqXU422KASeBU3PR9H/LYV3cu3LGdGCHJ2+kcXmeSsWOl2zX0WAY1AA6EfQQWFaURhRxKTds8XGrdstBsIQ9QRJJiorMpkyDGhJMytOpz53yt+HxGteS5GJfPcmXbpdKa+JeH2r+s5Jvk6PF+rDM/quT6dBR0Sf7QmD0wld7sWLD9oZzvyM18E8mamChpwa4H36E8zLK8jPoMSaxxQkmlXAvPDX+0DrEtSBNHIVYmuCfNRTOOdqijfMkdMEKYlPV8CpVsZ38fhjH0mQVV33ChFK0LvxAUaRnjAVH4qB5oGSPHFz1JMChvTp9PH1Z/vOanIdnIrijJJFRL2I4cZy6hbJ2qefvPRYMtEA9SST2fFglhT/Z4PnTbzNP0OhbAZePtOZMa5FphzJJFt2czSJpGOO8b9DqGcDx1JJNLuxou40BY1Mb159+ELdAsBJJHS+1j4P/AFiXRNqKFoAS/wAULJkknnVs92ybNx6s/eTIoVWYdLUkkYFuxDR4fr5GynkKSFuaWDtRJJPTxJLGqPE8uTlldmxiXgQvAkknK+ysNRJYgsh2qTJJMuxZvQtiXe5yN+kz/XMxGPaJJJ0Q/I549o84gY5AAOL6mnjAKMlbdp6kkniy/I+nWooJ9M7kKnjzc42GyxrvxJJMDkygQj7gHqQKL4FHzJJAx7LnH8EiSSSEXkz/2Q=="/>
          <p:cNvSpPr>
            <a:spLocks noChangeAspect="1" noChangeArrowheads="1"/>
          </p:cNvSpPr>
          <p:nvPr/>
        </p:nvSpPr>
        <p:spPr bwMode="auto">
          <a:xfrm>
            <a:off x="63500" y="-706438"/>
            <a:ext cx="21717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5" name="AutoShape 25" descr="data:image/jpeg;base64,/9j/4AAQSkZJRgABAQAAAQABAAD/2wBDAAkGBwgHBgkIBwgKCgkLDRYPDQwMDRsUFRAWIB0iIiAdHx8kKDQsJCYxJx8fLT0tMTU3Ojo6Iys/RD84QzQ5Ojf/2wBDAQoKCg0MDRoPDxo3JR8lNzc3Nzc3Nzc3Nzc3Nzc3Nzc3Nzc3Nzc3Nzc3Nzc3Nzc3Nzc3Nzc3Nzc3Nzc3Nzc3Nzf/wAARCACYAOQDASIAAhEBAxEB/8QAGwAAAgMBAQEAAAAAAAAAAAAAAwQAAgUBBgf/xAA2EAACAgEEAQMCBAUDAwUAAAABAgARAwQSITFBBSJRE2EycYGRBhShscEjQlIz0fAVFiRi8f/EABoBAAMBAQEBAAAAAAAAAAAAAAECAwAEBQb/xAAnEQACAgICAgAHAQEBAAAAAAAAAQIRAyESMQRBBRMUIjJRYXEVM//aAAwDAQACEQMRAD8A+n4mse7j4jCE2d5oeIlifcxCtRjihwKAH3JnHF2epkVBSCByQB9oJm5Ni5GZhfV12TBM6htpbn4jNiRiWN1Zgsr8d1/mX+op/D+pi2X3dcC4jZWK3s4SSfEhtaNftItDudNV3xFKFLJuxOFBQ4NVZuEoFZwgdE+OYA2JuLN2Ao4/X4lTiIyK+6lodGv0jbKqjgnjviQBMpZqrrvsfEKoEplHJ2kqNz3QEXyKrKBVk9mPLiORN6g3VCzx+UGNPY5Fg8DaeP8AwSlCLIK6fL9BhiYbh8jxHdwatp4i5VCTichGXv8A/YbACR7TYPN+JuguKewhLV3BZdLk1O0hSF+YZsYQ3uF8Ak9CNAs2nIDANXc1WTbraFMWlTGttQryZTUVsHtHJ6jD4npG3KCWFX03HxB6haPsH6feK4pDRlbAY8rKRxVeDD5NSQAOCT/eA+iTb7V5qx/eVdGA5G4fBHfMUrpsFkXJkc3VDx8iN4QMeMiualQtAkcEjwJN1OFIJuzfgRQt2qOrahvkwqMa58QRawa4kUkfl94UwNWNBud3ipfGynn5/qIAG1Knojq53Cv06VSTXz5jpknHQ8mR9vtBI+QZIuqkjhiJI9kXBA0Cq1D9TGVA2qGB9viKom7skEwjME2g394qZSStl8u1QSB38RdgAbNXL/UBNk8GAYru4H2uK2NCLLLV8cTh6ofMpRFEi66ln6CxWylE4HHmQVdShYDnz8zgN/lBYaCigtXXEqKHN8E/HcorAOtg0fMnJ3NjUbwK76+0Fgeg5wWQ3JF3V/bqWxYFFCgvR2g/hEohYhAW5PndRr5qXXIr5Nw3kDyOK8f+flKRISbDlWDKB1Rs88QLZCFVHb3dgj+35QqOQVWvb+dkDx/iDpsa7kLli1mko9SqRNspk4Tc6iz3XkV3UTXUNiO5bKmqB7h82pcZCwDALVHs/tAHGmRzTcbRuJPXHiZlYvQwWf6i0QSw9wPz4/8APtDBn/l/9ZbNm1CxVXRSFPA4rixx5jqEZTaklfNmxCI2U+ozsytRQLxXZFSOAy3jKngEEnkiEyqN6bkQ7TYJNG/8QZQDJYUdVQ4k3oMWKZFYUFJYH/aZdiAANpBIoGTIArb3CB1888ice+KHweTJMunZUNtBUnjxKk9jq+pVmVz3V9cf3lGARiboV0D5isokXVwDwJfe18j94IEBb7Eqx3rVsAf9ywIZodJ4HUuriwPjnuKqaS15IhUY7bFWD1KJknEYtW5tx+UkowVzZNfrJGsnQVdvnz4lcnI54rqDZ1VdzN11BvmJWyOYGxlFtncr3wDdSiBVFA8iD7axODgnyfm4jZVR0HZvI6lGPN2ZAaWueZROfI5+PEVmSC7bH5fMsoBUgGjKDdfu/T7wu2uVPMKsVg1x1ZHj84TZts/0qc/C+0k8dy6MgWt3XiEV2cClV5P5XK5B4QEE8HiQEsaBsfn1Os3JRhY/OZOheJcFsSrQP3A/zB/UZSxAAP2B/wC8KuE5a2sT8SuXTOrWevse5RcuwJQ6F8hDKSxO4Gu7gVYI5teKHYuoZ0aiVDD5uABbfDyZWONUWDBjRIIPgCuI1jzIqEopv4PECuH37iOa7hUwEjk99QubJvHFDSZVdWIsfcShJ/3dfFyiaZ1JHJB8Qj4n28k1URt+xainpgcyBmrdY+IMggBbI/SGI9oKk7h8yj423XZuI2UiKZABt2mjfRgWtmIbg9L8VHXXeQWHI6qCyIpNUKqoGykQS2o2k9faWUheFXrwJVhs4Ymq7MgurHcUp2EVx7rBA4hGZlLECz/eCQmxVVLo/e7n5jpitB0a15H7ySiFgKVwteCLkhJNHHIA5HHgQOQ8k+JT624kgczo93HZivRSKCJ+fcKuP2mgP1lVxtxUKlhCSKE0Ygk/0AyjIylENE+ficUDFjRFN13fmXyuqHsc+YtkyqVtmFj94eKuxopsY+r4HPHUIhBU03NXzM98uNkBUOMgPYPcE+R+Lq74EdIb5V/w0WcvlCDhiKAJq5TIzA054HzM7Nnqj3UG+sBWiTY6B54m4oFKJrJkB6NHxZnHzlSBYv8AOYja5ei6p8FmEg1duAciEnrkQ8QXCze/9QOMVtXqXX1g/RplrmrqYC6hC/8AqPRnH1Sra9qfIMZWBwxP0bx9Sw5AF27T13LK+NsvsI2fM82codvxD94xj1AxYwFYbr88QtWbjBdM3MeXANR/q5G2g9CaGLU6TGxVxuWeRGqpvcL+T3DLrcagiyeL66gToEsEZ+z2J9R0QAAS4PJ6joydpw2D8TyiaxW6aGXOGNrzXmF5GT+igvZ6UppMyn6TlW7oxfJgZQOZkLqCOj38mdbVZe9xP6xXT9GXjyT0xvIWDHjjqDJFAEfrKYcxc2SYZwOSSIjh+ilU6YvlNEWDBHgcdX0ZbKu+tjEESgxEZCWYGx15kmtlFoquQggAWO+4YOe6qDquuDXU6jcbtp54qFDPYwclUOOpIA4vqGw1eOZI1iUgaD3fYeI3iUHqLpjok3GsZUV4MyVgfQxjodQWrYgjYd19iTLlXGtkNX/Jex+kAudjxhyDI3/ArREol6Jxi7sFneyFVgSw91jqADHTuKYk+K8TmsxnCd2oyqhPgcmUXUY6tcZNdGbj7ZfmkqWyEZ8uQsgo/JHcG2n1LAllA/WOp6hkGOgVUGxQTmvzg/qarUqQoAA/3NGTiicsmRrSMvPps1HdnRftM/NiZU+ozZWF9KpM2n9Ly4mGR/evk9gTaLaHCiYdOyPsX3Px7j/2jqmjjnmmnVHz5tO+uyAP7MY6Vhz+sdxejafGtkLxPfaf0jS+oYx9UKykXQFRw/w96WqDGNMtGxZPMPG9ifUVpnzHLo9NfAFiCy4sZAAS6ntsX8G6XUOxGfKh3HgHqN/+yNFtoajOPvcVJvpFvqMUez56umw1ZBU/Y1OnHkRSdNqsin43WP2M9rqP4J0wyIv83nA3cnjkfE0MP8E+lIlMMzH5OSFRbFl5GJbPnun1WoIrOMbsOmA2/vUpnz6jGC6Mp+xE+gaj+E/TMQO3Hko+RkNifOtTeH1bL6cLyMuQooHZ+IGq7K4sscn4hdL6yd23NhKeNyDdPQ+l5MOrsLr8R2qWKMCCAO+4nl9Ey6PEMmVEIq2A7EUxoi53fGB/0nX91MHAzy3+LNDVeq6dDWnDZB4cfh/rKYNXkzGzuu746Ai+l0ify6sV9hH4h4/SH0+MYc6fQyHdfY4uK00dGGcZLXZpYtSGFA/1jQakujUVy6fkumP9B1KK9HayUfAuD/SqSa0MZMlEN4hFf6i2AAK5i53UQRX2lsBZU7uz+0nJbC4poPRq6/LzOMtAGz2AYXbuFEjk80O5CloQP6+IKJWcG7r/ABJOoDX4r/KSY1lcfIF/rUMoLfhavt5Mq/tQ1Q+TA/X2ikPfbH/Ea0uwJNrQXKxPsC03+IDUZTgUZEX6b9AhrZj/ANpVcrljtxszdFjB6sZHx7nBpfwib5g6h6YlgDanO+XUc7TQBjOPIHBKr7L9pPmZY1A3fTPAPYvuaWDVIcSY0IJHAX4mT5BmuPoYBHFUIxp8TZr920RZM+J128A/MawOVHB4+0LiJz1oMyvp2FnevxKarQafUJvbHTHzU6c5JFqSR1ZhG1V4q6I/rAibjJ1oX0T670yv5VRmxD/azkEfrGMn8S/Sxf8AyMWbEym7K2P6QObUAbQoNtK5SWRiBzUdSa0mI/GhJ20Oek/xBpM2TjUJuY9MdpP7z0Ca/C2PfZr8rnzxdNjfIzFQT547kTRO5b6DMgPdMR/aGOZxRsnw6L2pHuMur3Z1OMAnmgY8+oVMSZCeGHE+bZMGbHl2HPmv7ZDAsucNX8zmIHADOTUyz1Yv/LlKqkfQNVrsX0zbj955D0rF6fo/UPUfUNRnwHVZshZdzcog6A+57iuiwZGzUyl1rndzNJ9NjICjEo+9TfMvYPonB1YHVfxBoHUoHZyeKCHmYOLBqMmbKcGMjD9NqLcVxxPR4tBhxsCVtpr6PAMeJ9ygWvQm5MzwwxrR4fQvrcCtiYYip8MT/Sa2gxBlC5sW974I4I+00MmlxYSS2Lch8eJdH0wxUcYB+3iDm2MsCj90QJ05x/iOZBX+4WIrqsTZafEq5COyG/xNN2yIqqHORD/yNmZ+bAMWVmThWHQ8GG0+ykXNdMXTLsO02pHHMZRzkG1CT95mar6mLIMrW6jsHx95raTU4dq71qxwQJqTLKbraCYXKcOQD4EZv6iWCORzFM5xrkDFcgB6O2WxZQC3hR8xHrRnG9oOEI4BH6SSqPQ/F56ki6FplMmT3FCoPmUxHEB7gGYdymYqrH+nzBA2QPv1AKrofXIXPVL4Es4V0INflF8ZPfmCzagVtUcmDZujO1Xp7NqN2mT6mZvaBdcXN70v+FsY25dYxbJX4VNKIf0bS7MluPeeT9p6PGlz0sfjrGk5LZ43lefkyS4QejPHo2iVaGBP2iGu9C2+/RsUYc7b4M9JtgsvtEpp6aORZcuN8lI8WucplOLUKceQeI5hxo+RQ7bUbtviN/xB6Yus0xyYxWZOVI/tPM6LV5mQo1+3g/ac2XFwdro9vxPI+oh+mbDouTUuuA2qnap+YTU6PUaUKMij3jgDmZWHUnC5NHYTN3Sao5MuJ2yC1AVbEguL7OrIpwpraMl8ZTpTZEsv+mgUCr5M9kNNpsyhjjQmuwIguj0WJnxapRYaw54sR3g/pzx85S00eYbCcjs98+JZMONaJUM33npjofTcjBcWVVbzTS6+k6AAnnJX/wBoFgY78+NbTMTC+MrtAAMrlAL+0zTzenYmxZHZthX8IB8SY9fgR0TS6dXTGADlbs/lKQwuTolPyYxXJGRuLZdqKTXxNA/VXCAg5YftHtFplI37QLN8CO/RWup0fIxx09nnZPiE5v7Vo8zkTMP+rQFXx4igKk1YIM9TqNKrKRQI+DPNeqaR9GxzYR7fKyeTxlXKB0+N8QU5cJ6ZCgVQ3xAatgAGJ/SDTXLkxivPiK6pzk4v8hOFyo9SMbeyufUJexgDfFQWk1DYh9I0yA8WOoPMThDO67gBuI/KMaTFiz6dc6kFWAIIi8nZWopW+jTwNhZFJFN8V/aM5ETLiDYxyByLiGjJ07pwWXdV/aNZ8b7hkwnk9AHkSl2iLrlpnA7INpVjXVSQC5M5unQVxyJIobRfVKC1i5RFoWsYcFsnA4nAu0/aYmtHEIRCWUciuYLQ6f8AmNYrd7fH3ldTwaU8f2mr6Bh+mu9+2Nzq8aHKf+HH52b5eJ12zW0WIYu/xHuaSGgKiYW3sRzH1zO3I7dnhYnssOTB5RcNVCCc3JorNaFcw9hqeZfSJh1+U7Rtye4D+89VkFiYPqi7cuNl7DVKNcoMfwpuGWl7E8+gQ4lCkbmN/lK4dPmXNR6hmehu+PiXx63lNwsdX8icLjFs+j5T412aek0uQkZMORgAbba3+JoOUz1jdhVcqw7imj1uk6Jonj8oy+bTZDauu4DiWSVaPKycnLaMX1DRDAScPN981USxazJg3Hceq7m1qjvW8pxzD1KAlwXXaPiQnBp3E78MuUamCPqGTVZfpJYJ4JvxNr0/TbwqgUizJ9D0DZHOVxW48flPXabEMahQJ3Yl8qFvtnkedmWTJwh0giIEUAdCXFGdK+2DB2mJ2c9cSucbRYmV6piD4GsdibLgOhmTrcntOMcnqWw7ZHKuMrR4XBWLPlxmiA1gQ+HE2bJdH7AQubRFdazuNqsaF+Yd9RiwqFxD3eSZ5WXHU2fUYcvLGn/BfPjw7duT3E8UZWxjULjUBQOAB4lCrajKD2D5EYyYCFvwBUnRnkb0UxNzyas2BG0zvyqmhzx8RPHjZrJHHcu77QGQfv3UaIGEQ5CLPfmxJCYf9RAxIuSaiiY99MDrzOZEoVXiXxZA5IAJqXdKRie64k0ydmVpsR1OsXExIVj39pt49PnxEDEwYDoEVMfT/wCjqkbr3T1OMCgQLnq+DKsbZ4vxNt5EvQPTav3bMgKsPBmljN9GJZsCZuSOfmUw5X02T6eQ2vhpeUVLa7PNhLi9moxpTAXcIx34wR1B9SKL5HbOHkTzv8S5P5bD9QmgGHM9HxML+J8QfTCxYsXHTpP/AAODWWL/AKYePXBh8qR3LjIpawxP2j2PQ4nxIPpgcDkcSz+n4hQQUx+88/kfSRy0Kq3t4PEvjyMOuK+8s3p5Q+1zzKNpMvFEERrH+YmXy5dykk2T3EtOja3VDGvGNDbQWqXU422KASeBU3PR9H/LYV3cu3LGdGCHJ2+kcXmeSsWOl2zX0WAY1AA6EfQQWFaURhRxKTds8XGrdstBsIQ9QRJJiorMpkyDGhJMytOpz53yt+HxGteS5GJfPcmXbpdKa+JeH2r+s5Jvk6PF+rDM/quT6dBR0Sf7QmD0wld7sWLD9oZzvyM18E8mamChpwa4H36E8zLK8jPoMSaxxQkmlXAvPDX+0DrEtSBNHIVYmuCfNRTOOdqijfMkdMEKYlPV8CpVsZ38fhjH0mQVV33ChFK0LvxAUaRnjAVH4qB5oGSPHFz1JMChvTp9PH1Z/vOanIdnIrijJJFRL2I4cZy6hbJ2qefvPRYMtEA9SST2fFglhT/Z4PnTbzNP0OhbAZePtOZMa5FphzJJFt2czSJpGOO8b9DqGcDx1JJNLuxou40BY1Mb159+ELdAsBJJHS+1j4P/AFiXRNqKFoAS/wAULJkknnVs92ybNx6s/eTIoVWYdLUkkYFuxDR4fr5GynkKSFuaWDtRJJPTxJLGqPE8uTlldmxiXgQvAkknK+ysNRJYgsh2qTJJMuxZvQtiXe5yN+kz/XMxGPaJJJ0Q/I549o84gY5AAOL6mnjAKMlbdp6kkniy/I+nWooJ9M7kKnjzc42GyxrvxJJMDkygQj7gHqQKL4FHzJJAx7LnH8EiSSSEXkz/2Q=="/>
          <p:cNvSpPr>
            <a:spLocks noChangeAspect="1" noChangeArrowheads="1"/>
          </p:cNvSpPr>
          <p:nvPr/>
        </p:nvSpPr>
        <p:spPr bwMode="auto">
          <a:xfrm>
            <a:off x="215900" y="-554038"/>
            <a:ext cx="21717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7" name="AutoShape 30" descr="data:image/jpeg;base64,/9j/4AAQSkZJRgABAQAAAQABAAD/2wCEAAkGBhQSERMUExQRFRUWFhgUFhcVGRQWFBoWGBgVFBgWFBUXHDIeGBkjGRUVHy8gJScqLSwsFR4xNTAqNSYrLCkBCQoKDgwOGg8PGiwkHCQvMDQvLCwpNCosLywxLCkwMCwsLCkvLyw1LC8zLCw0LTUpLCwsNCwsLCwsLC8tKiksLP/AABEIAIgAZgMBIgACEQEDEQH/xAAbAAABBQEBAAAAAAAAAAAAAAAFAAMEBgcCAf/EAD0QAAIABAQCBwYDBwQDAAAAAAECAAMEEQUSITEGgRMiQVFhcZEyQnKSobEHFFIjM4KissHwJVNi0SQ0Q//EABoBAAIDAQEAAAAAAAAAAAAAAAQFAAMGAgH/xAAyEQABAwIDBQcDBAMAAAAAAAABAAIDBBESITEFIkFRYRNxobHB0fAzgZE0QuHxFCMy/9oADAMBAAIRAxEAPwDEHc3Op3jzOe8wn3PnHMRRdZz3mFnPeY5hRFFJoKwy5st7nqOr/Kwb+0aRxSl5vSWNiSTbS6nVSOREZeqkkAak6ADeNPasZGWRMFwUUFW3VggBynsMMKPRw7krrxZzHDhf8ZIZg80Zjo2viT66QdxWeZOHVJ/VLMu/i7KtvTNAXAEQTm6r9W+5FvoIe4rnvPoprAEhXQ2XZUBIvbuuRr4wcTaF3cUA9uKdo4XCzvOe8ws57zHMKEK0a6znvMLOe8xzCiKJ6Q5vudoUeU+/KFEUXD7nzjmHpVO0yYEQFmZsqqNSSTYADvvF8psPk4couEm1PvOQGSWf0ygdCR+s8rDe2KIyHLRUTTiK3EnQKlScFnuMyyZzL3qjkeoESqfhSpYZmlPLT9cwFF5ZhduV4sc3ieY7XZmPmSYJUda0ywBPipuQeUGNpY9S5BuqZ9A0XP3QnBcIWWyhBmcn2z2fAPdHjv5QXxjDZk6cXQaB9DsLbb8otVDhMuUM8xVD2uAdUHLtP0gXiaN7XSsddtQO06DbaKn1AaMEYyTin2U3F2lSSTyHv7ZIdK4Znosx+r1v+Q7dol0FK8uVMlsCCUFrjcggka76XiZiUxkkNc2GZLEeO1uUSMAmk3LPdDoQwzKfMGPI6uRpzVs+yqWVpDbg991n+I8LJNJMu0p/0n92T4dqH1HlAOo4WqkNjTztdiqMynxVlFjGx4rgYUF5aggb9uXxHev2ioYhXOptdifEmCOyimGIZHiksoqKR+A2LTofniD5KgVeFzpVuklTZd9s6MvpcRFjSsP4mdeqxup0Kt1kI7ip0MQeJuEZcyU1TSLlKjNNkjbL2zJXcBuV7BqNBaKZaQtbiabhSOt3gyQWvoeCpFPvyhQqfflCgJMFaeBZIRqipO8pcqeEyZmFx4hFf1ERcQqS7QR4eP8Ap8+2/wCYF/LJp92gdSys0yGMYtG0DilhN5XuPDLwTmGYY01jvYAknyi88I4cFBmG1xot/wBX+feCXBcuU0ieir1ijWY9pA1AjzDUyyVFrWubntN7aR5Ujs2WHFH7Hd207nEf8jLvPwrutqSTY+V4C45O6JJgD3yPlFxvqQfpE15rZx26jy3EDuL5mjg5Rd8+m/Mc4WOOS00bcTwFBpsVmzejRgoAIBPaTsGI8thFwwKkDJNOa4lhSBbvYLb6xnJrACxBN2N+63lGhcG1RamqdiAigHtPWza+OkcRvN7FXVUTQ27EdlObaW018LdoMVmr4YWbVy5YOVZhFiNbA328iCPSLBJY3sd/pEigp/8Ay6XTZnsewjJm+kHwvLXXCSVEYkhcDwz/AB/F1jdYMjlTuDaDvDeJlGU+PI+B8Ik8fUUoTmC6HW3jYwAwh9R5w2abPssm60sV0E4kwsU9bOlr7F8yfA4Dr6BgOUKCn4gW/Np3/l5d/PrD7WhQklaGvc0c04pnl8TXHUgJcIG9PWg7AymHneYPt9oH0zHMbd8FaVOgw4H3p7s/8K9Rfsx5wNwqTmYeJg5gOFjfmaCuC6R3C/kLLVeEJQkyqfbVjm8n0+xiZW4cqB1O6uQCNbAnOt/miNJZQolg9ZHlEjuUgoDzaW/pE2uxdRPcNazdQ37x7LfUjnFlZHiZccF5sOpwVJa79/nqFX+jUzFvMUNmFtwtgRe9xuezyiPj2Fy3lZmmBSxS2hZiMvYo31PeI5xqQAxJzAd3+HSOa6qF6bu6IN36nNvyEJdRZbcAsddVqp4fKn97JA7M+dDzXKbHmYv/AAPRShLm9G+YOFTraN0ipMzkAgdQ2BB7jrqIEZtbnWxv9rxMwH/25bH2WLKSPduje14Ry1tiunuBabK209KtypmLcdwJGmmrW0MEaenRXVgwzS5cyYR2WYZFsbb3BgHgWKKy5pmgAuW922+vcY6XFOkE5ts1iB3Kuir6anxYwwp4zI7JZ/ac/wDiwku1OQ68/D0Va/ETA1BWZMmiXq2gUu/WJK9UWAFtd4rPD2FKZgH5mlIJ3zOOZBTSLt+I5Wb+YCm/RiVfwYKrEfLNQ84y3DZuV+cHA7zXX1SGO3ZuZbQlLjk/6hOG4US1HdYS5eo8DvzjyCHHtKCaeoH/ANJZlt8Usi38rD5Y8hbUNLZXA80xo3B0DbcrfjJe8V9QSJH+1JloR/yyhm/mYxJ4NoA00M5ARAZjk7BUGYk+kBcRqzOnMx1JYk8zBnEaj8vhsy3tT2WT/D7b/wBIHOGAIF38kvc04Gx8Xeuqf4M4iNRiNQW0E5DkB7OjIdR55Q3qYKcUzCJhI5xmvD+J/l6mTO/Q4J8V2Yc1JEaZxilphtr494OoPpEpZMbHA6+6qq4RHOwt0t5fAolBxGjDJO8g+55wRahD2MsqwGtxbX/O6KJUQ3IrXT2WI5wFJTAm7clqKfapwhswv14/daWMKbsHre0TKZ5UoN07KNNRoS3hlEZuuNTiLGY3qY6lTGY6kmIyjc45ldS7WhDdxpv1y91a6nGAxyyxlS+g7T3FrbwZwFcysD26HyvFPpNLRYajEPy9DUzu1Uyr8b9RfQtflDiNjYIzZY/aM8tZKMZzJsOirXD3EizcRqpLn9nVzGRCdg2qS+RFh55YCVlOZU0qdCDaKzLmFWDA2IIIPiNQYvvFcwTeiqBp0yLMPxEdb+bNC2B5e0g8M0xljEUgto4W+408PJT2wxqyiWWgu6TQ4+Eo4b6hY8hjhrGzKvY20/uI8gqSnZKcZKDE08N2MGV1Wll9bTvh7jGeclLL7BLaZ/Ezlb+ksRMw+izzAO8xX+IcSE6eWX2FARPhXQHmbnnA0+7Hbmjot+UdP6QyNVxk5qeme9yZEon5FH9oyqNUx1ejkU6HdZEoHzyKT945o9Xdy5r9Y+/0VVZdYiPvEw7xFmjWLivWpxIK0KwKXcQYoYIi1VEuim0q6w9x02XDAL+1PQHxsrn72hmS1jD3G8othlx7k9CfJldfvb1iyo+i5Bs/UR35rL4tlPNL4fKv7k2ZLHw9WYB6u3rFTixcLVGdZlOfe/aJ8ag3AHit/lEJqc2fbmnlSNy/I3XdICDp3f8AUewkFmMKDb2Q9rohXVAk001vemXlJ39b2j8t/mEUmDHEuJibNyof2cu6r4m92bmfoBAeA6iTG/LQIimjLG3OpUrC6cTJ0pDs8xFPkzAf3jUOMjea/wAR9L6RnXCkjPW0qjtny/QOpP0Bi/8AE0/M7eJMFUY3XFAV5/3MHf6KqE6xFc6xJY6xGbePSrmp7tHlBWhaBam5HhBOjFoJi1VMuiIU4uwg1idOHw6rU/7JfmjK4/pgLSnrRYWXPS1SDdqeaB55GI+0EPF43DolkhtIw9R5rFjDtFUmXMRxujBhyN4aMeRm9FqiLixVzr0UzMyew4zr8LWI/wCuUKInDVUsxOidlUpcozaDKTqt/BjcfEY8hmCHjElhPZ7p4KtPufOOY6fc+ccwsTRWn8OpF6szOyTKeZzI6Nfq8EsUrLsYY4Cl2kVj9/RSxzLuf6BESumamGcO7COqUyDHUHoAPX1TUxtYZYx7nvHjCPCrwLJ+RBKQ8DJET02giNDyIjTvB/Aq3rrfa9j5HQ/SKktXbSC+DzOsIKY4HJAVEd2krPcWojJnzZR9x2T5SRESLH+IMnLiE4/ryTPnRWP1JiuRnXtwuI5LRRPxxtdzATtPvyhQqfflCjlWLl0Nzod48yHuMKFEUWgcMU5TDr2/eTXbkoVB9c/rAepl3bYwoUNx9No6JKzOV56lR2pDuAYUxCRexhQorcLIkG66kKe4xMqXKqBY3MKFHYNmrki7goshTfYxY8IFiN4UKLoDmh6kbqGfibSHpaeZb25WU+ctiP6WX0il5D3GFChZVC0zkdQG9O35xTkhDfY7QoUKBkav/9k="/>
          <p:cNvSpPr>
            <a:spLocks noChangeAspect="1" noChangeArrowheads="1"/>
          </p:cNvSpPr>
          <p:nvPr/>
        </p:nvSpPr>
        <p:spPr bwMode="auto">
          <a:xfrm>
            <a:off x="63500" y="-630238"/>
            <a:ext cx="9715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494" y="2424112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9977" y="1833543"/>
            <a:ext cx="3023312" cy="260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913" y="1581139"/>
            <a:ext cx="2779950" cy="310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222" y="1663189"/>
            <a:ext cx="4600575" cy="37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498" y="1464468"/>
            <a:ext cx="4098923" cy="372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136852" cy="294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123" y="1647031"/>
            <a:ext cx="3044018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9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7384"/>
            <a:ext cx="9144000" cy="83671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Indications de la chimiothérapie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334178"/>
              </p:ext>
            </p:extLst>
          </p:nvPr>
        </p:nvGraphicFramePr>
        <p:xfrm>
          <a:off x="0" y="625249"/>
          <a:ext cx="9144000" cy="6116120"/>
        </p:xfrm>
        <a:graphic>
          <a:graphicData uri="http://schemas.openxmlformats.org/drawingml/2006/table">
            <a:tbl>
              <a:tblPr firstRow="1" firstCol="1" bandRow="1"/>
              <a:tblGrid>
                <a:gridCol w="2123728"/>
                <a:gridCol w="7020272"/>
              </a:tblGrid>
              <a:tr h="471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médicament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Indications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6D5"/>
                    </a:solidFill>
                  </a:tcPr>
                </a:tc>
              </a:tr>
              <a:tr h="175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Moutarde </a:t>
                      </a: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d’azote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Maladie de hodgkin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adénocarcinome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ovarien; carcinome du sein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Leucémies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Oxazophorines</a:t>
                      </a:r>
                      <a:r>
                        <a:rPr lang="fr-FR" sz="2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400" b="1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fr-FR" sz="2400" b="1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Alkylants</a:t>
                      </a: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Lymphomes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hodgkinien et non hodgkinien;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adénocarcinome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mammaire et ovarien;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carcinome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bronchique…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Ethylène-imine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fr-FR" sz="2400" b="1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Alkylants</a:t>
                      </a: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Cancer 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du sein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fr-FR" sz="2400" i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adénocarcinome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ovarien; cancer bronchique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8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Triazènes</a:t>
                      </a:r>
                      <a:endParaRPr lang="fr-FR" sz="2400" b="1" i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fr-FR" sz="2400" b="1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Alkylants</a:t>
                      </a: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maladie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 hodgkin;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mélanomes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malins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Nitroso-urés</a:t>
                      </a:r>
                      <a:r>
                        <a:rPr lang="fr-FR" sz="24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Tumeurs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cérébrales et lymphomes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10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63076"/>
              </p:ext>
            </p:extLst>
          </p:nvPr>
        </p:nvGraphicFramePr>
        <p:xfrm>
          <a:off x="35496" y="476672"/>
          <a:ext cx="9108504" cy="6386273"/>
        </p:xfrm>
        <a:graphic>
          <a:graphicData uri="http://schemas.openxmlformats.org/drawingml/2006/table">
            <a:tbl>
              <a:tblPr firstRow="1" firstCol="1" bandRow="1"/>
              <a:tblGrid>
                <a:gridCol w="2250036"/>
                <a:gridCol w="6858468"/>
              </a:tblGrid>
              <a:tr h="39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médicament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Indications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6D5"/>
                    </a:solidFill>
                  </a:tcPr>
                </a:tc>
              </a:tr>
              <a:tr h="398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Organoplatines</a:t>
                      </a:r>
                      <a:r>
                        <a:rPr lang="fr-FR" sz="2400" i="1" dirty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Cancer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du testicule et de l’ovaire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Anthracyclines</a:t>
                      </a:r>
                      <a:r>
                        <a:rPr lang="fr-FR" sz="2400" b="1" i="1" dirty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fr-FR" sz="2400" b="1" i="1" dirty="0" smtClean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fr-FR" sz="2400" b="1" i="1" dirty="0" err="1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Intercalants</a:t>
                      </a:r>
                      <a:r>
                        <a:rPr lang="fr-FR" sz="2400" b="1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r>
                        <a:rPr lang="fr-FR" sz="2400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Leucémies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aigues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hémopathies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malignes; 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cancers du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sein;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tract digest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Etoposide</a:t>
                      </a:r>
                      <a:r>
                        <a:rPr lang="fr-FR" sz="2400" b="1" i="1" dirty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400" b="1" i="1" dirty="0" smtClean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fr-FR" sz="2400" b="1" i="1" dirty="0" err="1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Intercalants</a:t>
                      </a:r>
                      <a:r>
                        <a:rPr lang="fr-FR" sz="2400" b="1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Tumeurs de testicule ; leucémies aigue;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4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Bléomycine</a:t>
                      </a:r>
                      <a:endParaRPr lang="fr-FR" sz="2400" b="1" i="1" dirty="0" smtClean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(Scindant) 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Lymphomes hodgkiniens et non hodgkiniens; carcinomes embryonnaires et épidermoïdes évolué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 dirty="0" err="1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Antimétabolites</a:t>
                      </a:r>
                      <a:r>
                        <a:rPr lang="fr-FR" sz="2400" b="1" i="1" dirty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: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5-FU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1" dirty="0" err="1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Thioguanine</a:t>
                      </a:r>
                      <a:endParaRPr lang="fr-FR" sz="2400" i="1" dirty="0" smtClean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i="1" dirty="0" smtClean="0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MTX </a:t>
                      </a:r>
                      <a:endParaRPr lang="fr-FR" sz="2400" dirty="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 cancers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non hodgkinien et  voies aérodigestifs;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tumeurs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du tube digestif;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ovaires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; </a:t>
                      </a:r>
                      <a:endParaRPr lang="fr-FR" sz="24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sein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i="1">
                          <a:solidFill>
                            <a:srgbClr val="E61853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Alcaloïdes de pervenche </a:t>
                      </a:r>
                      <a:endParaRPr lang="fr-FR" sz="2400">
                        <a:solidFill>
                          <a:srgbClr val="E61853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fr-FR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Hémopathies </a:t>
                      </a:r>
                      <a:r>
                        <a:rPr lang="fr-FR" sz="2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malignes; maladie de hodgkin; 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3978" marR="33978" marT="6343" marB="0">
                    <a:lnL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6D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-27384"/>
            <a:ext cx="9144000" cy="652632"/>
            <a:chOff x="3149500" y="1354376"/>
            <a:chExt cx="5703430" cy="1286628"/>
          </a:xfrm>
        </p:grpSpPr>
        <p:sp>
          <p:nvSpPr>
            <p:cNvPr id="5" name="Rectangle 4"/>
            <p:cNvSpPr/>
            <p:nvPr/>
          </p:nvSpPr>
          <p:spPr>
            <a:xfrm>
              <a:off x="3149500" y="1354376"/>
              <a:ext cx="5703430" cy="1003565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>
                  <a:solidFill>
                    <a:srgbClr val="FFFF00"/>
                  </a:solidFill>
                  <a:latin typeface="Comic Sans MS" pitchFamily="66" charset="0"/>
                </a:rPr>
                <a:t>Indications de la chimiothérapie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marR="0" lvl="0" indent="0" algn="ctr" defTabSz="2444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34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792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Stimulation des </a:t>
            </a:r>
            <a:r>
              <a:rPr lang="fr-FR" sz="2400" dirty="0"/>
              <a:t>défenses propres du </a:t>
            </a:r>
            <a:r>
              <a:rPr lang="fr-FR" sz="2400" dirty="0" smtClean="0"/>
              <a:t>malade par 03 méthodes: </a:t>
            </a:r>
            <a:endParaRPr lang="fr-F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</a:rPr>
              <a:t>Les cytokines (INF-alpha, IL-2:                </a:t>
            </a:r>
            <a:r>
              <a:rPr lang="fr-FR" sz="2400" dirty="0" smtClean="0"/>
              <a:t>GB / </a:t>
            </a:r>
            <a:r>
              <a:rPr lang="fr-FR" sz="2400" dirty="0" err="1" smtClean="0"/>
              <a:t>LymT</a:t>
            </a:r>
            <a:r>
              <a:rPr lang="fr-FR" sz="2400" dirty="0" smtClean="0"/>
              <a:t> / </a:t>
            </a:r>
            <a:r>
              <a:rPr lang="fr-FR" sz="2400" dirty="0" err="1" smtClean="0"/>
              <a:t>Lym</a:t>
            </a:r>
            <a:r>
              <a:rPr lang="fr-FR" sz="2400" dirty="0" smtClean="0"/>
              <a:t> NK</a:t>
            </a:r>
          </a:p>
          <a:p>
            <a:pPr lvl="0" algn="just">
              <a:lnSpc>
                <a:spcPct val="150000"/>
              </a:lnSpc>
            </a:pPr>
            <a:r>
              <a:rPr lang="fr-FR" sz="2400" dirty="0" smtClean="0"/>
              <a:t>traitement </a:t>
            </a:r>
            <a:r>
              <a:rPr lang="fr-FR" sz="2400" dirty="0"/>
              <a:t>des formes évoluées d'adénocarcinomes du </a:t>
            </a:r>
            <a:r>
              <a:rPr lang="fr-FR" sz="2400" dirty="0" smtClean="0"/>
              <a:t>rein.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L’immunothérapie cellulaire: (stimulation du </a:t>
            </a:r>
            <a:r>
              <a:rPr lang="fr-FR" sz="2400" dirty="0" err="1" smtClean="0">
                <a:solidFill>
                  <a:srgbClr val="FF0000"/>
                </a:solidFill>
              </a:rPr>
              <a:t>syst</a:t>
            </a:r>
            <a:r>
              <a:rPr lang="fr-FR" sz="2400" dirty="0" smtClean="0">
                <a:solidFill>
                  <a:srgbClr val="FF0000"/>
                </a:solidFill>
              </a:rPr>
              <a:t> immunitaire):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fr-FR" sz="2400" dirty="0" err="1" smtClean="0"/>
              <a:t>Prvt</a:t>
            </a:r>
            <a:r>
              <a:rPr lang="fr-FR" sz="2400" dirty="0" smtClean="0"/>
              <a:t> de GB du malade / activation par cytokines / réinjecter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fr-FR" sz="2400" dirty="0" smtClean="0"/>
              <a:t>Thérapie génique (modification du génome tumorale: gène IL2)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</a:rPr>
              <a:t>L’immunothérapie </a:t>
            </a:r>
            <a:r>
              <a:rPr lang="fr-FR" sz="2400" dirty="0">
                <a:solidFill>
                  <a:srgbClr val="FF0000"/>
                </a:solidFill>
              </a:rPr>
              <a:t>ciblée « sérothérapie »:</a:t>
            </a:r>
            <a:r>
              <a:rPr lang="fr-FR" sz="2400" dirty="0"/>
              <a:t>  </a:t>
            </a:r>
            <a:r>
              <a:rPr lang="fr-FR" sz="2400" dirty="0" smtClean="0"/>
              <a:t>AC monoclonaux</a:t>
            </a:r>
          </a:p>
          <a:p>
            <a:pPr lvl="0" algn="just">
              <a:lnSpc>
                <a:spcPct val="150000"/>
              </a:lnSpc>
            </a:pPr>
            <a:r>
              <a:rPr lang="fr-FR" sz="2400" dirty="0" smtClean="0"/>
              <a:t>« Leucémies lymphoïdes chroniques»: accumulation des </a:t>
            </a:r>
            <a:r>
              <a:rPr lang="fr-FR" sz="2400" dirty="0" err="1" smtClean="0"/>
              <a:t>LymB</a:t>
            </a:r>
            <a:r>
              <a:rPr lang="fr-FR" sz="2400" dirty="0" smtClean="0"/>
              <a:t> exprimant les CD20              </a:t>
            </a:r>
            <a:r>
              <a:rPr lang="fr-FR" sz="2400" dirty="0" err="1" smtClean="0"/>
              <a:t>Trt</a:t>
            </a:r>
            <a:r>
              <a:rPr lang="fr-FR" sz="2400" dirty="0" smtClean="0"/>
              <a:t> par un AC monoclonal anti-CD20</a:t>
            </a:r>
          </a:p>
          <a:p>
            <a:pPr lvl="0" algn="just">
              <a:lnSpc>
                <a:spcPct val="150000"/>
              </a:lnSpc>
            </a:pP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3889122"/>
            <a:ext cx="3254613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9550" tIns="209550" rIns="209550" bIns="209550" numCol="1" spcCol="1270" anchor="ctr" anchorCtr="0">
            <a:noAutofit/>
          </a:bodyPr>
          <a:lstStyle/>
          <a:p>
            <a:pPr marL="0" marR="0" lvl="0" indent="0" algn="ctr" defTabSz="2444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5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+mj-lt"/>
                <a:cs typeface="Calibri" pitchFamily="34" charset="0"/>
              </a:rPr>
              <a:t>L’immunothérapie anticancéreuse</a:t>
            </a:r>
            <a:endParaRPr lang="fr-FR" sz="3600" b="1" dirty="0">
              <a:solidFill>
                <a:srgbClr val="FFFF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716016" y="2132856"/>
            <a:ext cx="1101363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 </a:t>
            </a:r>
            <a:endParaRPr lang="fr-FR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15817" y="5949280"/>
            <a:ext cx="93610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 </a:t>
            </a:r>
            <a:endParaRPr lang="fr-FR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fr-FR" sz="1800" dirty="0" smtClean="0">
                <a:latin typeface="Comic Sans MS" pitchFamily="66" charset="0"/>
              </a:rPr>
              <a:t>. </a:t>
            </a: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1800" b="1" i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i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fr-FR" sz="18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fr-FR" sz="1800" dirty="0" smtClean="0"/>
          </a:p>
          <a:p>
            <a:pPr>
              <a:buFont typeface="Wingdings 3" pitchFamily="18" charset="2"/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b="1" i="1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b="1" i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b="1" i="1" u="sng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566737" indent="-457200" algn="just" eaLnBrk="1" hangingPunct="1">
              <a:buFont typeface="Courier New" pitchFamily="49" charset="0"/>
              <a:buChar char="o"/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Courier New" pitchFamily="49" charset="0"/>
              <a:buChar char="o"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Tx/>
              <a:buChar char="-"/>
              <a:defRPr/>
            </a:pPr>
            <a:endParaRPr lang="fr-FR" sz="2000" i="1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AutoNum type="alphaLcPeriod"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AutoNum type="alphaLcPeriod"/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AutoNum type="alphaLcPeriod"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AutoNum type="alphaLcPeriod"/>
              <a:defRPr/>
            </a:pPr>
            <a:endParaRPr lang="fr-FR" sz="2000" i="1" dirty="0" smtClean="0"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b="1" i="1" u="sng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566737" indent="-457200" algn="just" eaLnBrk="1" hangingPunct="1">
              <a:buFont typeface="Wingdings 3" pitchFamily="18" charset="2"/>
              <a:buNone/>
              <a:defRPr/>
            </a:pPr>
            <a:endParaRPr lang="fr-FR" sz="20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just" eaLnBrk="1" hangingPunct="1">
              <a:buFont typeface="Wingdings 3" pitchFamily="18" charset="2"/>
              <a:buNone/>
              <a:defRPr/>
            </a:pPr>
            <a:endParaRPr lang="fr-FR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 eaLnBrk="1" hangingPunct="1">
              <a:buFont typeface="Wingdings 3" pitchFamily="18" charset="2"/>
              <a:buNone/>
              <a:defRPr/>
            </a:pPr>
            <a:endParaRPr lang="fr-FR" sz="2400" b="1" dirty="0" smtClean="0">
              <a:latin typeface="Comic Sans MS" pitchFamily="66" charset="0"/>
            </a:endParaRP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59405" name="Image 3" descr="F:\anticancereux\Guérir les cellules cancéreuses_fichiers\therapie-gen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fr-FR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3600" dirty="0" smtClean="0">
                <a:solidFill>
                  <a:srgbClr val="FFFF00"/>
                </a:solidFill>
                <a:latin typeface="Comic Sans MS" pitchFamily="66" charset="0"/>
              </a:rPr>
              <a:t>La thérapie génique</a:t>
            </a:r>
            <a:br>
              <a:rPr lang="fr-FR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fr-FR" sz="3600" dirty="0" smtClean="0">
                <a:solidFill>
                  <a:srgbClr val="FFFF00"/>
                </a:solidFill>
                <a:latin typeface="Comic Sans MS" pitchFamily="66" charset="0"/>
              </a:rPr>
              <a:t>stratégie </a:t>
            </a:r>
            <a:r>
              <a:rPr lang="fr-FR" sz="3600" dirty="0">
                <a:solidFill>
                  <a:srgbClr val="FFFF00"/>
                </a:solidFill>
                <a:latin typeface="Comic Sans MS" pitchFamily="66" charset="0"/>
              </a:rPr>
              <a:t>du gène suicide</a:t>
            </a:r>
            <a:r>
              <a:rPr lang="fr-FR" sz="4000" dirty="0">
                <a:solidFill>
                  <a:srgbClr val="FFFF00"/>
                </a:solidFill>
                <a:latin typeface="Comic Sans MS" pitchFamily="66" charset="0"/>
              </a:rPr>
              <a:t> </a:t>
            </a:r>
            <a:br>
              <a:rPr lang="fr-FR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fr-FR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13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Utilisée en 1992, dans traitement des tumeurs cérébrales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766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6AD9-671E-46F9-A83B-332B5BA8BC0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416"/>
            <a:ext cx="9144000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36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7" descr="BCHER2growthfa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Les inhibiteurs des recepteurs tyrosine kinase: </a:t>
            </a:r>
            <a:endParaRPr lang="fr-F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 bwMode="auto">
          <a:xfrm>
            <a:off x="-4" y="980728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 smtClean="0">
                <a:solidFill>
                  <a:srgbClr val="FFFFFF"/>
                </a:solidFill>
              </a:rPr>
              <a:t>Thérapie ciblée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3559" y="2276872"/>
            <a:ext cx="8640959" cy="2717341"/>
          </a:xfrm>
          <a:prstGeom prst="rect">
            <a:avLst/>
          </a:prstGeom>
          <a:solidFill>
            <a:srgbClr val="92D05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3600" kern="1200" dirty="0" smtClean="0"/>
              <a:t>inhibiteurs des récepteurs de type: </a:t>
            </a:r>
          </a:p>
          <a:p>
            <a:pPr marL="0" indent="0">
              <a:buFontTx/>
              <a:buNone/>
            </a:pPr>
            <a:endParaRPr lang="fr-FR" sz="3600" kern="1200" dirty="0" smtClean="0"/>
          </a:p>
          <a:p>
            <a:r>
              <a:rPr lang="fr-FR" sz="3600" b="1" kern="1200" dirty="0" smtClean="0">
                <a:solidFill>
                  <a:srgbClr val="FF0000"/>
                </a:solidFill>
              </a:rPr>
              <a:t>EGFR</a:t>
            </a:r>
            <a:r>
              <a:rPr lang="fr-FR" sz="3600" b="1" kern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fr-FR" sz="3600" kern="1200" dirty="0" smtClean="0"/>
              <a:t>(</a:t>
            </a:r>
            <a:r>
              <a:rPr lang="fr-FR" sz="3600" kern="1200" dirty="0" err="1" smtClean="0"/>
              <a:t>Iressa</a:t>
            </a:r>
            <a:r>
              <a:rPr lang="fr-FR" sz="3600" kern="1200" dirty="0" smtClean="0"/>
              <a:t>® et </a:t>
            </a:r>
            <a:r>
              <a:rPr lang="fr-FR" sz="3600" kern="1200" dirty="0" err="1" smtClean="0"/>
              <a:t>Tarceva</a:t>
            </a:r>
            <a:r>
              <a:rPr lang="fr-FR" sz="3600" kern="1200" dirty="0" smtClean="0"/>
              <a:t>®)</a:t>
            </a:r>
          </a:p>
          <a:p>
            <a:pPr marL="0" indent="0">
              <a:buFontTx/>
              <a:buNone/>
            </a:pPr>
            <a:endParaRPr lang="fr-FR" sz="3600" kern="1200" dirty="0" smtClean="0"/>
          </a:p>
          <a:p>
            <a:pPr marL="0" indent="0">
              <a:buFontTx/>
              <a:buNone/>
            </a:pPr>
            <a:endParaRPr lang="fr-FR" sz="2800" i="1" dirty="0" smtClean="0">
              <a:latin typeface="Comic Sans MS" pitchFamily="66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5225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7" descr="BCHER2growthfa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Les inhibiteurs des recepteurs tyrosine kinase: </a:t>
            </a:r>
            <a:endParaRPr lang="fr-F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 bwMode="auto">
          <a:xfrm>
            <a:off x="-4" y="980728"/>
            <a:ext cx="3563889" cy="688136"/>
          </a:xfrm>
          <a:prstGeom prst="roundRect">
            <a:avLst>
              <a:gd name="adj" fmla="val 44167"/>
            </a:avLst>
          </a:prstGeom>
          <a:solidFill>
            <a:srgbClr val="ABACFF">
              <a:lumMod val="10000"/>
            </a:srgbClr>
          </a:solidFill>
          <a:ln w="25400" cap="flat" cmpd="sng" algn="ctr">
            <a:solidFill>
              <a:srgbClr val="ABACFF">
                <a:lumMod val="10000"/>
              </a:srgbClr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2800" b="1" dirty="0" smtClean="0">
                <a:solidFill>
                  <a:srgbClr val="FFFFFF"/>
                </a:solidFill>
              </a:rPr>
              <a:t>Thérapie ciblée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93559" y="2276872"/>
            <a:ext cx="8640959" cy="2717341"/>
          </a:xfrm>
          <a:prstGeom prst="rect">
            <a:avLst/>
          </a:prstGeom>
          <a:solidFill>
            <a:srgbClr val="92D05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3600" kern="1200" dirty="0" smtClean="0"/>
              <a:t>inhibiteurs des récepteurs de type: </a:t>
            </a:r>
          </a:p>
          <a:p>
            <a:pPr marL="0" indent="0">
              <a:buFontTx/>
              <a:buNone/>
            </a:pPr>
            <a:endParaRPr lang="fr-FR" sz="3600" kern="1200" dirty="0" smtClean="0"/>
          </a:p>
          <a:p>
            <a:r>
              <a:rPr lang="fr-FR" sz="3600" b="1" kern="1200" dirty="0" smtClean="0">
                <a:solidFill>
                  <a:srgbClr val="FF0000"/>
                </a:solidFill>
              </a:rPr>
              <a:t>EGFR</a:t>
            </a:r>
            <a:r>
              <a:rPr lang="fr-FR" sz="3600" b="1" kern="12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fr-FR" sz="3600" kern="1200" dirty="0" smtClean="0"/>
              <a:t>(</a:t>
            </a:r>
            <a:r>
              <a:rPr lang="fr-FR" sz="3600" kern="1200" dirty="0" err="1" smtClean="0"/>
              <a:t>Iressa</a:t>
            </a:r>
            <a:r>
              <a:rPr lang="fr-FR" sz="3600" kern="1200" dirty="0" smtClean="0"/>
              <a:t>® et </a:t>
            </a:r>
            <a:r>
              <a:rPr lang="fr-FR" sz="3600" kern="1200" dirty="0" err="1" smtClean="0"/>
              <a:t>Tarceva</a:t>
            </a:r>
            <a:r>
              <a:rPr lang="fr-FR" sz="3600" kern="1200" dirty="0" smtClean="0"/>
              <a:t>®)</a:t>
            </a:r>
          </a:p>
          <a:p>
            <a:pPr marL="0" indent="0">
              <a:buFontTx/>
              <a:buNone/>
            </a:pPr>
            <a:endParaRPr lang="fr-FR" sz="3600" kern="1200" dirty="0" smtClean="0"/>
          </a:p>
          <a:p>
            <a:pPr marL="0" indent="0">
              <a:buFontTx/>
              <a:buNone/>
            </a:pPr>
            <a:endParaRPr lang="fr-FR" sz="2800" i="1" dirty="0" smtClean="0">
              <a:latin typeface="Comic Sans MS" pitchFamily="66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463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2143116"/>
            <a:ext cx="9067800" cy="3983047"/>
          </a:xfrm>
        </p:spPr>
        <p:txBody>
          <a:bodyPr/>
          <a:lstStyle/>
          <a:p>
            <a:r>
              <a:rPr lang="fr-FR" sz="2400" dirty="0" smtClean="0"/>
              <a:t>stopper la formation de nouveaux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vaisseaux sanguins</a:t>
            </a:r>
          </a:p>
          <a:p>
            <a:r>
              <a:rPr lang="fr-FR" sz="2400" dirty="0" smtClean="0"/>
              <a:t>détruire les vaisseaux anormaux</a:t>
            </a:r>
          </a:p>
          <a:p>
            <a:pPr marL="0" indent="0">
              <a:buNone/>
            </a:pPr>
            <a:r>
              <a:rPr lang="fr-FR" sz="2400" dirty="0" smtClean="0"/>
              <a:t>     existants.</a:t>
            </a:r>
            <a:endParaRPr lang="fr-FR" sz="2400" dirty="0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14176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FFFF00"/>
                </a:solidFill>
                <a:latin typeface="Comic Sans MS" pitchFamily="66" charset="0"/>
              </a:rPr>
              <a:t>Les inhibiteurs de l’angiogenèse: </a:t>
            </a:r>
            <a:endParaRPr lang="fr-FR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98" y="4005064"/>
            <a:ext cx="50720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r>
              <a:rPr lang="fr-FR" sz="2800" b="1" u="sng" dirty="0" err="1" smtClean="0">
                <a:solidFill>
                  <a:srgbClr val="FF0000"/>
                </a:solidFill>
              </a:rPr>
              <a:t>Avastin</a:t>
            </a:r>
            <a:r>
              <a:rPr lang="fr-FR" sz="2800" b="1" u="sng" dirty="0" smtClean="0">
                <a:solidFill>
                  <a:srgbClr val="FF0000"/>
                </a:solidFill>
              </a:rPr>
              <a:t>: </a:t>
            </a:r>
          </a:p>
          <a:p>
            <a:r>
              <a:rPr lang="fr-FR" sz="2400" dirty="0" smtClean="0"/>
              <a:t>c’est un </a:t>
            </a:r>
            <a:r>
              <a:rPr lang="fr-FR" sz="2400" b="1" dirty="0" smtClean="0">
                <a:solidFill>
                  <a:srgbClr val="FF0000"/>
                </a:solidFill>
              </a:rPr>
              <a:t>anticorps monoclonal humain </a:t>
            </a:r>
            <a:r>
              <a:rPr lang="fr-FR" sz="2400" b="1" dirty="0" smtClean="0"/>
              <a:t>qui se lie au </a:t>
            </a:r>
            <a:r>
              <a:rPr lang="fr-FR" sz="2400" b="1" dirty="0" smtClean="0">
                <a:solidFill>
                  <a:srgbClr val="FF0000"/>
                </a:solidFill>
              </a:rPr>
              <a:t>VEGF (anti-VEGF)</a:t>
            </a:r>
            <a:r>
              <a:rPr lang="fr-FR" sz="2400" b="1" dirty="0" smtClean="0"/>
              <a:t>, l’empêchant de se  </a:t>
            </a:r>
            <a:r>
              <a:rPr lang="fr-FR" sz="2400" dirty="0" smtClean="0"/>
              <a:t>lier à son récepteur.</a:t>
            </a:r>
            <a:endParaRPr lang="fr-F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276872"/>
            <a:ext cx="363589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presse.ulg.ac.be/communiques/crce/Untitled-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0"/>
            <a:ext cx="3635896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76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6512" y="260375"/>
            <a:ext cx="8858280" cy="5976937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fr-FR" sz="9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perte </a:t>
            </a:r>
            <a:r>
              <a:rPr lang="fr-FR" sz="9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fonction</a:t>
            </a: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prolifération </a:t>
            </a: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incontrôlée</a:t>
            </a: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Invasivité</a:t>
            </a:r>
            <a:endParaRPr lang="fr-FR" sz="9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Métastase</a:t>
            </a: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Immortalisation</a:t>
            </a: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transplantabilté</a:t>
            </a:r>
            <a:r>
              <a:rPr lang="fr-FR" sz="9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9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>
              <a:lnSpc>
                <a:spcPct val="16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 2"/>
              <a:buChar char=""/>
              <a:defRPr/>
            </a:pPr>
            <a:r>
              <a:rPr lang="fr-FR" sz="9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Autonomie </a:t>
            </a:r>
            <a:r>
              <a:rPr lang="fr-FR" sz="9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biologique, et production de </a:t>
            </a:r>
            <a:r>
              <a:rPr lang="fr-FR" sz="9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9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08176" lvl="2" indent="-457200" algn="just">
              <a:lnSpc>
                <a:spcPct val="12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Courier New" pitchFamily="49" charset="0"/>
              <a:buChar char="o"/>
              <a:defRPr/>
            </a:pPr>
            <a:r>
              <a:rPr lang="fr-FR" sz="9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FR" sz="9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9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croissance</a:t>
            </a:r>
            <a:endParaRPr lang="fr-FR" sz="9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08176" lvl="2" indent="-457200" algn="just">
              <a:lnSpc>
                <a:spcPct val="12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Courier New" pitchFamily="49" charset="0"/>
              <a:buChar char="o"/>
              <a:defRPr/>
            </a:pPr>
            <a:r>
              <a:rPr lang="fr-FR" sz="9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activateurs </a:t>
            </a:r>
            <a:r>
              <a:rPr lang="fr-FR" sz="9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du plasminogène </a:t>
            </a:r>
            <a:endParaRPr lang="fr-FR" sz="9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08176" lvl="2" indent="-457200" algn="just">
              <a:lnSpc>
                <a:spcPct val="12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Courier New" pitchFamily="49" charset="0"/>
              <a:buChar char="o"/>
              <a:defRPr/>
            </a:pPr>
            <a:r>
              <a:rPr lang="fr-FR" sz="9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protéases.</a:t>
            </a:r>
            <a:endParaRPr lang="fr-FR" sz="9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just">
              <a:lnSpc>
                <a:spcPct val="120000"/>
              </a:lnSpc>
              <a:spcBef>
                <a:spcPct val="20000"/>
              </a:spcBef>
              <a:buClr>
                <a:srgbClr val="6EA0B0"/>
              </a:buClr>
              <a:buSzPct val="80000"/>
              <a:defRPr/>
            </a:pPr>
            <a:endParaRPr lang="fr-FR" sz="96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>
              <a:lnSpc>
                <a:spcPct val="8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None/>
              <a:defRPr/>
            </a:pPr>
            <a:r>
              <a:rPr lang="fr-FR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fr-FR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20624" indent="-384048">
              <a:lnSpc>
                <a:spcPct val="80000"/>
              </a:lnSpc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None/>
              <a:defRPr/>
            </a:pPr>
            <a:endParaRPr lang="fr-FR" sz="2800" dirty="0" smtClean="0">
              <a:solidFill>
                <a:prstClr val="white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8" y="-27384"/>
            <a:ext cx="5929354" cy="523220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100000">
                <a:srgbClr val="CC00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La cellule cancéreuse</a:t>
            </a:r>
            <a:endParaRPr lang="fr-FR" sz="2800" b="1" dirty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ABDELKADER\Pictures\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-27384"/>
            <a:ext cx="32892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3.gstatic.com/images?q=tbn:ANd9GcRdYNeKBIEncw2GWXl4jThRQemUpk0wPj_PAGDYUOQy3uPKrH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276872"/>
            <a:ext cx="32758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Qlo1LHfmbmex92FwpgwTi3YjWKOgoBHBLsrJzENhtbHn1XncF4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24934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Comic Sans MS" pitchFamily="66" charset="0"/>
              </a:rPr>
              <a:t>Hormonothérapie dans le traitement du cancer:</a:t>
            </a:r>
            <a:endParaRPr lang="fr-F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1268760"/>
            <a:ext cx="9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Tumeurs </a:t>
            </a:r>
            <a:r>
              <a:rPr lang="fr-FR" sz="2800" dirty="0" smtClean="0"/>
              <a:t>hormonodépendantes:</a:t>
            </a:r>
          </a:p>
          <a:p>
            <a:pPr marL="4114800" lvl="8" indent="-457200"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C00000"/>
                </a:solidFill>
              </a:rPr>
              <a:t>Prostate</a:t>
            </a:r>
          </a:p>
          <a:p>
            <a:pPr marL="4114800" lvl="8" indent="-457200"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C00000"/>
                </a:solidFill>
              </a:rPr>
              <a:t>Sein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36" y="2782669"/>
            <a:ext cx="91003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7030A0"/>
                </a:solidFill>
              </a:rPr>
              <a:t>Par inhibition </a:t>
            </a:r>
            <a:r>
              <a:rPr lang="fr-FR" sz="2400" b="1" dirty="0">
                <a:solidFill>
                  <a:srgbClr val="7030A0"/>
                </a:solidFill>
              </a:rPr>
              <a:t>de la sécrétion de l'hormone endogène: </a:t>
            </a:r>
            <a:endParaRPr lang="fr-FR" sz="2400" b="1" dirty="0" smtClean="0">
              <a:solidFill>
                <a:srgbClr val="7030A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Cancer </a:t>
            </a:r>
            <a:r>
              <a:rPr lang="fr-FR" sz="2400" b="1" dirty="0"/>
              <a:t>de </a:t>
            </a:r>
            <a:r>
              <a:rPr lang="fr-FR" sz="2400" b="1" dirty="0" smtClean="0"/>
              <a:t>Prostate (testostérone):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fr-FR" sz="2400" b="1" dirty="0" smtClean="0"/>
              <a:t>Orchidectomie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fr-FR" sz="2400" b="1" dirty="0" smtClean="0"/>
              <a:t>Antiandrogénes (acétate de </a:t>
            </a:r>
            <a:r>
              <a:rPr lang="fr-FR" sz="2400" b="1" dirty="0" err="1" smtClean="0"/>
              <a:t>cyprotérone</a:t>
            </a:r>
            <a:r>
              <a:rPr lang="fr-FR" sz="2400" b="1" dirty="0" smtClean="0"/>
              <a:t>)</a:t>
            </a:r>
          </a:p>
          <a:p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Cancer </a:t>
            </a:r>
            <a:r>
              <a:rPr lang="fr-FR" sz="2400" b="1" dirty="0"/>
              <a:t>du sein (</a:t>
            </a:r>
            <a:r>
              <a:rPr lang="fr-FR" sz="2400" b="1" dirty="0" smtClean="0"/>
              <a:t>œstrogènes)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fr-FR" sz="2400" b="1" dirty="0" smtClean="0"/>
              <a:t>ovariectomie</a:t>
            </a:r>
            <a:r>
              <a:rPr lang="fr-FR" sz="2400" b="1" dirty="0"/>
              <a:t>/ </a:t>
            </a:r>
            <a:r>
              <a:rPr lang="fr-FR" sz="2400" b="1" dirty="0" smtClean="0"/>
              <a:t>Anti-œstrogène (</a:t>
            </a:r>
            <a:r>
              <a:rPr lang="fr-FR" sz="2400" b="1" dirty="0" err="1" smtClean="0"/>
              <a:t>stamoxifène</a:t>
            </a:r>
            <a:r>
              <a:rPr lang="fr-FR" sz="2400" b="1" dirty="0" smtClean="0"/>
              <a:t>)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fr-FR" sz="2400" b="1" dirty="0" smtClean="0"/>
              <a:t>progestatifs</a:t>
            </a:r>
            <a:r>
              <a:rPr lang="fr-FR" sz="2400" b="1" dirty="0"/>
              <a:t> : rétrocontrôle négatif</a:t>
            </a:r>
          </a:p>
          <a:p>
            <a:endParaRPr lang="fr-FR" sz="2400" b="1" dirty="0" smtClean="0"/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0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" y="-27384"/>
            <a:ext cx="9107488" cy="5131058"/>
          </a:xfrm>
          <a:prstGeom prst="rect">
            <a:avLst/>
          </a:prstGeom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-107504" y="480237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6000" b="1" dirty="0">
                <a:solidFill>
                  <a:srgbClr val="7030A0"/>
                </a:solidFill>
                <a:latin typeface="Lucida Handwriting" pitchFamily="66" charset="0"/>
              </a:rPr>
              <a:t>Merci </a:t>
            </a:r>
            <a:r>
              <a:rPr lang="fr-FR" sz="6000" b="1" dirty="0" smtClean="0">
                <a:solidFill>
                  <a:srgbClr val="7030A0"/>
                </a:solidFill>
                <a:latin typeface="Lucida Handwriting" pitchFamily="66" charset="0"/>
              </a:rPr>
              <a:t> pour </a:t>
            </a:r>
          </a:p>
          <a:p>
            <a:pPr algn="ctr">
              <a:lnSpc>
                <a:spcPct val="100000"/>
              </a:lnSpc>
            </a:pPr>
            <a:r>
              <a:rPr lang="fr-FR" sz="6000" b="1" dirty="0" smtClean="0">
                <a:solidFill>
                  <a:srgbClr val="7030A0"/>
                </a:solidFill>
                <a:latin typeface="Lucida Handwriting" pitchFamily="66" charset="0"/>
              </a:rPr>
              <a:t>votre  attention</a:t>
            </a:r>
            <a:endParaRPr lang="en-US" sz="6000" b="1" dirty="0">
              <a:solidFill>
                <a:srgbClr val="7030A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2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9523" y="1382911"/>
            <a:ext cx="7772400" cy="1470025"/>
          </a:xfrm>
        </p:spPr>
        <p:txBody>
          <a:bodyPr/>
          <a:lstStyle/>
          <a:p>
            <a:r>
              <a:rPr lang="fr-FR" sz="6000" b="1" i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fr-FR" sz="60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fr-FR" sz="6000" b="1" i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fr-FR" sz="6000" b="1" i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fr-FR" sz="6000" b="1" i="1" dirty="0" smtClean="0">
                <a:solidFill>
                  <a:srgbClr val="7030A0"/>
                </a:solidFill>
                <a:latin typeface="Comic Sans MS" pitchFamily="66" charset="0"/>
              </a:rPr>
              <a:t>Les antinéoplasiques </a:t>
            </a:r>
            <a:endParaRPr lang="fr-FR" sz="60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7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430547"/>
              </p:ext>
            </p:extLst>
          </p:nvPr>
        </p:nvGraphicFramePr>
        <p:xfrm>
          <a:off x="357158" y="2428868"/>
          <a:ext cx="3810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643050"/>
            <a:ext cx="4475324" cy="428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119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Médicaments du cancer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230050"/>
              </p:ext>
            </p:extLst>
          </p:nvPr>
        </p:nvGraphicFramePr>
        <p:xfrm>
          <a:off x="457200" y="2514600"/>
          <a:ext cx="4572000" cy="340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01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anticancéreux cytotoxiques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6049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494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anticancéreux cytotoxiques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1444195"/>
              </p:ext>
            </p:extLst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64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_0614_slide">
  <a:themeElements>
    <a:clrScheme name="ind_0614_slide 1">
      <a:dk1>
        <a:srgbClr val="000000"/>
      </a:dk1>
      <a:lt1>
        <a:srgbClr val="B2DFEE"/>
      </a:lt1>
      <a:dk2>
        <a:srgbClr val="000000"/>
      </a:dk2>
      <a:lt2>
        <a:srgbClr val="B2B2B2"/>
      </a:lt2>
      <a:accent1>
        <a:srgbClr val="B3EDFF"/>
      </a:accent1>
      <a:accent2>
        <a:srgbClr val="66B3CC"/>
      </a:accent2>
      <a:accent3>
        <a:srgbClr val="D5ECF5"/>
      </a:accent3>
      <a:accent4>
        <a:srgbClr val="000000"/>
      </a:accent4>
      <a:accent5>
        <a:srgbClr val="D6F4FF"/>
      </a:accent5>
      <a:accent6>
        <a:srgbClr val="5CA2B9"/>
      </a:accent6>
      <a:hlink>
        <a:srgbClr val="0C5569"/>
      </a:hlink>
      <a:folHlink>
        <a:srgbClr val="006D99"/>
      </a:folHlink>
    </a:clrScheme>
    <a:fontScheme name="ind_0614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614_slide 1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D5ECF5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2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D5ECF5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3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D5ECF5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4">
        <a:dk1>
          <a:srgbClr val="000000"/>
        </a:dk1>
        <a:lt1>
          <a:srgbClr val="B2DFEE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D5ECF5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3EDFF"/>
        </a:accent1>
        <a:accent2>
          <a:srgbClr val="66B3CC"/>
        </a:accent2>
        <a:accent3>
          <a:srgbClr val="FFFFFF"/>
        </a:accent3>
        <a:accent4>
          <a:srgbClr val="000000"/>
        </a:accent4>
        <a:accent5>
          <a:srgbClr val="D6F4FF"/>
        </a:accent5>
        <a:accent6>
          <a:srgbClr val="5CA2B9"/>
        </a:accent6>
        <a:hlink>
          <a:srgbClr val="0C5569"/>
        </a:hlink>
        <a:folHlink>
          <a:srgbClr val="006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E5CBD"/>
        </a:accent1>
        <a:accent2>
          <a:srgbClr val="3AB912"/>
        </a:accent2>
        <a:accent3>
          <a:srgbClr val="FFFFFF"/>
        </a:accent3>
        <a:accent4>
          <a:srgbClr val="000000"/>
        </a:accent4>
        <a:accent5>
          <a:srgbClr val="AAB5DB"/>
        </a:accent5>
        <a:accent6>
          <a:srgbClr val="34A70F"/>
        </a:accent6>
        <a:hlink>
          <a:srgbClr val="003242"/>
        </a:hlink>
        <a:folHlink>
          <a:srgbClr val="155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5314"/>
        </a:accent1>
        <a:accent2>
          <a:srgbClr val="C1760B"/>
        </a:accent2>
        <a:accent3>
          <a:srgbClr val="FFFFFF"/>
        </a:accent3>
        <a:accent4>
          <a:srgbClr val="000000"/>
        </a:accent4>
        <a:accent5>
          <a:srgbClr val="D8B3AA"/>
        </a:accent5>
        <a:accent6>
          <a:srgbClr val="AF6A09"/>
        </a:accent6>
        <a:hlink>
          <a:srgbClr val="004961"/>
        </a:hlink>
        <a:folHlink>
          <a:srgbClr val="650C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4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390B8"/>
        </a:accent1>
        <a:accent2>
          <a:srgbClr val="C6C606"/>
        </a:accent2>
        <a:accent3>
          <a:srgbClr val="FFFFFF"/>
        </a:accent3>
        <a:accent4>
          <a:srgbClr val="000000"/>
        </a:accent4>
        <a:accent5>
          <a:srgbClr val="AAC6D8"/>
        </a:accent5>
        <a:accent6>
          <a:srgbClr val="B3B305"/>
        </a:accent6>
        <a:hlink>
          <a:srgbClr val="8F390A"/>
        </a:hlink>
        <a:folHlink>
          <a:srgbClr val="511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2116</Words>
  <Application>Microsoft Macintosh PowerPoint</Application>
  <PresentationFormat>Affichage à l'écran (4:3)</PresentationFormat>
  <Paragraphs>464</Paragraphs>
  <Slides>41</Slides>
  <Notes>17</Notes>
  <HiddenSlides>2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Thème Office</vt:lpstr>
      <vt:lpstr>1_Thème Office</vt:lpstr>
      <vt:lpstr>ind_0614_slide</vt:lpstr>
      <vt:lpstr>Technique</vt:lpstr>
      <vt:lpstr>1_Technique</vt:lpstr>
      <vt:lpstr>Pharmacologie spéciale</vt:lpstr>
      <vt:lpstr>Diapositive 2</vt:lpstr>
      <vt:lpstr>Diapositive 3</vt:lpstr>
      <vt:lpstr>Diapositive 4</vt:lpstr>
      <vt:lpstr>  Les antinéoplasiques </vt:lpstr>
      <vt:lpstr>Prise en charge</vt:lpstr>
      <vt:lpstr>Médicaments du cancer</vt:lpstr>
      <vt:lpstr>Les anticancéreux cytotoxiques</vt:lpstr>
      <vt:lpstr>Les anticancéreux cytotoxiques</vt:lpstr>
      <vt:lpstr>Les anticancéreux cytotoxiques</vt:lpstr>
      <vt:lpstr>Buts  de la  chimiothérapie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 La thérapie génique stratégie du gène suicide  </vt:lpstr>
      <vt:lpstr>Diapositive 36</vt:lpstr>
      <vt:lpstr>Les inhibiteurs des recepteurs tyrosine kinase: </vt:lpstr>
      <vt:lpstr>Les inhibiteurs des recepteurs tyrosine kinase: </vt:lpstr>
      <vt:lpstr>Les inhibiteurs de l’angiogenèse: </vt:lpstr>
      <vt:lpstr>Diapositive 40</vt:lpstr>
      <vt:lpstr>Diapositive 41</vt:lpstr>
    </vt:vector>
  </TitlesOfParts>
  <Company>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ency-education.com</dc:creator>
  <cp:lastModifiedBy>onecs</cp:lastModifiedBy>
  <cp:revision>353</cp:revision>
  <dcterms:created xsi:type="dcterms:W3CDTF">2012-03-31T02:41:45Z</dcterms:created>
  <dcterms:modified xsi:type="dcterms:W3CDTF">2020-01-01T21:22:05Z</dcterms:modified>
</cp:coreProperties>
</file>