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86" r:id="rId3"/>
    <p:sldId id="257" r:id="rId4"/>
    <p:sldId id="258" r:id="rId5"/>
    <p:sldId id="259" r:id="rId6"/>
    <p:sldId id="263" r:id="rId7"/>
    <p:sldId id="264" r:id="rId8"/>
    <p:sldId id="265" r:id="rId9"/>
    <p:sldId id="267" r:id="rId10"/>
    <p:sldId id="268" r:id="rId11"/>
    <p:sldId id="269" r:id="rId12"/>
    <p:sldId id="271" r:id="rId13"/>
    <p:sldId id="272" r:id="rId14"/>
    <p:sldId id="273" r:id="rId15"/>
    <p:sldId id="274" r:id="rId16"/>
    <p:sldId id="277" r:id="rId17"/>
    <p:sldId id="282" r:id="rId18"/>
    <p:sldId id="279" r:id="rId19"/>
    <p:sldId id="288" r:id="rId20"/>
    <p:sldId id="289" r:id="rId21"/>
    <p:sldId id="290" r:id="rId22"/>
    <p:sldId id="291" r:id="rId23"/>
    <p:sldId id="292" r:id="rId24"/>
    <p:sldId id="293" r:id="rId25"/>
    <p:sldId id="294" r:id="rId26"/>
    <p:sldId id="297" r:id="rId27"/>
    <p:sldId id="299" r:id="rId2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20"/>
    <p:restoredTop sz="94434" autoAdjust="0"/>
  </p:normalViewPr>
  <p:slideViewPr>
    <p:cSldViewPr>
      <p:cViewPr varScale="1">
        <p:scale>
          <a:sx n="73" d="100"/>
          <a:sy n="73" d="100"/>
        </p:scale>
        <p:origin x="-129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58647E-4001-43B3-A519-4FA042B682F5}" type="datetimeFigureOut">
              <a:rPr lang="fr-FR" smtClean="0"/>
              <a:pPr/>
              <a:t>20/11/2019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879153-7730-4E8F-B177-1C6DBAC62F9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547455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879153-7730-4E8F-B177-1C6DBAC62F91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911819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20/11/2019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20/11/2019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20/11/2019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20/11/2019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20/11/2019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20/11/2019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20/11/2019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20/11/2019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20/11/2019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20/11/2019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20/11/2019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20/11/2019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2643182"/>
            <a:ext cx="7772400" cy="1470025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FF0000"/>
                </a:solidFill>
                <a:latin typeface="Book Antiqua" pitchFamily="18" charset="0"/>
              </a:rPr>
              <a:t>Analyse critique d’article scientifique</a:t>
            </a:r>
            <a:endParaRPr lang="fr-FR" dirty="0">
              <a:solidFill>
                <a:srgbClr val="FF0000"/>
              </a:solidFill>
              <a:latin typeface="Book Antiqua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5319738"/>
            <a:ext cx="6400800" cy="1252534"/>
          </a:xfrm>
        </p:spPr>
        <p:txBody>
          <a:bodyPr/>
          <a:lstStyle/>
          <a:p>
            <a:r>
              <a:rPr lang="fr-FR" dirty="0" smtClean="0">
                <a:latin typeface="Book Antiqua" pitchFamily="18" charset="0"/>
              </a:rPr>
              <a:t>Dr LEBSIR Dalila </a:t>
            </a:r>
          </a:p>
          <a:p>
            <a:r>
              <a:rPr lang="fr-FR" dirty="0" smtClean="0">
                <a:latin typeface="Book Antiqua" pitchFamily="18" charset="0"/>
              </a:rPr>
              <a:t>2019/2020</a:t>
            </a:r>
            <a:endParaRPr lang="fr-FR" dirty="0">
              <a:latin typeface="Book Antiqua" pitchFamily="18" charset="0"/>
            </a:endParaRPr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214282" y="285728"/>
            <a:ext cx="8572560" cy="11430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itchFamily="18" charset="0"/>
                <a:ea typeface="+mj-ea"/>
                <a:cs typeface="+mj-cs"/>
              </a:rPr>
              <a:t>Master</a:t>
            </a:r>
            <a:r>
              <a:rPr kumimoji="0" lang="fr-F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itchFamily="18" charset="0"/>
                <a:ea typeface="+mj-ea"/>
                <a:cs typeface="+mj-cs"/>
              </a:rPr>
              <a:t> I</a:t>
            </a: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 Antiqua" pitchFamily="18" charset="0"/>
              <a:ea typeface="+mj-ea"/>
              <a:cs typeface="+mj-cs"/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500034" y="1428736"/>
            <a:ext cx="8358246" cy="9699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itchFamily="18" charset="0"/>
                <a:ea typeface="+mj-ea"/>
                <a:cs typeface="+mj-cs"/>
              </a:rPr>
              <a:t>UET1:</a:t>
            </a:r>
            <a:r>
              <a:rPr kumimoji="0" lang="fr-FR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itchFamily="18" charset="0"/>
                <a:ea typeface="+mj-ea"/>
                <a:cs typeface="+mj-cs"/>
              </a:rPr>
              <a:t> Communication</a:t>
            </a: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 Antiqu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548680"/>
            <a:ext cx="8229600" cy="4525963"/>
          </a:xfrm>
        </p:spPr>
        <p:txBody>
          <a:bodyPr/>
          <a:lstStyle/>
          <a:p>
            <a:pPr algn="just"/>
            <a:r>
              <a:rPr lang="fr-FR" dirty="0" smtClean="0"/>
              <a:t>L’ordre </a:t>
            </a:r>
            <a:r>
              <a:rPr lang="fr-FR" dirty="0"/>
              <a:t>des sections dans le </a:t>
            </a:r>
            <a:r>
              <a:rPr lang="fr-FR" b="1" dirty="0"/>
              <a:t>plan </a:t>
            </a:r>
            <a:r>
              <a:rPr lang="fr-FR" dirty="0" err="1"/>
              <a:t>IMReD</a:t>
            </a:r>
            <a:r>
              <a:rPr lang="fr-FR" dirty="0"/>
              <a:t> pourrait être variable et cela </a:t>
            </a:r>
            <a:r>
              <a:rPr lang="fr-FR" b="1" dirty="0"/>
              <a:t>dépend </a:t>
            </a:r>
            <a:r>
              <a:rPr lang="fr-FR" dirty="0"/>
              <a:t>de type du </a:t>
            </a:r>
            <a:r>
              <a:rPr lang="fr-FR" b="1" dirty="0"/>
              <a:t>journal </a:t>
            </a:r>
            <a:r>
              <a:rPr lang="fr-FR" dirty="0"/>
              <a:t>scientifique. </a:t>
            </a:r>
          </a:p>
          <a:p>
            <a:pPr algn="just"/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/>
          <a:srcRect l="1918" r="1847"/>
          <a:stretch/>
        </p:blipFill>
        <p:spPr>
          <a:xfrm>
            <a:off x="22990" y="3356992"/>
            <a:ext cx="9001000" cy="230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6365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endParaRPr lang="fr-FR" b="1" u="sng" dirty="0" smtClean="0"/>
          </a:p>
          <a:p>
            <a:pPr marL="0" indent="0" algn="just">
              <a:buNone/>
            </a:pPr>
            <a:r>
              <a:rPr lang="fr-FR" b="1" u="sng" dirty="0" smtClean="0"/>
              <a:t>Le </a:t>
            </a:r>
            <a:r>
              <a:rPr lang="fr-FR" b="1" u="sng" dirty="0"/>
              <a:t>titre </a:t>
            </a:r>
            <a:r>
              <a:rPr lang="fr-FR" u="sng" dirty="0"/>
              <a:t>: </a:t>
            </a:r>
          </a:p>
          <a:p>
            <a:pPr marL="0" indent="0" algn="just">
              <a:buNone/>
            </a:pPr>
            <a:r>
              <a:rPr lang="fr-FR" dirty="0"/>
              <a:t>- doit refléter et annoncer le contenu du texte avec le maximum de précision et de concision. </a:t>
            </a:r>
          </a:p>
          <a:p>
            <a:pPr algn="just">
              <a:buFontTx/>
              <a:buChar char="-"/>
            </a:pPr>
            <a:r>
              <a:rPr lang="fr-FR" dirty="0" smtClean="0"/>
              <a:t>Les </a:t>
            </a:r>
            <a:r>
              <a:rPr lang="fr-FR" dirty="0"/>
              <a:t>mots informatifs doivent être placés en début de titre ; c’est une position forte qui retient </a:t>
            </a:r>
            <a:r>
              <a:rPr lang="fr-FR" dirty="0" smtClean="0"/>
              <a:t>l’attention. </a:t>
            </a:r>
          </a:p>
          <a:p>
            <a:pPr marL="0" indent="0" algn="just">
              <a:buNone/>
            </a:pPr>
            <a:endParaRPr lang="fr-FR" dirty="0"/>
          </a:p>
          <a:p>
            <a:pPr algn="just"/>
            <a:r>
              <a:rPr lang="fr-FR" b="1" u="sng" dirty="0" smtClean="0"/>
              <a:t>Exemples </a:t>
            </a:r>
            <a:r>
              <a:rPr lang="fr-FR" b="1" u="sng" dirty="0"/>
              <a:t>de titres : </a:t>
            </a:r>
            <a:endParaRPr lang="fr-FR" u="sng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i="1" dirty="0" smtClean="0"/>
              <a:t>Discovery </a:t>
            </a:r>
            <a:r>
              <a:rPr lang="en-US" dirty="0"/>
              <a:t>of protein biomarkers for renal diseases. </a:t>
            </a:r>
            <a:endParaRPr lang="en-US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dirty="0">
                <a:latin typeface="+mj-lt"/>
                <a:cs typeface="Times New Roman" pitchFamily="18" charset="0"/>
              </a:rPr>
              <a:t>Environmental lead (</a:t>
            </a:r>
            <a:r>
              <a:rPr lang="en-US" dirty="0" err="1">
                <a:latin typeface="+mj-lt"/>
                <a:cs typeface="Times New Roman" pitchFamily="18" charset="0"/>
              </a:rPr>
              <a:t>Pb</a:t>
            </a:r>
            <a:r>
              <a:rPr lang="en-US" dirty="0">
                <a:latin typeface="+mj-lt"/>
                <a:cs typeface="Times New Roman" pitchFamily="18" charset="0"/>
              </a:rPr>
              <a:t>) exposure during early life alters granule cell neurogenesis and morphology in the hippocampus of young adult </a:t>
            </a:r>
            <a:r>
              <a:rPr lang="en-US" dirty="0" smtClean="0">
                <a:latin typeface="+mj-lt"/>
                <a:cs typeface="Times New Roman" pitchFamily="18" charset="0"/>
              </a:rPr>
              <a:t>rats.</a:t>
            </a:r>
            <a:endParaRPr lang="fr-FR" dirty="0">
              <a:latin typeface="+mj-lt"/>
              <a:cs typeface="Times New Roman" pitchFamily="18" charset="0"/>
            </a:endParaRPr>
          </a:p>
          <a:p>
            <a:pPr marL="0" indent="0" algn="just">
              <a:buNone/>
            </a:pPr>
            <a:endParaRPr lang="en-US" dirty="0"/>
          </a:p>
          <a:p>
            <a:pPr algn="just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4026030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fr-FR" b="1" u="sng" dirty="0" smtClean="0"/>
              <a:t>Auteurs</a:t>
            </a:r>
            <a:endParaRPr lang="fr-FR" u="sng" dirty="0"/>
          </a:p>
          <a:p>
            <a:pPr algn="just"/>
            <a:r>
              <a:rPr lang="fr-FR" dirty="0"/>
              <a:t>N</a:t>
            </a:r>
            <a:r>
              <a:rPr lang="fr-FR" dirty="0" smtClean="0"/>
              <a:t>om </a:t>
            </a:r>
            <a:r>
              <a:rPr lang="fr-FR" dirty="0"/>
              <a:t>et </a:t>
            </a:r>
            <a:r>
              <a:rPr lang="fr-FR" dirty="0" smtClean="0"/>
              <a:t>initiales des </a:t>
            </a:r>
            <a:r>
              <a:rPr lang="fr-FR" dirty="0"/>
              <a:t>auteurs </a:t>
            </a:r>
          </a:p>
          <a:p>
            <a:pPr algn="just"/>
            <a:r>
              <a:rPr lang="fr-FR" dirty="0" smtClean="0"/>
              <a:t>Le </a:t>
            </a:r>
            <a:r>
              <a:rPr lang="fr-FR" dirty="0"/>
              <a:t>nombre typique d’auteurs dépend de la discipline : rarement plus de un ou deux en mathématiques, souvent plus de cinq en biologie. </a:t>
            </a:r>
          </a:p>
          <a:p>
            <a:pPr algn="just"/>
            <a:r>
              <a:rPr lang="fr-FR" dirty="0" smtClean="0"/>
              <a:t>L’ordre </a:t>
            </a:r>
            <a:r>
              <a:rPr lang="fr-FR" dirty="0"/>
              <a:t>des auteurs peut être alphabétique (physique) ou indiquer le type de contribution : en biologie, le premier auteur a effectué la majorité du travail, le dernier a conçu et dirigé le projet. (</a:t>
            </a:r>
            <a:r>
              <a:rPr lang="fr-FR" dirty="0" smtClean="0"/>
              <a:t>les </a:t>
            </a:r>
            <a:r>
              <a:rPr lang="fr-FR" dirty="0"/>
              <a:t>deux positions "valorisées "). </a:t>
            </a:r>
          </a:p>
          <a:p>
            <a:pPr algn="just"/>
            <a:r>
              <a:rPr lang="fr-FR" dirty="0" smtClean="0"/>
              <a:t>Il </a:t>
            </a:r>
            <a:r>
              <a:rPr lang="fr-FR" dirty="0"/>
              <a:t>faut mentionner l’affiliation de chaque auteur. </a:t>
            </a:r>
          </a:p>
          <a:p>
            <a:pPr algn="just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3192042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4525963"/>
          </a:xfrm>
        </p:spPr>
        <p:txBody>
          <a:bodyPr/>
          <a:lstStyle/>
          <a:p>
            <a:r>
              <a:rPr lang="fr-FR" dirty="0" smtClean="0"/>
              <a:t>Exemple: 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928" y="1700808"/>
            <a:ext cx="7969150" cy="3684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12105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968552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fr-FR" b="1" u="sng" dirty="0" smtClean="0"/>
              <a:t>Le résumé</a:t>
            </a:r>
            <a:endParaRPr lang="fr-FR" dirty="0" smtClean="0"/>
          </a:p>
          <a:p>
            <a:pPr marL="0" indent="0" algn="just">
              <a:buNone/>
            </a:pPr>
            <a:r>
              <a:rPr lang="fr-FR" dirty="0"/>
              <a:t>U</a:t>
            </a:r>
            <a:r>
              <a:rPr lang="fr-FR" dirty="0" smtClean="0"/>
              <a:t>n </a:t>
            </a:r>
            <a:r>
              <a:rPr lang="fr-FR" dirty="0"/>
              <a:t>exercice profitable à divers points de vue : il force à lire un texte en allant à l’essentiel et à dire beaucoup en peu de mots. </a:t>
            </a:r>
            <a:endParaRPr lang="fr-FR" dirty="0" smtClean="0"/>
          </a:p>
          <a:p>
            <a:pPr marL="0" indent="0" algn="just">
              <a:buNone/>
            </a:pPr>
            <a:r>
              <a:rPr lang="fr-FR" dirty="0" smtClean="0"/>
              <a:t>Pour </a:t>
            </a:r>
            <a:r>
              <a:rPr lang="fr-FR" dirty="0"/>
              <a:t>acquérir ces habiletés, il faut s’exercer à reconnaitre les idées principales, à les comprendre, puis à les reformuler d’une manière personnelle tout en respectant leur sens initial.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dirty="0" smtClean="0"/>
              <a:t>Il </a:t>
            </a:r>
            <a:r>
              <a:rPr lang="fr-FR" dirty="0"/>
              <a:t>doit pouvoir être lu indépendamment du reste de l’article </a:t>
            </a:r>
            <a:endParaRPr lang="fr-FR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dirty="0" smtClean="0"/>
              <a:t>Il </a:t>
            </a:r>
            <a:r>
              <a:rPr lang="fr-FR" dirty="0"/>
              <a:t>doit permettre, en peu de mots, de comprendre : </a:t>
            </a:r>
          </a:p>
          <a:p>
            <a:pPr marL="0" indent="0" algn="just">
              <a:buNone/>
            </a:pPr>
            <a:r>
              <a:rPr lang="fr-FR" dirty="0" smtClean="0"/>
              <a:t>- </a:t>
            </a:r>
            <a:r>
              <a:rPr lang="fr-FR" dirty="0"/>
              <a:t>le contexte, </a:t>
            </a:r>
          </a:p>
          <a:p>
            <a:pPr marL="0" indent="0" algn="just">
              <a:buNone/>
            </a:pPr>
            <a:r>
              <a:rPr lang="fr-FR" dirty="0"/>
              <a:t>- le problème, </a:t>
            </a:r>
          </a:p>
          <a:p>
            <a:pPr marL="0" indent="0" algn="just">
              <a:buNone/>
            </a:pPr>
            <a:r>
              <a:rPr lang="fr-FR" dirty="0"/>
              <a:t>- la solution proposée, </a:t>
            </a:r>
          </a:p>
          <a:p>
            <a:pPr marL="0" indent="0" algn="just">
              <a:buNone/>
            </a:pPr>
            <a:r>
              <a:rPr lang="fr-FR" dirty="0"/>
              <a:t>- les perspectives. </a:t>
            </a:r>
          </a:p>
        </p:txBody>
      </p:sp>
    </p:spTree>
    <p:extLst>
      <p:ext uri="{BB962C8B-B14F-4D97-AF65-F5344CB8AC3E}">
        <p14:creationId xmlns:p14="http://schemas.microsoft.com/office/powerpoint/2010/main" xmlns="" val="3255933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504" y="620688"/>
            <a:ext cx="8723969" cy="475252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11760" y="5661248"/>
            <a:ext cx="29418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Structuration </a:t>
            </a:r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d’un résumé.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6181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u="sng" dirty="0"/>
              <a:t>Résumé scientifique à commenter </a:t>
            </a:r>
            <a:r>
              <a:rPr lang="fr-FR" u="sng" dirty="0" smtClean="0"/>
              <a:t> </a:t>
            </a:r>
            <a:r>
              <a:rPr lang="fr-FR" u="sng" dirty="0"/>
              <a:t/>
            </a:r>
            <a:br>
              <a:rPr lang="fr-FR" u="sng" dirty="0"/>
            </a:b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96752"/>
            <a:ext cx="9018753" cy="5061463"/>
          </a:xfrm>
          <a:prstGeom prst="rect">
            <a:avLst/>
          </a:prstGeom>
        </p:spPr>
      </p:pic>
      <p:cxnSp>
        <p:nvCxnSpPr>
          <p:cNvPr id="7" name="Connecteur droit 6"/>
          <p:cNvCxnSpPr/>
          <p:nvPr/>
        </p:nvCxnSpPr>
        <p:spPr>
          <a:xfrm>
            <a:off x="107504" y="1916832"/>
            <a:ext cx="6264696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107504" y="2132856"/>
            <a:ext cx="6264696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107504" y="2348880"/>
            <a:ext cx="6264696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>
            <a:off x="107504" y="2564904"/>
            <a:ext cx="6552728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107504" y="2780928"/>
            <a:ext cx="4824536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5796136" y="2780928"/>
            <a:ext cx="72008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>
            <a:off x="107504" y="2996952"/>
            <a:ext cx="64087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>
            <a:off x="107504" y="3212976"/>
            <a:ext cx="367240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>
            <a:off x="2519772" y="5517232"/>
            <a:ext cx="4140460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>
            <a:off x="107504" y="5733256"/>
            <a:ext cx="6552728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>
            <a:off x="107504" y="6021288"/>
            <a:ext cx="2088232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1" name="Connecteur droit 30"/>
          <p:cNvCxnSpPr/>
          <p:nvPr/>
        </p:nvCxnSpPr>
        <p:spPr>
          <a:xfrm>
            <a:off x="3923928" y="3212976"/>
            <a:ext cx="2592288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3" name="Connecteur droit 32"/>
          <p:cNvCxnSpPr/>
          <p:nvPr/>
        </p:nvCxnSpPr>
        <p:spPr>
          <a:xfrm>
            <a:off x="107504" y="3501008"/>
            <a:ext cx="6048672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5" name="Connecteur droit 34"/>
          <p:cNvCxnSpPr/>
          <p:nvPr/>
        </p:nvCxnSpPr>
        <p:spPr>
          <a:xfrm>
            <a:off x="107504" y="3717032"/>
            <a:ext cx="6264696" cy="1045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7" name="Connecteur droit 36"/>
          <p:cNvCxnSpPr/>
          <p:nvPr/>
        </p:nvCxnSpPr>
        <p:spPr>
          <a:xfrm>
            <a:off x="107504" y="3922605"/>
            <a:ext cx="6264696" cy="1045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>
            <a:off x="107504" y="4149080"/>
            <a:ext cx="6264696" cy="1045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>
            <a:off x="179512" y="4365104"/>
            <a:ext cx="6264696" cy="1045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0" name="Connecteur droit 39"/>
          <p:cNvCxnSpPr/>
          <p:nvPr/>
        </p:nvCxnSpPr>
        <p:spPr>
          <a:xfrm>
            <a:off x="179512" y="4581128"/>
            <a:ext cx="6264696" cy="1045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1" name="Connecteur droit 40"/>
          <p:cNvCxnSpPr/>
          <p:nvPr/>
        </p:nvCxnSpPr>
        <p:spPr>
          <a:xfrm>
            <a:off x="179512" y="4858709"/>
            <a:ext cx="6480720" cy="1045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3" name="Connecteur droit 42"/>
          <p:cNvCxnSpPr/>
          <p:nvPr/>
        </p:nvCxnSpPr>
        <p:spPr>
          <a:xfrm>
            <a:off x="107504" y="5074733"/>
            <a:ext cx="6264696" cy="1045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4" name="Connecteur droit 43"/>
          <p:cNvCxnSpPr/>
          <p:nvPr/>
        </p:nvCxnSpPr>
        <p:spPr>
          <a:xfrm>
            <a:off x="179512" y="5290757"/>
            <a:ext cx="6264696" cy="1045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5" name="Connecteur droit 44"/>
          <p:cNvCxnSpPr/>
          <p:nvPr/>
        </p:nvCxnSpPr>
        <p:spPr>
          <a:xfrm>
            <a:off x="179512" y="5517232"/>
            <a:ext cx="2232248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113876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0750"/>
          <a:stretch/>
        </p:blipFill>
        <p:spPr>
          <a:xfrm>
            <a:off x="162021" y="1439076"/>
            <a:ext cx="8957358" cy="4171602"/>
          </a:xfrm>
          <a:prstGeom prst="rect">
            <a:avLst/>
          </a:prstGeom>
        </p:spPr>
      </p:pic>
      <p:sp>
        <p:nvSpPr>
          <p:cNvPr id="5" name="Ellipse 4"/>
          <p:cNvSpPr/>
          <p:nvPr/>
        </p:nvSpPr>
        <p:spPr>
          <a:xfrm>
            <a:off x="162021" y="2348880"/>
            <a:ext cx="1241627" cy="2880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107505" y="3068960"/>
            <a:ext cx="1008112" cy="23386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179512" y="3302821"/>
            <a:ext cx="792088" cy="27019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278778" y="4266796"/>
            <a:ext cx="1008112" cy="23386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615541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fr-FR" b="1" u="sng" dirty="0" smtClean="0"/>
              <a:t>Introduction </a:t>
            </a:r>
            <a:endParaRPr lang="fr-FR" u="sng" dirty="0"/>
          </a:p>
          <a:p>
            <a:pPr algn="just"/>
            <a:r>
              <a:rPr lang="fr-FR" dirty="0"/>
              <a:t>L’introduction comporte classiquement trois parties : </a:t>
            </a:r>
          </a:p>
          <a:p>
            <a:pPr marL="0" indent="0" algn="just">
              <a:buNone/>
            </a:pPr>
            <a:r>
              <a:rPr lang="fr-FR" b="1" dirty="0"/>
              <a:t>1. Domaine de recherche : </a:t>
            </a:r>
            <a:r>
              <a:rPr lang="fr-FR" dirty="0"/>
              <a:t>Exposer l’aspect général du sujet avec une brève mise au point (état des connaissances sur le sujet, contexte, problématique), </a:t>
            </a:r>
          </a:p>
          <a:p>
            <a:pPr marL="0" indent="0" algn="just">
              <a:buNone/>
            </a:pPr>
            <a:r>
              <a:rPr lang="fr-FR" dirty="0"/>
              <a:t>2. </a:t>
            </a:r>
            <a:r>
              <a:rPr lang="fr-FR" b="1" dirty="0"/>
              <a:t>Frontière du domaine : </a:t>
            </a:r>
            <a:r>
              <a:rPr lang="fr-FR" dirty="0"/>
              <a:t>Préciser l’aspect particulier du problème qui a été abordé. </a:t>
            </a:r>
          </a:p>
          <a:p>
            <a:pPr marL="0" indent="0" algn="just">
              <a:buNone/>
            </a:pPr>
            <a:r>
              <a:rPr lang="fr-FR" b="1" dirty="0" smtClean="0"/>
              <a:t>3. Solution </a:t>
            </a:r>
            <a:r>
              <a:rPr lang="fr-FR" b="1" dirty="0"/>
              <a:t>proposée : </a:t>
            </a:r>
            <a:r>
              <a:rPr lang="fr-FR" dirty="0"/>
              <a:t>Indiquer</a:t>
            </a:r>
            <a:r>
              <a:rPr lang="fr-FR" b="1" dirty="0"/>
              <a:t> </a:t>
            </a:r>
            <a:r>
              <a:rPr lang="fr-FR" dirty="0"/>
              <a:t>les </a:t>
            </a:r>
            <a:r>
              <a:rPr lang="fr-FR" dirty="0">
                <a:solidFill>
                  <a:srgbClr val="FF0000"/>
                </a:solidFill>
              </a:rPr>
              <a:t>objectifs</a:t>
            </a:r>
            <a:r>
              <a:rPr lang="fr-FR" dirty="0"/>
              <a:t> – et éventuellement les étapes </a:t>
            </a:r>
            <a:r>
              <a:rPr lang="fr-FR" dirty="0" smtClean="0"/>
              <a:t>du </a:t>
            </a:r>
            <a:r>
              <a:rPr lang="fr-FR" dirty="0"/>
              <a:t>travail en une ou deux phrases. </a:t>
            </a:r>
          </a:p>
          <a:p>
            <a:pPr algn="just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3529599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260648"/>
            <a:ext cx="8496944" cy="6264696"/>
          </a:xfrm>
        </p:spPr>
        <p:txBody>
          <a:bodyPr/>
          <a:lstStyle/>
          <a:p>
            <a:pPr marL="0" indent="0">
              <a:buNone/>
            </a:pPr>
            <a:r>
              <a:rPr lang="fr-FR" sz="2400" b="1" u="sng" dirty="0" smtClean="0">
                <a:effectLst/>
                <a:latin typeface="+mj-lt"/>
                <a:cs typeface="Times New Roman" pitchFamily="18" charset="0"/>
              </a:rPr>
              <a:t>Matériel et Méthode</a:t>
            </a:r>
          </a:p>
          <a:p>
            <a:pPr marL="0" indent="0">
              <a:buNone/>
            </a:pPr>
            <a:endParaRPr lang="fr-FR" b="0" u="sng" dirty="0" smtClean="0">
              <a:effectLst/>
              <a:latin typeface="+mj-lt"/>
            </a:endParaRPr>
          </a:p>
          <a:p>
            <a:pPr marL="0" indent="0">
              <a:buNone/>
            </a:pPr>
            <a:r>
              <a:rPr lang="fr-FR" sz="2400" dirty="0" smtClean="0">
                <a:effectLst/>
                <a:latin typeface="+mj-lt"/>
                <a:cs typeface="Times New Roman" pitchFamily="18" charset="0"/>
              </a:rPr>
              <a:t>Doit décrire le protocole et les méthodes de recherche</a:t>
            </a:r>
          </a:p>
          <a:p>
            <a:pPr marL="0" indent="0">
              <a:buNone/>
            </a:pPr>
            <a:endParaRPr lang="fr-FR" u="sng" dirty="0">
              <a:latin typeface="+mj-lt"/>
            </a:endParaRPr>
          </a:p>
          <a:p>
            <a:pPr marL="0" indent="0">
              <a:buNone/>
            </a:pPr>
            <a:endParaRPr lang="fr-FR" b="0" u="sng" dirty="0" smtClean="0"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04119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Objectif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fr-FR" dirty="0" smtClean="0">
              <a:latin typeface="+mj-lt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fr-FR" dirty="0" smtClean="0">
                <a:latin typeface="+mj-lt"/>
                <a:cs typeface="Times New Roman" pitchFamily="18" charset="0"/>
              </a:rPr>
              <a:t>- Connaitre la structure et les </a:t>
            </a:r>
            <a:r>
              <a:rPr lang="fr-FR" dirty="0">
                <a:latin typeface="+mj-lt"/>
                <a:cs typeface="Times New Roman" pitchFamily="18" charset="0"/>
              </a:rPr>
              <a:t>normes de rédaction </a:t>
            </a:r>
            <a:r>
              <a:rPr lang="fr-FR" dirty="0" smtClean="0">
                <a:latin typeface="+mj-lt"/>
                <a:cs typeface="Times New Roman" pitchFamily="18" charset="0"/>
              </a:rPr>
              <a:t> d’article scientifique</a:t>
            </a:r>
            <a:r>
              <a:rPr lang="fr-FR" dirty="0">
                <a:latin typeface="+mj-lt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endParaRPr lang="fr-FR" dirty="0">
              <a:latin typeface="+mj-lt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fr-FR" dirty="0" smtClean="0">
                <a:latin typeface="+mj-lt"/>
                <a:cs typeface="Times New Roman" pitchFamily="18" charset="0"/>
              </a:rPr>
              <a:t>- Evaluer </a:t>
            </a:r>
            <a:r>
              <a:rPr lang="fr-FR" dirty="0">
                <a:latin typeface="+mj-lt"/>
                <a:cs typeface="Times New Roman" pitchFamily="18" charset="0"/>
              </a:rPr>
              <a:t>la qualité d'un article scientifique (fiabilité et </a:t>
            </a:r>
            <a:r>
              <a:rPr lang="fr-FR" dirty="0" smtClean="0">
                <a:latin typeface="+mj-lt"/>
                <a:cs typeface="Times New Roman" pitchFamily="18" charset="0"/>
              </a:rPr>
              <a:t>crédibilité)</a:t>
            </a:r>
            <a:endParaRPr lang="fr-F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45078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b="1" u="sng" dirty="0" smtClean="0">
                <a:latin typeface="+mj-lt"/>
                <a:cs typeface="Times New Roman" pitchFamily="18" charset="0"/>
              </a:rPr>
              <a:t>Résultats </a:t>
            </a:r>
          </a:p>
          <a:p>
            <a:pPr marL="0" indent="0">
              <a:buNone/>
            </a:pPr>
            <a:endParaRPr lang="fr-FR" sz="2400" dirty="0" smtClean="0">
              <a:latin typeface="+mj-lt"/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sz="2400" dirty="0" smtClean="0">
                <a:latin typeface="+mj-lt"/>
                <a:cs typeface="Times New Roman" pitchFamily="18" charset="0"/>
              </a:rPr>
              <a:t>- Les données des expérimentation doivent être représentés d’une manière précises sous forme de texte , figure, tableau... </a:t>
            </a:r>
          </a:p>
          <a:p>
            <a:pPr marL="0" indent="0">
              <a:buNone/>
            </a:pPr>
            <a:endParaRPr lang="fr-FR" sz="2400" dirty="0" smtClean="0">
              <a:latin typeface="+mj-lt"/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sz="2400" dirty="0" smtClean="0">
                <a:latin typeface="+mj-lt"/>
                <a:cs typeface="Times New Roman" pitchFamily="18" charset="0"/>
              </a:rPr>
              <a:t>- Doivent être Cohérents  avec </a:t>
            </a:r>
            <a:r>
              <a:rPr lang="fr-FR" sz="2400" dirty="0">
                <a:latin typeface="+mj-lt"/>
                <a:cs typeface="Times New Roman" pitchFamily="18" charset="0"/>
              </a:rPr>
              <a:t>le problème </a:t>
            </a:r>
            <a:r>
              <a:rPr lang="fr-FR" sz="2400" dirty="0" smtClean="0">
                <a:latin typeface="+mj-lt"/>
                <a:cs typeface="Times New Roman" pitchFamily="18" charset="0"/>
              </a:rPr>
              <a:t>ou </a:t>
            </a:r>
            <a:r>
              <a:rPr lang="fr-FR" sz="2400" dirty="0">
                <a:latin typeface="+mj-lt"/>
                <a:cs typeface="Times New Roman" pitchFamily="18" charset="0"/>
              </a:rPr>
              <a:t>la question de </a:t>
            </a:r>
            <a:r>
              <a:rPr lang="fr-FR" sz="2400" dirty="0" smtClean="0">
                <a:latin typeface="+mj-lt"/>
                <a:cs typeface="Times New Roman" pitchFamily="18" charset="0"/>
              </a:rPr>
              <a:t>recherche.</a:t>
            </a:r>
            <a:endParaRPr lang="fr-FR" sz="2400" dirty="0">
              <a:latin typeface="+mj-lt"/>
              <a:cs typeface="Times New Roman" pitchFamily="18" charset="0"/>
            </a:endParaRPr>
          </a:p>
          <a:p>
            <a:pPr marL="0" indent="0">
              <a:buNone/>
            </a:pPr>
            <a:endParaRPr lang="fr-FR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6750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332656"/>
            <a:ext cx="8784976" cy="62646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b="1" u="sng" dirty="0" smtClean="0">
                <a:effectLst/>
                <a:latin typeface="+mj-lt"/>
                <a:cs typeface="Times New Roman" pitchFamily="18" charset="0"/>
              </a:rPr>
              <a:t>Discussion</a:t>
            </a:r>
          </a:p>
          <a:p>
            <a:pPr marL="0" indent="0">
              <a:buNone/>
            </a:pPr>
            <a:r>
              <a:rPr lang="fr-FR" sz="2400" b="1" dirty="0">
                <a:latin typeface="+mj-lt"/>
                <a:cs typeface="Times New Roman" pitchFamily="18" charset="0"/>
              </a:rPr>
              <a:t>L</a:t>
            </a:r>
            <a:r>
              <a:rPr lang="fr-FR" sz="2400" b="1" dirty="0" smtClean="0">
                <a:effectLst/>
                <a:latin typeface="+mj-lt"/>
                <a:cs typeface="Times New Roman" pitchFamily="18" charset="0"/>
              </a:rPr>
              <a:t>es interprétations des résultats doivent être en lien  avec le problème de recherche</a:t>
            </a:r>
          </a:p>
          <a:p>
            <a:pPr marL="0" indent="0">
              <a:buNone/>
            </a:pPr>
            <a:endParaRPr lang="fr-FR" sz="2400" dirty="0">
              <a:latin typeface="+mj-lt"/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sz="2400" b="0" dirty="0" smtClean="0">
                <a:effectLst/>
                <a:latin typeface="+mj-lt"/>
                <a:cs typeface="Times New Roman" pitchFamily="18" charset="0"/>
              </a:rPr>
              <a:t>- Mettre en avant les résultats de l’</a:t>
            </a:r>
            <a:r>
              <a:rPr lang="fr-FR" sz="2400" dirty="0">
                <a:latin typeface="+mj-lt"/>
                <a:cs typeface="Times New Roman" pitchFamily="18" charset="0"/>
              </a:rPr>
              <a:t>é</a:t>
            </a:r>
            <a:r>
              <a:rPr lang="fr-FR" sz="2400" b="0" dirty="0" smtClean="0">
                <a:effectLst/>
                <a:latin typeface="+mj-lt"/>
                <a:cs typeface="Times New Roman" pitchFamily="18" charset="0"/>
              </a:rPr>
              <a:t>tude et les comparer à la littérature afin de répondre à la question de départ.</a:t>
            </a:r>
          </a:p>
          <a:p>
            <a:pPr marL="0" indent="0">
              <a:buNone/>
            </a:pPr>
            <a:endParaRPr lang="fr-FR" sz="2400" b="0" dirty="0" smtClean="0">
              <a:effectLst/>
              <a:latin typeface="+mj-lt"/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sz="2400" dirty="0" smtClean="0">
                <a:latin typeface="+mj-lt"/>
                <a:cs typeface="Times New Roman" pitchFamily="18" charset="0"/>
              </a:rPr>
              <a:t>- S</a:t>
            </a:r>
            <a:r>
              <a:rPr lang="fr-FR" sz="2400" b="0" dirty="0" smtClean="0">
                <a:effectLst/>
                <a:latin typeface="+mj-lt"/>
                <a:cs typeface="Times New Roman" pitchFamily="18" charset="0"/>
              </a:rPr>
              <a:t>’autocritiquer ‘limites de l’étude’</a:t>
            </a:r>
          </a:p>
          <a:p>
            <a:pPr marL="0" indent="0">
              <a:buNone/>
            </a:pPr>
            <a:endParaRPr lang="fr-FR" sz="2400" dirty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67145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332656"/>
            <a:ext cx="8640960" cy="6120680"/>
          </a:xfrm>
        </p:spPr>
        <p:txBody>
          <a:bodyPr/>
          <a:lstStyle/>
          <a:p>
            <a:pPr marL="0" indent="0">
              <a:buNone/>
            </a:pPr>
            <a:r>
              <a:rPr lang="fr-FR" sz="2400" b="1" u="sng" dirty="0" smtClean="0">
                <a:latin typeface="+mj-lt"/>
                <a:cs typeface="Times New Roman" pitchFamily="18" charset="0"/>
              </a:rPr>
              <a:t>Conclusion</a:t>
            </a:r>
          </a:p>
          <a:p>
            <a:pPr marL="0" indent="0">
              <a:buNone/>
            </a:pPr>
            <a:r>
              <a:rPr lang="fr-FR" sz="2400" b="1" dirty="0" smtClean="0">
                <a:latin typeface="+mj-lt"/>
                <a:cs typeface="Times New Roman" pitchFamily="18" charset="0"/>
              </a:rPr>
              <a:t>la </a:t>
            </a:r>
            <a:r>
              <a:rPr lang="fr-FR" sz="2400" b="1" dirty="0">
                <a:latin typeface="+mj-lt"/>
                <a:cs typeface="Times New Roman" pitchFamily="18" charset="0"/>
              </a:rPr>
              <a:t>conclusion présente une synthèse de </a:t>
            </a:r>
            <a:r>
              <a:rPr lang="fr-FR" sz="2400" b="1" dirty="0" smtClean="0">
                <a:latin typeface="+mj-lt"/>
                <a:cs typeface="Times New Roman" pitchFamily="18" charset="0"/>
              </a:rPr>
              <a:t> l’étude </a:t>
            </a:r>
            <a:r>
              <a:rPr lang="fr-FR" sz="2400" b="1" dirty="0">
                <a:latin typeface="+mj-lt"/>
                <a:cs typeface="Times New Roman" pitchFamily="18" charset="0"/>
              </a:rPr>
              <a:t>et </a:t>
            </a:r>
            <a:r>
              <a:rPr lang="fr-FR" sz="2400" b="1" dirty="0" smtClean="0">
                <a:latin typeface="+mj-lt"/>
                <a:cs typeface="Times New Roman" pitchFamily="18" charset="0"/>
              </a:rPr>
              <a:t>des perspectives</a:t>
            </a:r>
            <a:endParaRPr lang="fr-FR" sz="2400" b="1" dirty="0">
              <a:latin typeface="+mj-lt"/>
              <a:cs typeface="Times New Roman" pitchFamily="18" charset="0"/>
            </a:endParaRPr>
          </a:p>
          <a:p>
            <a:pPr marL="0" indent="0">
              <a:buNone/>
            </a:pPr>
            <a:endParaRPr lang="fr-FR" sz="2400" dirty="0" smtClean="0">
              <a:latin typeface="+mj-lt"/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sz="2400" dirty="0" smtClean="0">
                <a:latin typeface="+mj-lt"/>
                <a:cs typeface="Times New Roman" pitchFamily="18" charset="0"/>
              </a:rPr>
              <a:t>-Récapitule </a:t>
            </a:r>
            <a:r>
              <a:rPr lang="fr-FR" sz="2400" dirty="0">
                <a:latin typeface="+mj-lt"/>
                <a:cs typeface="Times New Roman" pitchFamily="18" charset="0"/>
              </a:rPr>
              <a:t>l</a:t>
            </a:r>
            <a:r>
              <a:rPr lang="fr-FR" sz="2400" dirty="0" smtClean="0">
                <a:latin typeface="+mj-lt"/>
                <a:cs typeface="Times New Roman" pitchFamily="18" charset="0"/>
              </a:rPr>
              <a:t>es </a:t>
            </a:r>
            <a:r>
              <a:rPr lang="fr-FR" sz="2400" dirty="0">
                <a:latin typeface="+mj-lt"/>
                <a:cs typeface="Times New Roman" pitchFamily="18" charset="0"/>
              </a:rPr>
              <a:t>principaux résultats de l'article.</a:t>
            </a:r>
          </a:p>
          <a:p>
            <a:pPr marL="0" indent="0">
              <a:buNone/>
            </a:pPr>
            <a:r>
              <a:rPr lang="fr-FR" sz="2400" dirty="0" smtClean="0">
                <a:latin typeface="+mj-lt"/>
                <a:cs typeface="Times New Roman" pitchFamily="18" charset="0"/>
              </a:rPr>
              <a:t>-</a:t>
            </a:r>
            <a:r>
              <a:rPr lang="fr-FR" sz="2400" dirty="0">
                <a:latin typeface="+mj-lt"/>
                <a:cs typeface="Times New Roman" pitchFamily="18" charset="0"/>
              </a:rPr>
              <a:t>P</a:t>
            </a:r>
            <a:r>
              <a:rPr lang="fr-FR" sz="2400" dirty="0" smtClean="0">
                <a:latin typeface="+mj-lt"/>
                <a:cs typeface="Times New Roman" pitchFamily="18" charset="0"/>
              </a:rPr>
              <a:t>ropose de nouvelles </a:t>
            </a:r>
            <a:r>
              <a:rPr lang="fr-FR" sz="2400" dirty="0">
                <a:latin typeface="+mj-lt"/>
                <a:cs typeface="Times New Roman" pitchFamily="18" charset="0"/>
              </a:rPr>
              <a:t>pistes de recherche.</a:t>
            </a:r>
          </a:p>
          <a:p>
            <a:pPr marL="0" indent="0">
              <a:buNone/>
            </a:pPr>
            <a:endParaRPr lang="fr-FR" sz="2400" dirty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34512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480720"/>
          </a:xfrm>
        </p:spPr>
        <p:txBody>
          <a:bodyPr/>
          <a:lstStyle/>
          <a:p>
            <a:pPr marL="0" indent="0">
              <a:buNone/>
            </a:pPr>
            <a:r>
              <a:rPr lang="fr-FR" sz="2400" b="1" u="sng" dirty="0" smtClean="0">
                <a:latin typeface="+mj-lt"/>
                <a:cs typeface="Times New Roman" pitchFamily="18" charset="0"/>
              </a:rPr>
              <a:t>Bibliographie </a:t>
            </a:r>
          </a:p>
          <a:p>
            <a:pPr marL="0" indent="0">
              <a:buNone/>
            </a:pPr>
            <a:endParaRPr lang="fr-FR" dirty="0">
              <a:latin typeface="+mj-lt"/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sz="2400" b="0" i="0" dirty="0" smtClean="0">
                <a:effectLst/>
                <a:latin typeface="+mj-lt"/>
                <a:cs typeface="Times New Roman" pitchFamily="18" charset="0"/>
              </a:rPr>
              <a:t>-Types des documents utilisés (article, revue, livre…) </a:t>
            </a:r>
          </a:p>
          <a:p>
            <a:pPr marL="0" indent="0">
              <a:buNone/>
            </a:pPr>
            <a:r>
              <a:rPr lang="fr-FR" sz="2400" b="0" i="0" dirty="0" smtClean="0">
                <a:effectLst/>
                <a:latin typeface="+mj-lt"/>
                <a:cs typeface="Times New Roman" pitchFamily="18" charset="0"/>
              </a:rPr>
              <a:t>-La renommée des revues dans le domaine</a:t>
            </a:r>
          </a:p>
          <a:p>
            <a:pPr marL="0" indent="0">
              <a:buNone/>
            </a:pPr>
            <a:r>
              <a:rPr lang="fr-FR" sz="2400" b="0" i="0" dirty="0" smtClean="0">
                <a:effectLst/>
                <a:latin typeface="+mj-lt"/>
                <a:cs typeface="Times New Roman" pitchFamily="18" charset="0"/>
              </a:rPr>
              <a:t>-Période couverte : document récents, période adéquate.</a:t>
            </a:r>
          </a:p>
          <a:p>
            <a:pPr marL="0" indent="0">
              <a:buNone/>
            </a:pPr>
            <a:r>
              <a:rPr lang="fr-FR" sz="2400" b="0" i="0" dirty="0" smtClean="0">
                <a:effectLst/>
                <a:latin typeface="+mj-lt"/>
                <a:cs typeface="Times New Roman" pitchFamily="18" charset="0"/>
              </a:rPr>
              <a:t>-Exhaustivité de la liste des références.</a:t>
            </a:r>
          </a:p>
          <a:p>
            <a:pPr marL="0" indent="0">
              <a:buNone/>
            </a:pPr>
            <a:endParaRPr lang="fr-FR" sz="2400" dirty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44748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332656"/>
            <a:ext cx="8496944" cy="62646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b="1" dirty="0" smtClean="0">
                <a:latin typeface="+mj-lt"/>
                <a:cs typeface="Times New Roman" pitchFamily="18" charset="0"/>
              </a:rPr>
              <a:t>Analyse de la qualité de l’ étude </a:t>
            </a:r>
          </a:p>
          <a:p>
            <a:pPr marL="0" indent="0">
              <a:buNone/>
            </a:pPr>
            <a:endParaRPr lang="fr-FR" sz="2400" dirty="0">
              <a:latin typeface="+mj-lt"/>
            </a:endParaRPr>
          </a:p>
          <a:p>
            <a:pPr marL="0" indent="0">
              <a:buNone/>
            </a:pPr>
            <a:endParaRPr lang="fr-FR" sz="2400" b="1" u="sng" dirty="0" smtClean="0">
              <a:latin typeface="+mj-lt"/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sz="2400" b="1" u="sng" dirty="0" smtClean="0">
                <a:latin typeface="+mj-lt"/>
                <a:cs typeface="Times New Roman" pitchFamily="18" charset="0"/>
              </a:rPr>
              <a:t>Problématique </a:t>
            </a:r>
          </a:p>
          <a:p>
            <a:pPr marL="0" indent="0">
              <a:buNone/>
            </a:pPr>
            <a:r>
              <a:rPr lang="fr-FR" sz="2400" dirty="0">
                <a:latin typeface="+mj-lt"/>
                <a:cs typeface="Times New Roman" pitchFamily="18" charset="0"/>
              </a:rPr>
              <a:t>-</a:t>
            </a:r>
            <a:r>
              <a:rPr lang="fr-FR" sz="2400" dirty="0" smtClean="0">
                <a:latin typeface="+mj-lt"/>
                <a:cs typeface="Times New Roman" pitchFamily="18" charset="0"/>
              </a:rPr>
              <a:t>A-t-elle été posée a priori ? </a:t>
            </a:r>
          </a:p>
          <a:p>
            <a:pPr marL="0" indent="0">
              <a:buNone/>
            </a:pPr>
            <a:r>
              <a:rPr lang="fr-FR" sz="2400" dirty="0" smtClean="0">
                <a:latin typeface="+mj-lt"/>
                <a:cs typeface="Times New Roman" pitchFamily="18" charset="0"/>
              </a:rPr>
              <a:t>-Justification de l'importance du problème </a:t>
            </a:r>
          </a:p>
          <a:p>
            <a:pPr marL="0" indent="0">
              <a:buNone/>
            </a:pPr>
            <a:endParaRPr lang="fr-FR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36115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b="1" u="sng" dirty="0" smtClean="0">
                <a:latin typeface="+mj-lt"/>
                <a:cs typeface="Times New Roman" pitchFamily="18" charset="0"/>
              </a:rPr>
              <a:t>Nature d’étude ?</a:t>
            </a:r>
            <a:endParaRPr lang="fr-FR" sz="2400" u="sng" dirty="0">
              <a:latin typeface="+mj-lt"/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sz="2400" dirty="0" smtClean="0">
                <a:latin typeface="+mj-lt"/>
                <a:cs typeface="Times New Roman" pitchFamily="18" charset="0"/>
              </a:rPr>
              <a:t>Préclinique (animaux, </a:t>
            </a:r>
            <a:r>
              <a:rPr lang="fr-FR" sz="2400" i="1" dirty="0" smtClean="0">
                <a:latin typeface="+mj-lt"/>
                <a:cs typeface="Times New Roman" pitchFamily="18" charset="0"/>
              </a:rPr>
              <a:t>in vitro</a:t>
            </a:r>
            <a:r>
              <a:rPr lang="fr-FR" sz="2400" dirty="0" smtClean="0">
                <a:latin typeface="+mj-lt"/>
                <a:cs typeface="Times New Roman" pitchFamily="18" charset="0"/>
              </a:rPr>
              <a:t>) </a:t>
            </a:r>
          </a:p>
          <a:p>
            <a:pPr marL="0" indent="0">
              <a:buNone/>
            </a:pPr>
            <a:r>
              <a:rPr lang="fr-FR" sz="2400" dirty="0" smtClean="0">
                <a:latin typeface="+mj-lt"/>
                <a:cs typeface="Times New Roman" pitchFamily="18" charset="0"/>
              </a:rPr>
              <a:t>cliniques (thérapeutiques ou diagnostiques) </a:t>
            </a:r>
          </a:p>
          <a:p>
            <a:pPr marL="0" indent="0">
              <a:buNone/>
            </a:pPr>
            <a:r>
              <a:rPr lang="fr-FR" sz="2400" dirty="0" smtClean="0">
                <a:latin typeface="+mj-lt"/>
                <a:cs typeface="Times New Roman" pitchFamily="18" charset="0"/>
              </a:rPr>
              <a:t>Epidémiologique (population ou échantillon de population)</a:t>
            </a:r>
          </a:p>
          <a:p>
            <a:pPr marL="0" indent="0">
              <a:buNone/>
            </a:pPr>
            <a:endParaRPr lang="fr-FR" sz="2400" dirty="0">
              <a:latin typeface="+mj-lt"/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sz="2400" b="1" u="sng" dirty="0" smtClean="0">
                <a:latin typeface="+mj-lt"/>
                <a:cs typeface="Times New Roman" pitchFamily="18" charset="0"/>
              </a:rPr>
              <a:t>Modèle expérimental ?</a:t>
            </a:r>
          </a:p>
          <a:p>
            <a:pPr marL="0" indent="0">
              <a:buNone/>
            </a:pPr>
            <a:r>
              <a:rPr lang="fr-FR" sz="2400" dirty="0" smtClean="0">
                <a:latin typeface="+mj-lt"/>
                <a:cs typeface="Times New Roman" pitchFamily="18" charset="0"/>
              </a:rPr>
              <a:t>Critères d’inclusion / exclusion </a:t>
            </a:r>
            <a:r>
              <a:rPr lang="fr-FR" sz="2400" dirty="0">
                <a:latin typeface="+mj-lt"/>
                <a:cs typeface="Times New Roman" pitchFamily="18" charset="0"/>
              </a:rPr>
              <a:t>(effectif, </a:t>
            </a:r>
            <a:r>
              <a:rPr lang="fr-FR" sz="2400" dirty="0" smtClean="0">
                <a:latin typeface="+mj-lt"/>
                <a:cs typeface="Times New Roman" pitchFamily="18" charset="0"/>
              </a:rPr>
              <a:t>consanguinité…)</a:t>
            </a:r>
          </a:p>
          <a:p>
            <a:pPr marL="0" indent="0">
              <a:buNone/>
            </a:pPr>
            <a:endParaRPr lang="fr-FR" sz="2400" b="1" u="sng" dirty="0" smtClean="0"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sz="2400" b="1" u="sng" dirty="0">
                <a:cs typeface="Times New Roman" pitchFamily="18" charset="0"/>
              </a:rPr>
              <a:t>E</a:t>
            </a:r>
            <a:r>
              <a:rPr lang="fr-FR" sz="2400" b="1" u="sng" dirty="0" smtClean="0">
                <a:cs typeface="Times New Roman" pitchFamily="18" charset="0"/>
              </a:rPr>
              <a:t>thiques</a:t>
            </a:r>
            <a:endParaRPr lang="fr-FR" sz="2400" dirty="0"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sz="2400" dirty="0" smtClean="0">
                <a:cs typeface="Times New Roman" pitchFamily="18" charset="0"/>
              </a:rPr>
              <a:t>Respect </a:t>
            </a:r>
            <a:r>
              <a:rPr lang="fr-FR" sz="2400" dirty="0">
                <a:cs typeface="Times New Roman" pitchFamily="18" charset="0"/>
              </a:rPr>
              <a:t>des lois d’ éthique </a:t>
            </a:r>
            <a:r>
              <a:rPr lang="fr-FR" sz="2400" dirty="0" smtClean="0">
                <a:cs typeface="Times New Roman" pitchFamily="18" charset="0"/>
              </a:rPr>
              <a:t>?</a:t>
            </a:r>
          </a:p>
          <a:p>
            <a:pPr marL="0" indent="0">
              <a:buNone/>
            </a:pPr>
            <a:r>
              <a:rPr lang="fr-FR" sz="2400" dirty="0" smtClean="0">
                <a:cs typeface="Times New Roman" pitchFamily="18" charset="0"/>
              </a:rPr>
              <a:t>Ex: Utilisation </a:t>
            </a:r>
            <a:r>
              <a:rPr lang="fr-FR" sz="2400" dirty="0">
                <a:cs typeface="Times New Roman" pitchFamily="18" charset="0"/>
              </a:rPr>
              <a:t>des animaux de laboratoire</a:t>
            </a:r>
            <a:r>
              <a:rPr lang="fr-FR" sz="2400" dirty="0" smtClean="0">
                <a:cs typeface="Times New Roman" pitchFamily="18" charset="0"/>
              </a:rPr>
              <a:t>. (loi des 3 R, comité d’éthique)</a:t>
            </a:r>
            <a:endParaRPr lang="fr-FR" sz="2400" dirty="0">
              <a:cs typeface="Times New Roman" pitchFamily="18" charset="0"/>
            </a:endParaRPr>
          </a:p>
          <a:p>
            <a:pPr marL="0" indent="0">
              <a:buNone/>
            </a:pPr>
            <a:endParaRPr lang="fr-FR" sz="2400" dirty="0" smtClean="0">
              <a:latin typeface="+mj-lt"/>
              <a:cs typeface="Times New Roman" pitchFamily="18" charset="0"/>
            </a:endParaRPr>
          </a:p>
          <a:p>
            <a:pPr marL="0" indent="0">
              <a:buNone/>
            </a:pPr>
            <a:endParaRPr lang="fr-FR" sz="2400" dirty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804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404664"/>
            <a:ext cx="8435280" cy="57214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2400" b="1" u="sng" dirty="0" smtClean="0">
                <a:latin typeface="+mj-lt"/>
                <a:cs typeface="Times New Roman" pitchFamily="18" charset="0"/>
              </a:rPr>
              <a:t>Étude statistique </a:t>
            </a:r>
          </a:p>
          <a:p>
            <a:pPr marL="0" indent="0" algn="just">
              <a:buNone/>
            </a:pPr>
            <a:endParaRPr lang="fr-FR" sz="2400" dirty="0" smtClean="0">
              <a:latin typeface="+mj-lt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fr-FR" sz="2400" dirty="0" smtClean="0">
                <a:latin typeface="+mj-lt"/>
                <a:cs typeface="Times New Roman" pitchFamily="18" charset="0"/>
              </a:rPr>
              <a:t>-Modèle statistique adéquat à l’ hypothèse de départ et la nature des données ? (</a:t>
            </a:r>
            <a:r>
              <a:rPr lang="fr-FR" sz="2400" u="sng" dirty="0" smtClean="0">
                <a:latin typeface="+mj-lt"/>
                <a:cs typeface="Times New Roman" pitchFamily="18" charset="0"/>
              </a:rPr>
              <a:t>test T </a:t>
            </a:r>
            <a:r>
              <a:rPr lang="fr-FR" sz="2400" u="sng" dirty="0" err="1">
                <a:latin typeface="+mj-lt"/>
                <a:cs typeface="Times New Roman" pitchFamily="18" charset="0"/>
              </a:rPr>
              <a:t>S</a:t>
            </a:r>
            <a:r>
              <a:rPr lang="fr-FR" sz="2400" u="sng" dirty="0" err="1" smtClean="0">
                <a:latin typeface="+mj-lt"/>
                <a:cs typeface="Times New Roman" pitchFamily="18" charset="0"/>
              </a:rPr>
              <a:t>tudent</a:t>
            </a:r>
            <a:r>
              <a:rPr lang="fr-FR" sz="2400" dirty="0" smtClean="0">
                <a:latin typeface="+mj-lt"/>
                <a:cs typeface="Times New Roman" pitchFamily="18" charset="0"/>
              </a:rPr>
              <a:t> pour comparaison entre 2 populations)</a:t>
            </a:r>
          </a:p>
          <a:p>
            <a:pPr marL="0" indent="0" algn="just">
              <a:buNone/>
            </a:pPr>
            <a:endParaRPr lang="fr-FR" sz="2400" dirty="0">
              <a:latin typeface="+mj-lt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fr-FR" sz="2400" dirty="0">
                <a:latin typeface="+mj-lt"/>
                <a:cs typeface="Times New Roman" pitchFamily="18" charset="0"/>
              </a:rPr>
              <a:t>-</a:t>
            </a:r>
            <a:r>
              <a:rPr lang="fr-FR" sz="2400" dirty="0" smtClean="0">
                <a:latin typeface="+mj-lt"/>
                <a:cs typeface="Times New Roman" pitchFamily="18" charset="0"/>
              </a:rPr>
              <a:t>Logiciel statistique utilisé (</a:t>
            </a:r>
            <a:r>
              <a:rPr lang="fr-FR" sz="2400" u="sng" dirty="0" err="1" smtClean="0">
                <a:latin typeface="+mj-lt"/>
                <a:cs typeface="Times New Roman" pitchFamily="18" charset="0"/>
              </a:rPr>
              <a:t>Graphpad</a:t>
            </a:r>
            <a:r>
              <a:rPr lang="fr-FR" sz="2400" u="sng" dirty="0" smtClean="0">
                <a:latin typeface="+mj-lt"/>
                <a:cs typeface="Times New Roman" pitchFamily="18" charset="0"/>
              </a:rPr>
              <a:t> </a:t>
            </a:r>
            <a:r>
              <a:rPr lang="fr-FR" sz="2400" u="sng" dirty="0" err="1" smtClean="0">
                <a:latin typeface="+mj-lt"/>
                <a:cs typeface="Times New Roman" pitchFamily="18" charset="0"/>
              </a:rPr>
              <a:t>Prism</a:t>
            </a:r>
            <a:r>
              <a:rPr lang="fr-FR" sz="2400" u="sng" dirty="0" smtClean="0">
                <a:latin typeface="+mj-lt"/>
                <a:cs typeface="Times New Roman" pitchFamily="18" charset="0"/>
              </a:rPr>
              <a:t> </a:t>
            </a:r>
            <a:r>
              <a:rPr lang="fr-FR" sz="2400" dirty="0" smtClean="0">
                <a:latin typeface="+mj-lt"/>
                <a:cs typeface="Times New Roman" pitchFamily="18" charset="0"/>
              </a:rPr>
              <a:t>pour l’ étude de la relation dose- réponse) </a:t>
            </a:r>
            <a:endParaRPr lang="fr-FR" sz="2400" dirty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26752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188640"/>
            <a:ext cx="8856984" cy="6408712"/>
          </a:xfrm>
        </p:spPr>
        <p:txBody>
          <a:bodyPr/>
          <a:lstStyle/>
          <a:p>
            <a:pPr marL="0" indent="0" algn="just">
              <a:buNone/>
            </a:pPr>
            <a:endParaRPr lang="fr-FR" dirty="0" smtClean="0">
              <a:latin typeface="+mj-lt"/>
            </a:endParaRPr>
          </a:p>
          <a:p>
            <a:pPr marL="0" indent="0" algn="just">
              <a:buNone/>
            </a:pPr>
            <a:r>
              <a:rPr lang="fr-FR" sz="2400" b="1" u="sng" dirty="0" smtClean="0">
                <a:latin typeface="+mj-lt"/>
                <a:cs typeface="Times New Roman" pitchFamily="18" charset="0"/>
              </a:rPr>
              <a:t>Validité interne et externe des résultats ?</a:t>
            </a:r>
          </a:p>
          <a:p>
            <a:pPr marL="0" indent="0" algn="just">
              <a:buNone/>
            </a:pPr>
            <a:endParaRPr lang="fr-FR" dirty="0">
              <a:latin typeface="+mj-lt"/>
            </a:endParaRPr>
          </a:p>
          <a:p>
            <a:pPr marL="0" indent="0" algn="just">
              <a:buNone/>
            </a:pPr>
            <a:r>
              <a:rPr lang="fr-FR" sz="2400" b="1" u="sng" dirty="0" smtClean="0">
                <a:latin typeface="+mj-lt"/>
                <a:cs typeface="Times New Roman" pitchFamily="18" charset="0"/>
              </a:rPr>
              <a:t>Limites de l’étude ?</a:t>
            </a:r>
          </a:p>
          <a:p>
            <a:pPr marL="0" indent="0" algn="just">
              <a:buNone/>
            </a:pPr>
            <a:endParaRPr lang="fr-FR" dirty="0">
              <a:latin typeface="+mj-lt"/>
            </a:endParaRPr>
          </a:p>
          <a:p>
            <a:pPr marL="0" indent="0" algn="just">
              <a:buNone/>
            </a:pPr>
            <a:r>
              <a:rPr lang="fr-FR" sz="2400" b="1" u="sng" dirty="0" smtClean="0">
                <a:latin typeface="+mj-lt"/>
                <a:cs typeface="Times New Roman" pitchFamily="18" charset="0"/>
              </a:rPr>
              <a:t>La discussion est-elle directement en rapport avec les résultats de l’étude ? </a:t>
            </a:r>
          </a:p>
          <a:p>
            <a:pPr marL="0" indent="0" algn="just">
              <a:buNone/>
            </a:pPr>
            <a:endParaRPr lang="fr-FR" sz="2400" dirty="0" smtClean="0">
              <a:latin typeface="+mj-lt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fr-FR" sz="2400" b="1" u="sng" dirty="0" smtClean="0">
                <a:latin typeface="+mj-lt"/>
                <a:cs typeface="Times New Roman" pitchFamily="18" charset="0"/>
              </a:rPr>
              <a:t>La conclusion des auteurs est-elle en accord avec les résultats obtenus ?</a:t>
            </a:r>
          </a:p>
          <a:p>
            <a:pPr marL="0" indent="0" algn="just">
              <a:buNone/>
            </a:pPr>
            <a:endParaRPr lang="fr-FR" sz="2400" b="1" u="sng" dirty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8996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fr-FR" dirty="0" smtClean="0"/>
              <a:t>C’est quoi un article scientifique?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fr-FR" dirty="0" smtClean="0"/>
              <a:t>C’est </a:t>
            </a:r>
            <a:r>
              <a:rPr lang="fr-FR" dirty="0"/>
              <a:t>un écrit </a:t>
            </a:r>
            <a:r>
              <a:rPr lang="fr-FR" b="1" dirty="0"/>
              <a:t>publié</a:t>
            </a:r>
            <a:r>
              <a:rPr lang="fr-FR" dirty="0"/>
              <a:t>, relativement concis, faisant état d’une </a:t>
            </a:r>
            <a:r>
              <a:rPr lang="fr-FR" b="1" dirty="0"/>
              <a:t>recherche</a:t>
            </a:r>
            <a:r>
              <a:rPr lang="fr-FR" dirty="0"/>
              <a:t>, dans un </a:t>
            </a:r>
            <a:r>
              <a:rPr lang="fr-FR" b="1" dirty="0"/>
              <a:t>domaine particulier</a:t>
            </a:r>
            <a:r>
              <a:rPr lang="fr-FR" dirty="0"/>
              <a:t>, sur un </a:t>
            </a:r>
            <a:r>
              <a:rPr lang="fr-FR" b="1" dirty="0"/>
              <a:t>sujet précis</a:t>
            </a:r>
            <a:r>
              <a:rPr lang="fr-FR" dirty="0" smtClean="0"/>
              <a:t>.</a:t>
            </a:r>
          </a:p>
          <a:p>
            <a:pPr marL="0" indent="0" algn="just">
              <a:buNone/>
            </a:pPr>
            <a:r>
              <a:rPr lang="fr-FR" dirty="0" smtClean="0"/>
              <a:t> </a:t>
            </a:r>
            <a:endParaRPr lang="fr-FR" dirty="0"/>
          </a:p>
          <a:p>
            <a:pPr algn="just"/>
            <a:r>
              <a:rPr lang="fr-FR" dirty="0" smtClean="0"/>
              <a:t>"</a:t>
            </a:r>
            <a:r>
              <a:rPr lang="fr-FR" dirty="0"/>
              <a:t>c'est une contribution </a:t>
            </a:r>
            <a:r>
              <a:rPr lang="fr-FR" b="1" dirty="0"/>
              <a:t>évaluée </a:t>
            </a:r>
            <a:r>
              <a:rPr lang="fr-FR" dirty="0"/>
              <a:t>et publiée sous une forme normalisée dans une </a:t>
            </a:r>
            <a:r>
              <a:rPr lang="fr-FR" b="1" dirty="0"/>
              <a:t>revue </a:t>
            </a:r>
            <a:r>
              <a:rPr lang="fr-FR" b="1" dirty="0" smtClean="0"/>
              <a:t>savante</a:t>
            </a:r>
            <a:r>
              <a:rPr lang="fr-FR" dirty="0"/>
              <a:t> " </a:t>
            </a:r>
            <a:r>
              <a:rPr lang="fr-FR" dirty="0" smtClean="0"/>
              <a:t>  (</a:t>
            </a:r>
            <a:r>
              <a:rPr lang="fr-FR" dirty="0"/>
              <a:t>Devillard et Marco (1993</a:t>
            </a:r>
            <a:r>
              <a:rPr lang="fr-FR" dirty="0" smtClean="0"/>
              <a:t>))</a:t>
            </a:r>
          </a:p>
          <a:p>
            <a:pPr marL="0" indent="0" algn="just">
              <a:buNone/>
            </a:pPr>
            <a:endParaRPr lang="fr-FR" dirty="0"/>
          </a:p>
          <a:p>
            <a:pPr algn="just"/>
            <a:r>
              <a:rPr lang="fr-FR" b="1" u="sng" dirty="0"/>
              <a:t>A retenir </a:t>
            </a:r>
            <a:r>
              <a:rPr lang="fr-FR" b="1" dirty="0"/>
              <a:t>: </a:t>
            </a:r>
            <a:r>
              <a:rPr lang="fr-FR" dirty="0"/>
              <a:t>Un article scientifique 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dirty="0"/>
              <a:t>E</a:t>
            </a:r>
            <a:r>
              <a:rPr lang="fr-FR" dirty="0" smtClean="0"/>
              <a:t>st </a:t>
            </a:r>
            <a:r>
              <a:rPr lang="fr-FR" dirty="0"/>
              <a:t>évalué et validé, avant sa parution, par un comité de lecture ou un groupe d’experts, </a:t>
            </a:r>
            <a:endParaRPr lang="fr-FR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dirty="0" smtClean="0"/>
              <a:t>Émane d’un spécialiste, d’un expert, reconnu par ses pairs,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dirty="0" smtClean="0"/>
              <a:t>S’appuie </a:t>
            </a:r>
            <a:r>
              <a:rPr lang="fr-FR" dirty="0"/>
              <a:t>toujours sur d’autres travaux et cite obligatoirement ses sources (</a:t>
            </a:r>
            <a:r>
              <a:rPr lang="fr-FR" dirty="0" smtClean="0"/>
              <a:t>bibliographie)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838816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Importance d’un article scientifique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600200"/>
            <a:ext cx="8363272" cy="4525963"/>
          </a:xfrm>
        </p:spPr>
        <p:txBody>
          <a:bodyPr>
            <a:normAutofit/>
          </a:bodyPr>
          <a:lstStyle/>
          <a:p>
            <a:pPr algn="just"/>
            <a:r>
              <a:rPr lang="fr-FR" b="1" dirty="0"/>
              <a:t>U</a:t>
            </a:r>
            <a:r>
              <a:rPr lang="fr-FR" b="1" dirty="0" smtClean="0"/>
              <a:t>n </a:t>
            </a:r>
            <a:r>
              <a:rPr lang="fr-FR" b="1" dirty="0"/>
              <a:t>outil de communication : </a:t>
            </a:r>
            <a:r>
              <a:rPr lang="fr-FR" dirty="0"/>
              <a:t>véhicule une ou plusieurs informations </a:t>
            </a:r>
          </a:p>
          <a:p>
            <a:pPr algn="just"/>
            <a:r>
              <a:rPr lang="fr-FR" dirty="0" smtClean="0"/>
              <a:t>Contribue </a:t>
            </a:r>
            <a:r>
              <a:rPr lang="fr-FR" dirty="0"/>
              <a:t>à la </a:t>
            </a:r>
            <a:r>
              <a:rPr lang="fr-FR" b="1" dirty="0"/>
              <a:t>connaissance scientifique </a:t>
            </a:r>
            <a:endParaRPr lang="fr-FR" dirty="0"/>
          </a:p>
          <a:p>
            <a:pPr algn="just"/>
            <a:r>
              <a:rPr lang="fr-FR" dirty="0" smtClean="0"/>
              <a:t>Permet </a:t>
            </a:r>
            <a:r>
              <a:rPr lang="fr-FR" dirty="0"/>
              <a:t>de vérifier la </a:t>
            </a:r>
            <a:r>
              <a:rPr lang="fr-FR" b="1" dirty="0"/>
              <a:t>reproductivité des résultats </a:t>
            </a:r>
            <a:endParaRPr lang="fr-FR" b="1" dirty="0" smtClean="0"/>
          </a:p>
          <a:p>
            <a:pPr algn="just"/>
            <a:r>
              <a:rPr lang="fr-FR" dirty="0" smtClean="0"/>
              <a:t>Autres </a:t>
            </a:r>
            <a:r>
              <a:rPr lang="fr-FR" dirty="0"/>
              <a:t>: Visibilité et réputation d’un chercheur, promotion…</a:t>
            </a:r>
            <a:r>
              <a:rPr lang="fr-FR" dirty="0" err="1"/>
              <a:t>etc</a:t>
            </a:r>
            <a:r>
              <a:rPr lang="fr-FR" dirty="0"/>
              <a:t> </a:t>
            </a:r>
          </a:p>
          <a:p>
            <a:pPr algn="just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904363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Caractéristiques d’un article scientifique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fr-FR" b="1" dirty="0" smtClean="0"/>
              <a:t>Une </a:t>
            </a:r>
            <a:r>
              <a:rPr lang="fr-FR" b="1" dirty="0"/>
              <a:t>langue précise </a:t>
            </a:r>
            <a:endParaRPr lang="fr-FR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dirty="0" smtClean="0"/>
              <a:t>Utilisation </a:t>
            </a:r>
            <a:r>
              <a:rPr lang="fr-FR" dirty="0"/>
              <a:t>de nombres , équations, symboles 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dirty="0" smtClean="0"/>
              <a:t>Texte </a:t>
            </a:r>
            <a:r>
              <a:rPr lang="fr-FR" dirty="0"/>
              <a:t>objectif et neutre 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dirty="0" smtClean="0"/>
              <a:t>Ton </a:t>
            </a:r>
            <a:r>
              <a:rPr lang="fr-FR" dirty="0"/>
              <a:t>scientifique ; </a:t>
            </a:r>
          </a:p>
          <a:p>
            <a:pPr algn="just"/>
            <a:r>
              <a:rPr lang="fr-FR" b="1" dirty="0" smtClean="0"/>
              <a:t>Droit </a:t>
            </a:r>
            <a:r>
              <a:rPr lang="fr-FR" b="1" dirty="0"/>
              <a:t>au but : </a:t>
            </a:r>
            <a:r>
              <a:rPr lang="fr-FR" dirty="0"/>
              <a:t>l’objectif principal est de tirer une conclusion </a:t>
            </a:r>
          </a:p>
          <a:p>
            <a:pPr algn="just"/>
            <a:r>
              <a:rPr lang="fr-FR" b="1" dirty="0" smtClean="0"/>
              <a:t>Complet </a:t>
            </a:r>
            <a:r>
              <a:rPr lang="fr-FR" b="1" dirty="0"/>
              <a:t>et concis : </a:t>
            </a:r>
            <a:r>
              <a:rPr lang="fr-FR" dirty="0"/>
              <a:t>contient tous les détails pour comprendre et reproduire les résultats. </a:t>
            </a:r>
          </a:p>
          <a:p>
            <a:pPr algn="just"/>
            <a:r>
              <a:rPr lang="fr-FR" b="1" dirty="0" smtClean="0"/>
              <a:t>Un </a:t>
            </a:r>
            <a:r>
              <a:rPr lang="fr-FR" b="1" dirty="0"/>
              <a:t>langage clair et simple </a:t>
            </a:r>
            <a:r>
              <a:rPr lang="fr-FR" dirty="0"/>
              <a:t>: utiliser des phrases simples et courtes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dirty="0"/>
              <a:t>Ex 1: It may </a:t>
            </a:r>
            <a:r>
              <a:rPr lang="en-US" dirty="0" err="1"/>
              <a:t>therfore</a:t>
            </a:r>
            <a:r>
              <a:rPr lang="en-US" dirty="0"/>
              <a:t> not be unexpected that…. </a:t>
            </a:r>
          </a:p>
          <a:p>
            <a:pPr marL="0" indent="0" algn="just">
              <a:buNone/>
            </a:pPr>
            <a:r>
              <a:rPr lang="fr-FR" dirty="0" smtClean="0"/>
              <a:t>               </a:t>
            </a:r>
            <a:r>
              <a:rPr lang="fr-FR" dirty="0" err="1" smtClean="0"/>
              <a:t>These</a:t>
            </a:r>
            <a:r>
              <a:rPr lang="fr-FR" dirty="0" smtClean="0"/>
              <a:t> </a:t>
            </a:r>
            <a:r>
              <a:rPr lang="fr-FR" dirty="0" err="1"/>
              <a:t>results</a:t>
            </a:r>
            <a:r>
              <a:rPr lang="fr-FR" dirty="0"/>
              <a:t> </a:t>
            </a:r>
            <a:r>
              <a:rPr lang="fr-FR" dirty="0" err="1"/>
              <a:t>suggest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….. </a:t>
            </a:r>
          </a:p>
          <a:p>
            <a:pPr algn="just"/>
            <a:r>
              <a:rPr lang="fr-FR" b="1" dirty="0" smtClean="0"/>
              <a:t>Temps </a:t>
            </a:r>
            <a:r>
              <a:rPr lang="fr-FR" b="1" dirty="0"/>
              <a:t>des verbes </a:t>
            </a:r>
            <a:endParaRPr lang="fr-FR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b="1" dirty="0" smtClean="0"/>
              <a:t>Présent </a:t>
            </a:r>
            <a:r>
              <a:rPr lang="fr-FR" dirty="0"/>
              <a:t>: Pour tous ce </a:t>
            </a:r>
            <a:r>
              <a:rPr lang="fr-FR" dirty="0" smtClean="0"/>
              <a:t>qui est </a:t>
            </a:r>
            <a:r>
              <a:rPr lang="fr-FR" dirty="0"/>
              <a:t>connu, des affirmations</a:t>
            </a:r>
            <a:r>
              <a:rPr lang="fr-FR" dirty="0" smtClean="0"/>
              <a:t>…</a:t>
            </a:r>
            <a:endParaRPr lang="fr-FR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b="1" dirty="0" smtClean="0"/>
              <a:t>Passé </a:t>
            </a:r>
            <a:r>
              <a:rPr lang="fr-FR" b="1" dirty="0"/>
              <a:t>: </a:t>
            </a:r>
            <a:r>
              <a:rPr lang="fr-FR" dirty="0"/>
              <a:t>pour décrire les manipulations, des données et des résultats </a:t>
            </a:r>
          </a:p>
          <a:p>
            <a:pPr algn="just"/>
            <a:endParaRPr lang="fr-FR" dirty="0"/>
          </a:p>
          <a:p>
            <a:pPr algn="just"/>
            <a:endParaRPr lang="fr-FR" dirty="0"/>
          </a:p>
        </p:txBody>
      </p:sp>
      <p:sp>
        <p:nvSpPr>
          <p:cNvPr id="4" name="Multiplier 3"/>
          <p:cNvSpPr/>
          <p:nvPr/>
        </p:nvSpPr>
        <p:spPr>
          <a:xfrm>
            <a:off x="6228184" y="4221088"/>
            <a:ext cx="360040" cy="288032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829326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La structure et le style de l’article scientifique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fr-FR" b="1" dirty="0" smtClean="0"/>
              <a:t>1</a:t>
            </a:r>
            <a:r>
              <a:rPr lang="fr-FR" b="1" dirty="0"/>
              <a:t>. Structure physique </a:t>
            </a:r>
            <a:endParaRPr lang="fr-FR" dirty="0"/>
          </a:p>
          <a:p>
            <a:pPr algn="just"/>
            <a:r>
              <a:rPr lang="fr-FR" dirty="0" smtClean="0"/>
              <a:t>Eléments </a:t>
            </a:r>
            <a:r>
              <a:rPr lang="fr-FR" dirty="0"/>
              <a:t>de la structure physique 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dirty="0" smtClean="0"/>
              <a:t>La </a:t>
            </a:r>
            <a:r>
              <a:rPr lang="fr-FR" dirty="0"/>
              <a:t>mise en page : page entière, en colonnes, marges,...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dirty="0" smtClean="0"/>
              <a:t>Les </a:t>
            </a:r>
            <a:r>
              <a:rPr lang="fr-FR" dirty="0"/>
              <a:t>caractères : police, typographie, ...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dirty="0" smtClean="0"/>
              <a:t>La </a:t>
            </a:r>
            <a:r>
              <a:rPr lang="fr-FR" dirty="0"/>
              <a:t>taille du document : format des pages (A4 ou autres), dimensions... </a:t>
            </a:r>
            <a:endParaRPr lang="fr-FR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dirty="0" smtClean="0"/>
              <a:t>Le volume du document : nombre de pages, nombre de mots ...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dirty="0" smtClean="0"/>
              <a:t>D'autres </a:t>
            </a:r>
            <a:r>
              <a:rPr lang="fr-FR" dirty="0"/>
              <a:t>éléments peuvent être utiles telle la présentation du texte sur une seule face de la feuille ou en recto-verso, interligne (simple, double...) </a:t>
            </a:r>
          </a:p>
        </p:txBody>
      </p:sp>
    </p:spTree>
    <p:extLst>
      <p:ext uri="{BB962C8B-B14F-4D97-AF65-F5344CB8AC3E}">
        <p14:creationId xmlns:p14="http://schemas.microsoft.com/office/powerpoint/2010/main" xmlns="" val="1058107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83768" y="1124744"/>
            <a:ext cx="3590925" cy="2828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1126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b="1" dirty="0" smtClean="0"/>
              <a:t>2</a:t>
            </a:r>
            <a:r>
              <a:rPr lang="fr-FR" b="1" dirty="0"/>
              <a:t>. Structure logique </a:t>
            </a:r>
            <a:endParaRPr lang="fr-FR" dirty="0"/>
          </a:p>
        </p:txBody>
      </p:sp>
      <p:pic>
        <p:nvPicPr>
          <p:cNvPr id="4" name="Espace réservé du contenu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3728" y="1124744"/>
            <a:ext cx="4743450" cy="44386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81460" y="5589240"/>
            <a:ext cx="46577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Les éléments de base de la production d’un écrit scientifique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990815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4525963"/>
          </a:xfrm>
        </p:spPr>
        <p:txBody>
          <a:bodyPr/>
          <a:lstStyle/>
          <a:p>
            <a:r>
              <a:rPr lang="fr-FR" b="1" u="sng" dirty="0"/>
              <a:t>Les différents plans pour la structure logique </a:t>
            </a:r>
            <a:endParaRPr lang="fr-FR" u="sng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782" y="2030731"/>
            <a:ext cx="7962435" cy="3270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95598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3875</TotalTime>
  <Words>1021</Words>
  <Application>Microsoft Office PowerPoint</Application>
  <PresentationFormat>Affichage à l'écran (4:3)</PresentationFormat>
  <Paragraphs>135</Paragraphs>
  <Slides>27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27</vt:i4>
      </vt:variant>
    </vt:vector>
  </HeadingPairs>
  <TitlesOfParts>
    <vt:vector size="28" baseType="lpstr">
      <vt:lpstr>Thème Office</vt:lpstr>
      <vt:lpstr>Analyse critique d’article scientifique</vt:lpstr>
      <vt:lpstr>Objectif</vt:lpstr>
      <vt:lpstr>C’est quoi un article scientifique?</vt:lpstr>
      <vt:lpstr>Importance d’un article scientifique</vt:lpstr>
      <vt:lpstr>Caractéristiques d’un article scientifique</vt:lpstr>
      <vt:lpstr>La structure et le style de l’article scientifique 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Résumé scientifique à commenter   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  <vt:lpstr>Diapositive 24</vt:lpstr>
      <vt:lpstr>Diapositive 25</vt:lpstr>
      <vt:lpstr>Diapositive 26</vt:lpstr>
      <vt:lpstr>Diapositive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Microorganismes responsables des toxi-infections alimentaires</dc:title>
  <dc:creator>SAMSUNG</dc:creator>
  <cp:lastModifiedBy>SAMSUNG</cp:lastModifiedBy>
  <cp:revision>835</cp:revision>
  <dcterms:created xsi:type="dcterms:W3CDTF">2019-02-17T14:28:27Z</dcterms:created>
  <dcterms:modified xsi:type="dcterms:W3CDTF">2019-11-20T10:05:27Z</dcterms:modified>
</cp:coreProperties>
</file>