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16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92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647E-4001-43B3-A519-4FA042B682F5}" type="datetimeFigureOut">
              <a:rPr lang="fr-FR" smtClean="0"/>
              <a:pPr/>
              <a:t>20/11/2019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9153-7730-4E8F-B177-1C6DBAC62F9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74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181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79153-7730-4E8F-B177-1C6DBAC62F9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20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13AA-1FFC-45D0-A84D-802041B8F9CE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64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813AA-1FFC-45D0-A84D-802041B8F9CE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641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20/11/2019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Généralités 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19738"/>
            <a:ext cx="6400800" cy="1252534"/>
          </a:xfrm>
        </p:spPr>
        <p:txBody>
          <a:bodyPr/>
          <a:lstStyle/>
          <a:p>
            <a:r>
              <a:rPr lang="fr-FR" dirty="0" smtClean="0">
                <a:latin typeface="Book Antiqua" pitchFamily="18" charset="0"/>
              </a:rPr>
              <a:t>Dr LEBSIR Dalila </a:t>
            </a:r>
          </a:p>
          <a:p>
            <a:r>
              <a:rPr lang="fr-FR" dirty="0" smtClean="0">
                <a:latin typeface="Book Antiqua" pitchFamily="18" charset="0"/>
              </a:rPr>
              <a:t>2019/2020</a:t>
            </a:r>
            <a:endParaRPr lang="fr-FR" dirty="0">
              <a:latin typeface="Book Antiqua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14282" y="285728"/>
            <a:ext cx="8572560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Master</a:t>
            </a:r>
            <a:r>
              <a:rPr kumimoji="0" lang="fr-F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I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1428736"/>
            <a:ext cx="8358246" cy="96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UET1: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Communication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communication verbale, non verbale et </a:t>
            </a:r>
            <a:r>
              <a:rPr lang="fr-FR" b="1" dirty="0" smtClean="0"/>
              <a:t>para-verbal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just"/>
            <a:r>
              <a:rPr lang="fr-FR" dirty="0" smtClean="0"/>
              <a:t>Ce sont les éléments qui influencent l’effet d’un message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facteurs directement liés à la forme d’une présentation orale.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Les facteurs visuels de perception qui, de par leurs formes, influencent également l’effet d’un message</a:t>
            </a:r>
            <a:r>
              <a:rPr lang="fr-FR" i="1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73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Interprétations et filtres </a:t>
            </a:r>
            <a:r>
              <a:rPr lang="fr-FR" b="1" dirty="0" smtClean="0"/>
              <a:t>personnels</a:t>
            </a:r>
          </a:p>
          <a:p>
            <a:pPr marL="0" indent="0" algn="just">
              <a:buNone/>
            </a:pPr>
            <a:endParaRPr lang="fr-FR" b="1" dirty="0"/>
          </a:p>
          <a:p>
            <a:pPr algn="just"/>
            <a:r>
              <a:rPr lang="fr-FR" dirty="0"/>
              <a:t>Un message peut avoir une signification particulière, différente pour chacun </a:t>
            </a:r>
            <a:r>
              <a:rPr lang="fr-FR" dirty="0" smtClean="0"/>
              <a:t>des interlocuteurs </a:t>
            </a:r>
            <a:r>
              <a:rPr lang="fr-FR" dirty="0"/>
              <a:t>et provoquer des réactions diverses. </a:t>
            </a:r>
            <a:endParaRPr lang="fr-FR" dirty="0" smtClean="0"/>
          </a:p>
          <a:p>
            <a:pPr algn="just"/>
            <a:r>
              <a:rPr lang="fr-FR" dirty="0" smtClean="0"/>
              <a:t>Chaque </a:t>
            </a:r>
            <a:r>
              <a:rPr lang="fr-FR" dirty="0"/>
              <a:t>élément de </a:t>
            </a:r>
            <a:r>
              <a:rPr lang="fr-FR" dirty="0" smtClean="0"/>
              <a:t>la communication</a:t>
            </a:r>
            <a:r>
              <a:rPr lang="fr-FR" dirty="0"/>
              <a:t>, qu’il soit verbal ou non verbal, peut avoir une </a:t>
            </a:r>
            <a:r>
              <a:rPr lang="fr-FR" dirty="0" smtClean="0"/>
              <a:t>signification différente </a:t>
            </a:r>
            <a:r>
              <a:rPr lang="fr-FR" dirty="0"/>
              <a:t>suivant les personnes et le contexte dans lequel cela se passe.</a:t>
            </a:r>
          </a:p>
          <a:p>
            <a:pPr algn="just"/>
            <a:r>
              <a:rPr lang="fr-FR" dirty="0" smtClean="0"/>
              <a:t>Notre perception </a:t>
            </a:r>
            <a:r>
              <a:rPr lang="fr-FR" dirty="0"/>
              <a:t>de la réalité est </a:t>
            </a:r>
            <a:r>
              <a:rPr lang="fr-FR" dirty="0" smtClean="0"/>
              <a:t>personnelle (perception différente, sentiment </a:t>
            </a:r>
            <a:r>
              <a:rPr lang="fr-FR" dirty="0"/>
              <a:t>d’avoir </a:t>
            </a:r>
            <a:r>
              <a:rPr lang="fr-FR" dirty="0" smtClean="0"/>
              <a:t>raison).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43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Tout est </a:t>
            </a:r>
            <a:r>
              <a:rPr lang="fr-FR" b="1" dirty="0" smtClean="0"/>
              <a:t>communication</a:t>
            </a:r>
          </a:p>
          <a:p>
            <a:pPr marL="0" indent="0" algn="just">
              <a:buNone/>
            </a:pPr>
            <a:r>
              <a:rPr lang="fr-FR" dirty="0"/>
              <a:t>A côté de sa </a:t>
            </a:r>
            <a:r>
              <a:rPr lang="fr-FR" b="1" dirty="0"/>
              <a:t>dimension verbale</a:t>
            </a:r>
            <a:r>
              <a:rPr lang="fr-FR" dirty="0"/>
              <a:t>, elle comprend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Une </a:t>
            </a:r>
            <a:r>
              <a:rPr lang="fr-FR" b="1" dirty="0"/>
              <a:t>dimension non verbale </a:t>
            </a:r>
            <a:r>
              <a:rPr lang="fr-FR" dirty="0"/>
              <a:t>: les mimiques, les attitudes, le contact </a:t>
            </a:r>
            <a:r>
              <a:rPr lang="fr-FR" dirty="0" smtClean="0"/>
              <a:t>visuel, l’expression </a:t>
            </a:r>
            <a:r>
              <a:rPr lang="fr-FR" dirty="0"/>
              <a:t>du visage, la position </a:t>
            </a:r>
            <a:r>
              <a:rPr lang="fr-FR" dirty="0" smtClean="0"/>
              <a:t>corporelle…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Une </a:t>
            </a:r>
            <a:r>
              <a:rPr lang="fr-FR" b="1" dirty="0"/>
              <a:t>dimension </a:t>
            </a:r>
            <a:r>
              <a:rPr lang="fr-FR" b="1" dirty="0" err="1"/>
              <a:t>paraverbale</a:t>
            </a:r>
            <a:r>
              <a:rPr lang="fr-FR" b="1" dirty="0"/>
              <a:t> </a:t>
            </a:r>
            <a:r>
              <a:rPr lang="fr-FR" dirty="0"/>
              <a:t>: le ton, le rythme, l’inflexion de la </a:t>
            </a:r>
            <a:r>
              <a:rPr lang="fr-FR" dirty="0" smtClean="0"/>
              <a:t>voix...</a:t>
            </a:r>
          </a:p>
          <a:p>
            <a:pPr algn="just"/>
            <a:r>
              <a:rPr lang="fr-FR" b="1" dirty="0"/>
              <a:t>Même le silence est une forme de </a:t>
            </a:r>
            <a:r>
              <a:rPr lang="fr-FR" b="1" dirty="0" smtClean="0"/>
              <a:t>communication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</a:rPr>
              <a:t>Ainsi, on peut dire qu’</a:t>
            </a:r>
            <a:r>
              <a:rPr lang="fr-FR" b="1" dirty="0">
                <a:solidFill>
                  <a:srgbClr val="FF0000"/>
                </a:solidFill>
              </a:rPr>
              <a:t>il est impossible de ne pas communiquer</a:t>
            </a:r>
            <a:r>
              <a:rPr lang="fr-F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12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cs typeface="Times New Roman" pitchFamily="18" charset="0"/>
              </a:rPr>
              <a:t/>
            </a:r>
            <a:br>
              <a:rPr lang="fr-FR" b="1" dirty="0">
                <a:cs typeface="Times New Roman" pitchFamily="18" charset="0"/>
              </a:rPr>
            </a:br>
            <a:r>
              <a:rPr lang="fr-FR" b="1" dirty="0" smtClean="0">
                <a:cs typeface="Times New Roman" pitchFamily="18" charset="0"/>
              </a:rPr>
              <a:t>Communication </a:t>
            </a:r>
            <a:r>
              <a:rPr lang="fr-FR" b="1" dirty="0">
                <a:cs typeface="Times New Roman" pitchFamily="18" charset="0"/>
              </a:rPr>
              <a:t>Scientifique </a:t>
            </a:r>
            <a:br>
              <a:rPr lang="fr-FR" b="1" dirty="0"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Rôle du scientifique </a:t>
            </a:r>
            <a:r>
              <a:rPr lang="fr-FR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C</a:t>
            </a:r>
            <a:r>
              <a:rPr lang="fr-FR" dirty="0" smtClean="0"/>
              <a:t>ontribuer </a:t>
            </a:r>
            <a:r>
              <a:rPr lang="fr-FR" dirty="0"/>
              <a:t>à faire progresser la connaissance </a:t>
            </a:r>
            <a:r>
              <a:rPr lang="fr-FR" dirty="0" smtClean="0"/>
              <a:t>collective</a:t>
            </a:r>
          </a:p>
          <a:p>
            <a:pPr marL="0" indent="0" algn="just">
              <a:buNone/>
            </a:pP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Rôle </a:t>
            </a:r>
            <a:r>
              <a:rPr lang="fr-FR" dirty="0"/>
              <a:t>de la communication scientifique 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T</a:t>
            </a:r>
            <a:r>
              <a:rPr lang="fr-FR" dirty="0" smtClean="0"/>
              <a:t>ransmettre </a:t>
            </a:r>
            <a:r>
              <a:rPr lang="fr-FR" dirty="0">
                <a:latin typeface="+mj-lt"/>
                <a:cs typeface="Times New Roman" pitchFamily="18" charset="0"/>
              </a:rPr>
              <a:t>avec précision et clarté </a:t>
            </a:r>
            <a:r>
              <a:rPr lang="fr-FR" dirty="0" smtClean="0"/>
              <a:t>ses </a:t>
            </a:r>
            <a:r>
              <a:rPr lang="fr-FR" dirty="0"/>
              <a:t>connaissances a</a:t>
            </a:r>
            <a:r>
              <a:rPr lang="fr-FR" dirty="0" smtClean="0"/>
              <a:t>ux </a:t>
            </a:r>
            <a:r>
              <a:rPr lang="fr-FR" dirty="0"/>
              <a:t>autres </a:t>
            </a:r>
            <a:r>
              <a:rPr lang="fr-FR" dirty="0" smtClean="0"/>
              <a:t>spécialistes, aux </a:t>
            </a:r>
            <a:r>
              <a:rPr lang="fr-FR" dirty="0"/>
              <a:t>apprenants (étudiants, doctorants, ...) </a:t>
            </a:r>
            <a:r>
              <a:rPr lang="fr-FR" dirty="0" smtClean="0"/>
              <a:t>et au </a:t>
            </a:r>
            <a:r>
              <a:rPr lang="fr-FR" dirty="0"/>
              <a:t>grand public</a:t>
            </a:r>
            <a:endParaRPr lang="fr-FR" dirty="0" smtClean="0">
              <a:solidFill>
                <a:srgbClr val="FF0000"/>
              </a:solidFill>
            </a:endParaRPr>
          </a:p>
          <a:p>
            <a:pPr algn="just"/>
            <a:endParaRPr lang="fr-FR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ou la meilleure scientifique ne sert a rien, si il ou elle n'est pas capable de communiquer ses résultats !</a:t>
            </a:r>
          </a:p>
        </p:txBody>
      </p:sp>
    </p:spTree>
    <p:extLst>
      <p:ext uri="{BB962C8B-B14F-4D97-AF65-F5344CB8AC3E}">
        <p14:creationId xmlns:p14="http://schemas.microsoft.com/office/powerpoint/2010/main" xmlns="" val="4980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88079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8640"/>
            <a:ext cx="8056753" cy="5802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3797" y="5990744"/>
            <a:ext cx="791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méthodologie de communication scientifique doit suivre la méthodologie de recherche scientifique  </a:t>
            </a:r>
          </a:p>
        </p:txBody>
      </p:sp>
    </p:spTree>
    <p:extLst>
      <p:ext uri="{BB962C8B-B14F-4D97-AF65-F5344CB8AC3E}">
        <p14:creationId xmlns:p14="http://schemas.microsoft.com/office/powerpoint/2010/main" xmlns="" val="2415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741859" cy="63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7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458035" cy="61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15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527401" cy="64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381339" cy="63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7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question de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Pour </a:t>
            </a:r>
            <a:r>
              <a:rPr lang="fr-FR" dirty="0"/>
              <a:t>qu’une </a:t>
            </a:r>
            <a:r>
              <a:rPr lang="fr-FR" dirty="0">
                <a:solidFill>
                  <a:srgbClr val="FF0000"/>
                </a:solidFill>
              </a:rPr>
              <a:t>relation communicationnelle </a:t>
            </a:r>
            <a:r>
              <a:rPr lang="fr-FR" dirty="0"/>
              <a:t>entre </a:t>
            </a:r>
            <a:r>
              <a:rPr lang="fr-FR" dirty="0">
                <a:solidFill>
                  <a:srgbClr val="FF0000"/>
                </a:solidFill>
              </a:rPr>
              <a:t>intervenant</a:t>
            </a:r>
            <a:r>
              <a:rPr lang="fr-FR" dirty="0"/>
              <a:t> et </a:t>
            </a:r>
            <a:r>
              <a:rPr lang="fr-FR" dirty="0" smtClean="0">
                <a:solidFill>
                  <a:srgbClr val="FF0000"/>
                </a:solidFill>
              </a:rPr>
              <a:t>auditeurs</a:t>
            </a:r>
            <a:r>
              <a:rPr lang="fr-FR" dirty="0" smtClean="0"/>
              <a:t> s’établisse </a:t>
            </a:r>
            <a:r>
              <a:rPr lang="fr-FR" dirty="0"/>
              <a:t>et se déroule, il faut qu’il y existe un </a:t>
            </a:r>
            <a:r>
              <a:rPr lang="fr-FR" dirty="0">
                <a:solidFill>
                  <a:srgbClr val="FF0000"/>
                </a:solidFill>
              </a:rPr>
              <a:t>contexte</a:t>
            </a:r>
            <a:r>
              <a:rPr lang="fr-FR" dirty="0"/>
              <a:t> </a:t>
            </a:r>
            <a:r>
              <a:rPr lang="fr-FR" dirty="0" smtClean="0"/>
              <a:t>particulier (ex </a:t>
            </a:r>
            <a:r>
              <a:rPr lang="fr-FR" dirty="0"/>
              <a:t>: Exposé, Soutenance, …etc</a:t>
            </a:r>
            <a:r>
              <a:rPr lang="fr-FR" dirty="0" smtClean="0"/>
              <a:t>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994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369473" cy="633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09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27"/>
          <a:stretch/>
        </p:blipFill>
        <p:spPr>
          <a:xfrm>
            <a:off x="155662" y="116632"/>
            <a:ext cx="8505086" cy="63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5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88640"/>
            <a:ext cx="8373768" cy="62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026498" cy="60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8282972" cy="6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2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6632"/>
            <a:ext cx="8722679" cy="65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7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416421"/>
            <a:ext cx="8519508" cy="64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7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332656"/>
            <a:ext cx="8164714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9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0"/>
            <a:ext cx="8786935" cy="66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60648"/>
            <a:ext cx="8223228" cy="6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5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</a:t>
            </a:r>
            <a:r>
              <a:rPr lang="fr-FR" b="1" dirty="0"/>
              <a:t>communication, un échange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u="sng" dirty="0"/>
              <a:t>Qu’est-ce que la communication ?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Il </a:t>
            </a:r>
            <a:r>
              <a:rPr lang="fr-FR" dirty="0"/>
              <a:t>s’agit de l’ensemble des stratégies mises en place, par une personne </a:t>
            </a:r>
            <a:r>
              <a:rPr lang="fr-FR" dirty="0" smtClean="0"/>
              <a:t>ou un groupe de personnes</a:t>
            </a:r>
            <a:r>
              <a:rPr lang="fr-FR" dirty="0"/>
              <a:t>, pour échanger des ressources et </a:t>
            </a:r>
            <a:r>
              <a:rPr lang="fr-FR" dirty="0" smtClean="0"/>
              <a:t>des représentations </a:t>
            </a:r>
            <a:r>
              <a:rPr lang="fr-FR" dirty="0"/>
              <a:t>avec d’autres.</a:t>
            </a:r>
          </a:p>
        </p:txBody>
      </p:sp>
    </p:spTree>
    <p:extLst>
      <p:ext uri="{BB962C8B-B14F-4D97-AF65-F5344CB8AC3E}">
        <p14:creationId xmlns:p14="http://schemas.microsoft.com/office/powerpoint/2010/main" xmlns="" val="34180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844702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0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656"/>
            <a:ext cx="8006346" cy="59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1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2" y="0"/>
            <a:ext cx="8994367" cy="68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8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04664"/>
            <a:ext cx="8175222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9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476672"/>
            <a:ext cx="7405699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7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836712"/>
            <a:ext cx="84604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1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u="sng" dirty="0" smtClean="0">
                <a:latin typeface="+mj-lt"/>
                <a:cs typeface="Times New Roman" pitchFamily="18" charset="0"/>
              </a:rPr>
              <a:t>Contenu d’une présentation orale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i="1" dirty="0">
                <a:latin typeface="+mj-lt"/>
                <a:cs typeface="Times New Roman" pitchFamily="18" charset="0"/>
              </a:rPr>
              <a:t>U</a:t>
            </a:r>
            <a:r>
              <a:rPr lang="fr-FR" sz="2400" i="1" dirty="0" smtClean="0">
                <a:latin typeface="+mj-lt"/>
                <a:cs typeface="Times New Roman" pitchFamily="18" charset="0"/>
              </a:rPr>
              <a:t>ne ouverture et introduction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i="1" dirty="0">
                <a:latin typeface="+mj-lt"/>
                <a:cs typeface="Times New Roman" pitchFamily="18" charset="0"/>
              </a:rPr>
              <a:t>U</a:t>
            </a:r>
            <a:r>
              <a:rPr lang="fr-FR" sz="2400" i="1" dirty="0" smtClean="0">
                <a:latin typeface="+mj-lt"/>
                <a:cs typeface="Times New Roman" pitchFamily="18" charset="0"/>
              </a:rPr>
              <a:t>n </a:t>
            </a:r>
            <a:r>
              <a:rPr lang="fr-FR" sz="2400" i="1" dirty="0">
                <a:latin typeface="+mj-lt"/>
                <a:cs typeface="Times New Roman" pitchFamily="18" charset="0"/>
              </a:rPr>
              <a:t>corps et une conclusion.</a:t>
            </a:r>
          </a:p>
          <a:p>
            <a:pPr marL="0" indent="0" algn="just">
              <a:buNone/>
            </a:pPr>
            <a:endParaRPr lang="fr-FR" sz="2400" i="1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- Page de Garde</a:t>
            </a:r>
          </a:p>
          <a:p>
            <a:pPr marL="0" indent="0" algn="just">
              <a:buNone/>
            </a:pPr>
            <a:endParaRPr lang="fr-FR" sz="2400" b="1" u="sng" dirty="0"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Nom / prénom des auteur + l’affiliation  et logos (institut , labo de recherche, université). Année académique, et intitulé de la manifestation scientifique (ex , séminaire, soutenance…)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Titre de communication </a:t>
            </a:r>
            <a:r>
              <a:rPr lang="fr-FR" sz="2400" dirty="0">
                <a:latin typeface="+mj-lt"/>
                <a:cs typeface="Times New Roman" pitchFamily="18" charset="0"/>
              </a:rPr>
              <a:t>(</a:t>
            </a:r>
            <a:r>
              <a:rPr lang="fr-FR" sz="2400" dirty="0" smtClean="0">
                <a:latin typeface="+mj-lt"/>
                <a:cs typeface="Times New Roman" pitchFamily="18" charset="0"/>
              </a:rPr>
              <a:t>représentatif et  simple). </a:t>
            </a:r>
          </a:p>
        </p:txBody>
      </p:sp>
    </p:spTree>
    <p:extLst>
      <p:ext uri="{BB962C8B-B14F-4D97-AF65-F5344CB8AC3E}">
        <p14:creationId xmlns:p14="http://schemas.microsoft.com/office/powerpoint/2010/main" xmlns="" val="28886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Ouverture</a:t>
            </a:r>
            <a:endParaRPr lang="fr-FR" sz="2400" b="1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Captez </a:t>
            </a:r>
            <a:r>
              <a:rPr lang="fr-FR" sz="2400" dirty="0">
                <a:latin typeface="+mj-lt"/>
                <a:cs typeface="Times New Roman" pitchFamily="18" charset="0"/>
              </a:rPr>
              <a:t>l'attention du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public.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Évoquez le sujet </a:t>
            </a:r>
            <a:r>
              <a:rPr lang="fr-FR" sz="2400" dirty="0">
                <a:latin typeface="+mj-lt"/>
                <a:cs typeface="Times New Roman" pitchFamily="18" charset="0"/>
              </a:rPr>
              <a:t>du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discours.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-l’ouverture pourra être une citation ou proverbe,  un historique , </a:t>
            </a:r>
            <a:r>
              <a:rPr lang="fr-FR" sz="2400" dirty="0">
                <a:latin typeface="+mj-lt"/>
                <a:cs typeface="Times New Roman" pitchFamily="18" charset="0"/>
              </a:rPr>
              <a:t>une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réalité frappante</a:t>
            </a:r>
            <a:r>
              <a:rPr lang="fr-FR" sz="2400" dirty="0">
                <a:latin typeface="+mj-lt"/>
                <a:cs typeface="Times New Roman" pitchFamily="18" charset="0"/>
              </a:rPr>
              <a:t>, une question, un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paradoxe….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Introduction: </a:t>
            </a:r>
            <a:r>
              <a:rPr lang="fr-FR" sz="2400" dirty="0">
                <a:latin typeface="+mj-lt"/>
                <a:cs typeface="Times New Roman" pitchFamily="18" charset="0"/>
              </a:rPr>
              <a:t>l</a:t>
            </a:r>
            <a:r>
              <a:rPr lang="fr-FR" sz="2400" dirty="0" smtClean="0">
                <a:latin typeface="+mj-lt"/>
                <a:cs typeface="Times New Roman" pitchFamily="18" charset="0"/>
              </a:rPr>
              <a:t>’introduction </a:t>
            </a:r>
            <a:r>
              <a:rPr lang="fr-FR" sz="2400" dirty="0">
                <a:latin typeface="+mj-lt"/>
                <a:cs typeface="Times New Roman" pitchFamily="18" charset="0"/>
              </a:rPr>
              <a:t>doit opter à :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fr-FR" sz="2400" dirty="0" smtClean="0">
                <a:latin typeface="+mj-lt"/>
                <a:cs typeface="Times New Roman" pitchFamily="18" charset="0"/>
              </a:rPr>
              <a:t>Situez </a:t>
            </a:r>
            <a:r>
              <a:rPr lang="fr-FR" sz="2400" dirty="0">
                <a:latin typeface="+mj-lt"/>
                <a:cs typeface="Times New Roman" pitchFamily="18" charset="0"/>
              </a:rPr>
              <a:t>le sujet : nature, définition, délimitation du sujet.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Intérêt et importance </a:t>
            </a:r>
            <a:r>
              <a:rPr lang="fr-FR" sz="2400" dirty="0">
                <a:latin typeface="+mj-lt"/>
                <a:cs typeface="Times New Roman" pitchFamily="18" charset="0"/>
              </a:rPr>
              <a:t>du sujet en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général, </a:t>
            </a:r>
            <a:r>
              <a:rPr lang="fr-FR" sz="2400" dirty="0">
                <a:latin typeface="+mj-lt"/>
                <a:cs typeface="Times New Roman" pitchFamily="18" charset="0"/>
              </a:rPr>
              <a:t>et pour l’auditoire.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fr-FR" sz="2400" dirty="0" smtClean="0">
                <a:latin typeface="+mj-lt"/>
                <a:cs typeface="Times New Roman" pitchFamily="18" charset="0"/>
              </a:rPr>
              <a:t>Formulez </a:t>
            </a:r>
            <a:r>
              <a:rPr lang="fr-FR" sz="2400" dirty="0">
                <a:latin typeface="+mj-lt"/>
                <a:cs typeface="Times New Roman" pitchFamily="18" charset="0"/>
              </a:rPr>
              <a:t>la problématique : Résumer en quelques phrases les enjeux de l'étude.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Déterminer l'objectif.</a:t>
            </a:r>
            <a:endParaRPr lang="fr-FR" sz="2400" b="1" u="sng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1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b="1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Le contexte</a:t>
            </a:r>
          </a:p>
          <a:p>
            <a:pPr marL="0" indent="0" algn="just">
              <a:buNone/>
            </a:pPr>
            <a:endParaRPr lang="fr-FR" sz="2400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u="sng" dirty="0" smtClean="0">
                <a:latin typeface="+mj-lt"/>
                <a:cs typeface="Times New Roman" pitchFamily="18" charset="0"/>
              </a:rPr>
              <a:t>-Protocol de l’</a:t>
            </a:r>
            <a:r>
              <a:rPr lang="fr-FR" sz="2400" u="sng" dirty="0">
                <a:latin typeface="+mj-lt"/>
                <a:cs typeface="Times New Roman" pitchFamily="18" charset="0"/>
              </a:rPr>
              <a:t>é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tude 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i="1" dirty="0">
                <a:latin typeface="+mj-lt"/>
                <a:cs typeface="Times New Roman" pitchFamily="18" charset="0"/>
              </a:rPr>
              <a:t>L</a:t>
            </a:r>
            <a:r>
              <a:rPr lang="fr-FR" sz="2400" i="1" dirty="0" smtClean="0">
                <a:latin typeface="+mj-lt"/>
                <a:cs typeface="Times New Roman" pitchFamily="18" charset="0"/>
              </a:rPr>
              <a:t>es variables  principales et les facteurs déterminants  de l’</a:t>
            </a:r>
            <a:r>
              <a:rPr lang="fr-FR" sz="2400" i="1" dirty="0">
                <a:latin typeface="+mj-lt"/>
                <a:cs typeface="Times New Roman" pitchFamily="18" charset="0"/>
              </a:rPr>
              <a:t>é</a:t>
            </a:r>
            <a:r>
              <a:rPr lang="fr-FR" sz="2400" i="1" dirty="0" smtClean="0">
                <a:latin typeface="+mj-lt"/>
                <a:cs typeface="Times New Roman" pitchFamily="18" charset="0"/>
              </a:rPr>
              <a:t>tude (Ex; période de traitement, dose, modèle expérimental …)</a:t>
            </a:r>
            <a:endParaRPr lang="fr-FR" sz="2400" i="1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+mj-lt"/>
                <a:cs typeface="Times New Roman" pitchFamily="18" charset="0"/>
              </a:rPr>
              <a:t>  </a:t>
            </a: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Résultats </a:t>
            </a:r>
          </a:p>
          <a:p>
            <a:pPr marL="0" indent="0" algn="just">
              <a:buNone/>
            </a:pPr>
            <a:endParaRPr lang="fr-FR" sz="2400" u="sng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-La présentation des résultats souvent sous forme de graphes et tableaux doit être simple et explicite. 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-Toute illustration graphique doit être accompagnée par une légende explicite et un titre précis.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-Evitez de présenter les mêmes résultats sous plusieurs formes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42" y="44624"/>
            <a:ext cx="8600007" cy="42484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8" y="4365104"/>
            <a:ext cx="7970810" cy="2232248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3275856" y="2348880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08104" y="2348880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31640" y="5423129"/>
            <a:ext cx="194421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863501" y="5391863"/>
            <a:ext cx="1944216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96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Conclusion et perspectives </a:t>
            </a:r>
          </a:p>
          <a:p>
            <a:pPr marL="0" indent="0" algn="just">
              <a:buNone/>
            </a:pPr>
            <a:endParaRPr lang="fr-FR" sz="2400" b="1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  Récapitulez </a:t>
            </a:r>
            <a:r>
              <a:rPr lang="fr-FR" sz="2400" dirty="0">
                <a:latin typeface="+mj-lt"/>
                <a:cs typeface="Times New Roman" pitchFamily="18" charset="0"/>
              </a:rPr>
              <a:t>les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différents résultats obtenus ( schéma + %...), tout en les interprétant.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Editez ce que votre étude apporte par rapport à ce qui a déjà été fait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fr-FR" sz="2400" dirty="0" smtClean="0">
                <a:latin typeface="+mj-lt"/>
                <a:cs typeface="Times New Roman" pitchFamily="18" charset="0"/>
              </a:rPr>
              <a:t>Ouvrez les portes sur d’autre problématiques /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expériences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  Indiquez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les limites de travail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et proposer des perspectives.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Remerciements </a:t>
            </a:r>
            <a:r>
              <a:rPr lang="fr-FR" sz="2400" b="1" dirty="0">
                <a:latin typeface="+mj-lt"/>
                <a:cs typeface="Times New Roman" pitchFamily="18" charset="0"/>
              </a:rPr>
              <a:t>(</a:t>
            </a:r>
            <a:r>
              <a:rPr lang="fr-FR" sz="2400" b="1" dirty="0" err="1">
                <a:latin typeface="+mj-lt"/>
                <a:cs typeface="Times New Roman" pitchFamily="18" charset="0"/>
              </a:rPr>
              <a:t>acknowledgement</a:t>
            </a:r>
            <a:r>
              <a:rPr lang="fr-FR" sz="2400" b="1" dirty="0">
                <a:latin typeface="+mj-lt"/>
                <a:cs typeface="Times New Roman" pitchFamily="18" charset="0"/>
              </a:rPr>
              <a:t>)</a:t>
            </a: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b="1" u="sng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-Remerciez les membres de votre équipe et  tous ceux qui ont collaborer et contribuer à la réalisation du travail.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-Remerciez l’audience également.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1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u="sng" dirty="0" smtClean="0">
                <a:latin typeface="+mj-lt"/>
                <a:cs typeface="Times New Roman" pitchFamily="18" charset="0"/>
              </a:rPr>
              <a:t>Qualité des diapos présentés</a:t>
            </a:r>
          </a:p>
          <a:p>
            <a:pPr marL="0" indent="0" algn="just">
              <a:buNone/>
            </a:pPr>
            <a:endParaRPr lang="fr-FR" sz="2400" b="1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i="1" dirty="0" smtClean="0">
                <a:latin typeface="+mj-lt"/>
                <a:cs typeface="Times New Roman" pitchFamily="18" charset="0"/>
              </a:rPr>
              <a:t>D’une façon générale, les diapos doivent être non chargés , clairs et visibles. Autant simples que possible , car la simplicité garde la concentration de l’ audience sur le contenu.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+mj-lt"/>
                <a:cs typeface="Times New Roman" pitchFamily="18" charset="0"/>
              </a:rPr>
              <a:t>-</a:t>
            </a:r>
            <a:r>
              <a:rPr lang="fr-FR" sz="2400" dirty="0" smtClean="0">
                <a:latin typeface="+mj-lt"/>
                <a:cs typeface="Times New Roman" pitchFamily="18" charset="0"/>
              </a:rPr>
              <a:t>Utilisez </a:t>
            </a:r>
            <a:r>
              <a:rPr lang="fr-FR" sz="2400" dirty="0">
                <a:latin typeface="+mj-lt"/>
                <a:cs typeface="Times New Roman" pitchFamily="18" charset="0"/>
              </a:rPr>
              <a:t>des titres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informatifs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b="1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-Utilisez un style d’ écriture lisible ( Arial,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Tahoma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)</a:t>
            </a: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-Utilisez le gras pour les titres et les notes importantes.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753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525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Choix des couleurs (simples</a:t>
            </a:r>
            <a:r>
              <a:rPr lang="fr-FR" sz="2400" dirty="0">
                <a:latin typeface="+mj-lt"/>
                <a:cs typeface="Times New Roman" pitchFamily="18" charset="0"/>
              </a:rPr>
              <a:t>, contrastées et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cohérentes). </a:t>
            </a: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Ex</a:t>
            </a:r>
            <a:r>
              <a:rPr lang="fr-FR" sz="2400" dirty="0">
                <a:latin typeface="+mj-lt"/>
                <a:cs typeface="Times New Roman" pitchFamily="18" charset="0"/>
              </a:rPr>
              <a:t>,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Éviter </a:t>
            </a:r>
            <a:r>
              <a:rPr lang="fr-FR" sz="2400" dirty="0">
                <a:latin typeface="+mj-lt"/>
                <a:cs typeface="Times New Roman" pitchFamily="18" charset="0"/>
              </a:rPr>
              <a:t>les caractères / lignes rouges sur fond sombre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Maintenez </a:t>
            </a:r>
            <a:r>
              <a:rPr lang="fr-FR" sz="2400" dirty="0">
                <a:latin typeface="+mj-lt"/>
                <a:cs typeface="Times New Roman" pitchFamily="18" charset="0"/>
              </a:rPr>
              <a:t>la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taille et le style  </a:t>
            </a:r>
            <a:r>
              <a:rPr lang="fr-FR" sz="2400" dirty="0">
                <a:latin typeface="+mj-lt"/>
                <a:cs typeface="Times New Roman" pitchFamily="18" charset="0"/>
              </a:rPr>
              <a:t>du texte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constant dans toutes </a:t>
            </a:r>
            <a:r>
              <a:rPr lang="fr-FR" sz="2400" dirty="0">
                <a:latin typeface="+mj-lt"/>
                <a:cs typeface="Times New Roman" pitchFamily="18" charset="0"/>
              </a:rPr>
              <a:t>les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diapositives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‘important’. </a:t>
            </a:r>
          </a:p>
          <a:p>
            <a:pPr marL="0" indent="0" algn="just">
              <a:buNone/>
            </a:pPr>
            <a:endParaRPr lang="fr-FR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Evitez les phrases complètes et les paragraphes.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Evitez l’animation à chaque reprise (déconcentration)</a:t>
            </a:r>
          </a:p>
          <a:p>
            <a:pPr marL="0" indent="0" algn="just">
              <a:buNone/>
            </a:pPr>
            <a:endParaRPr lang="fr-FR" sz="2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9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u="sng" dirty="0" smtClean="0">
                <a:latin typeface="+mj-lt"/>
                <a:cs typeface="Times New Roman" pitchFamily="18" charset="0"/>
              </a:rPr>
              <a:t> Présentation </a:t>
            </a: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-Préparer le discours d’une manière spontané</a:t>
            </a:r>
            <a:r>
              <a:rPr lang="fr-FR" sz="2400" dirty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‘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Ne jamais lire le contenu des diapos mot à mot !’  </a:t>
            </a:r>
            <a:endParaRPr lang="fr-FR" sz="2400" b="1" u="sng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-Garder le </a:t>
            </a:r>
            <a:r>
              <a:rPr lang="fr-FR" sz="2400" dirty="0">
                <a:latin typeface="+mj-lt"/>
                <a:cs typeface="Times New Roman" pitchFamily="18" charset="0"/>
              </a:rPr>
              <a:t>langage vivant, la voix active et non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passive</a:t>
            </a:r>
            <a:r>
              <a:rPr lang="fr-FR" sz="2400" dirty="0">
                <a:latin typeface="+mj-lt"/>
                <a:cs typeface="Times New Roman" pitchFamily="18" charset="0"/>
              </a:rPr>
              <a:t>.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-Varier </a:t>
            </a:r>
            <a:r>
              <a:rPr lang="fr-FR" sz="2400" dirty="0">
                <a:latin typeface="+mj-lt"/>
                <a:cs typeface="Times New Roman" pitchFamily="18" charset="0"/>
              </a:rPr>
              <a:t>les intonations de la voix pour souligner les points importants. 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-Eviter d’apprendre le discours par cœur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u="sng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-Faites </a:t>
            </a:r>
            <a:r>
              <a:rPr lang="fr-FR" sz="2400" dirty="0">
                <a:latin typeface="+mj-lt"/>
                <a:cs typeface="Times New Roman" pitchFamily="18" charset="0"/>
              </a:rPr>
              <a:t>des pauses après les points importants, surtout après l'objectif.</a:t>
            </a:r>
          </a:p>
          <a:p>
            <a:pPr marL="0" indent="0" algn="just">
              <a:buNone/>
            </a:pPr>
            <a:endParaRPr lang="fr-FR" sz="24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fr-FR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Choisir les mots avec précautions et les utiliser de façon appropriée.</a:t>
            </a: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Ex;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 un transporteur et diffèrent d’ un récepteur. </a:t>
            </a:r>
            <a:r>
              <a:rPr lang="fr-FR" sz="2400" u="sng" dirty="0">
                <a:latin typeface="+mj-lt"/>
                <a:cs typeface="Times New Roman" pitchFamily="18" charset="0"/>
              </a:rPr>
              <a:t> </a:t>
            </a:r>
            <a:endParaRPr lang="fr-FR" sz="2400" u="sng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 Détaillez </a:t>
            </a:r>
            <a:r>
              <a:rPr lang="fr-FR" sz="2400" dirty="0">
                <a:latin typeface="+mj-lt"/>
                <a:cs typeface="Times New Roman" pitchFamily="18" charset="0"/>
              </a:rPr>
              <a:t>l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 </a:t>
            </a:r>
            <a:r>
              <a:rPr lang="fr-FR" sz="2400" dirty="0">
                <a:latin typeface="+mj-lt"/>
                <a:cs typeface="Times New Roman" pitchFamily="18" charset="0"/>
              </a:rPr>
              <a:t>termes scientifiques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au début de la présentation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-À la fin </a:t>
            </a:r>
            <a:r>
              <a:rPr lang="fr-FR" sz="2400" dirty="0">
                <a:latin typeface="+mj-lt"/>
                <a:cs typeface="Times New Roman" pitchFamily="18" charset="0"/>
              </a:rPr>
              <a:t>de la présentation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veuillez à 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répondre </a:t>
            </a:r>
            <a:r>
              <a:rPr lang="fr-FR" sz="2400" u="sng" dirty="0">
                <a:latin typeface="+mj-lt"/>
                <a:cs typeface="Times New Roman" pitchFamily="18" charset="0"/>
              </a:rPr>
              <a:t>à </a:t>
            </a:r>
            <a:r>
              <a:rPr lang="fr-FR" sz="2400" u="sng" dirty="0" smtClean="0">
                <a:latin typeface="+mj-lt"/>
                <a:cs typeface="Times New Roman" pitchFamily="18" charset="0"/>
              </a:rPr>
              <a:t>l'objectif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68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u="sng" dirty="0" smtClean="0">
                <a:latin typeface="+mj-lt"/>
                <a:cs typeface="Times New Roman" pitchFamily="18" charset="0"/>
              </a:rPr>
              <a:t>Répétition de présentation 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i="1" dirty="0">
                <a:latin typeface="+mj-lt"/>
                <a:cs typeface="Times New Roman" pitchFamily="18" charset="0"/>
              </a:rPr>
              <a:t>La répétition est la solution effective pour  combattre le trac et </a:t>
            </a:r>
            <a:r>
              <a:rPr lang="fr-FR" sz="2400" i="1" dirty="0" smtClean="0">
                <a:latin typeface="+mj-lt"/>
                <a:cs typeface="Times New Roman" pitchFamily="18" charset="0"/>
              </a:rPr>
              <a:t>maitriser parfaitement le discours à </a:t>
            </a:r>
            <a:r>
              <a:rPr lang="fr-FR" sz="2400" i="1" dirty="0">
                <a:latin typeface="+mj-lt"/>
                <a:cs typeface="Times New Roman" pitchFamily="18" charset="0"/>
              </a:rPr>
              <a:t>présenter.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-Chronométrez </a:t>
            </a:r>
            <a:r>
              <a:rPr lang="fr-FR" sz="2400" dirty="0">
                <a:latin typeface="+mj-lt"/>
                <a:cs typeface="Times New Roman" pitchFamily="18" charset="0"/>
              </a:rPr>
              <a:t>votre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présentation pour l’ajuster selon le temps permis.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-Répétez devant </a:t>
            </a:r>
            <a:r>
              <a:rPr lang="fr-FR" sz="2400" dirty="0">
                <a:latin typeface="+mj-lt"/>
                <a:cs typeface="Times New Roman" pitchFamily="18" charset="0"/>
              </a:rPr>
              <a:t>d'autres personnes.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-Préparez une </a:t>
            </a:r>
            <a:r>
              <a:rPr lang="fr-FR" sz="2400" dirty="0">
                <a:latin typeface="+mj-lt"/>
                <a:cs typeface="Times New Roman" pitchFamily="18" charset="0"/>
              </a:rPr>
              <a:t>réponse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à </a:t>
            </a:r>
            <a:r>
              <a:rPr lang="fr-FR" sz="2400" dirty="0">
                <a:latin typeface="+mj-lt"/>
                <a:cs typeface="Times New Roman" pitchFamily="18" charset="0"/>
              </a:rPr>
              <a:t>chaque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question possible 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fr-FR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Après 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la dernière répétition, </a:t>
            </a:r>
            <a:r>
              <a:rPr lang="fr-FR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ne plus modifier la 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présentation!</a:t>
            </a:r>
            <a:endParaRPr lang="fr-FR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0733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u="sng" dirty="0" smtClean="0">
                <a:latin typeface="+mj-lt"/>
                <a:cs typeface="Times New Roman" pitchFamily="18" charset="0"/>
              </a:rPr>
              <a:t>Le jour de la présentation 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-Vérifiez </a:t>
            </a:r>
            <a:r>
              <a:rPr lang="fr-FR" sz="2400" dirty="0">
                <a:latin typeface="+mj-lt"/>
                <a:cs typeface="Times New Roman" pitchFamily="18" charset="0"/>
              </a:rPr>
              <a:t>l'ordre des diapos.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-Arrivez </a:t>
            </a:r>
            <a:r>
              <a:rPr lang="fr-FR" sz="2400" dirty="0">
                <a:latin typeface="+mj-lt"/>
                <a:cs typeface="Times New Roman" pitchFamily="18" charset="0"/>
              </a:rPr>
              <a:t>tôt,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aller </a:t>
            </a:r>
            <a:r>
              <a:rPr lang="fr-FR" sz="2400" dirty="0">
                <a:latin typeface="+mj-lt"/>
                <a:cs typeface="Times New Roman" pitchFamily="18" charset="0"/>
              </a:rPr>
              <a:t>voir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la </a:t>
            </a:r>
            <a:r>
              <a:rPr lang="fr-FR" sz="2400" dirty="0">
                <a:latin typeface="+mj-lt"/>
                <a:cs typeface="Times New Roman" pitchFamily="18" charset="0"/>
              </a:rPr>
              <a:t>salle et vérifier les consignes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Choissez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>
                <a:latin typeface="+mj-lt"/>
                <a:cs typeface="Times New Roman" pitchFamily="18" charset="0"/>
              </a:rPr>
              <a:t>une posture naturelle mais </a:t>
            </a:r>
            <a:r>
              <a:rPr lang="fr-FR" sz="2400" u="sng" dirty="0">
                <a:latin typeface="+mj-lt"/>
                <a:cs typeface="Times New Roman" pitchFamily="18" charset="0"/>
              </a:rPr>
              <a:t>pas trop décontractée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fr-FR" sz="2400" b="1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b="1" dirty="0">
                <a:latin typeface="+mj-lt"/>
                <a:cs typeface="Times New Roman" pitchFamily="18" charset="0"/>
              </a:rPr>
              <a:t>Ne commencez pas à parler avant d'être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prêt.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-Commencez </a:t>
            </a:r>
            <a:r>
              <a:rPr lang="fr-FR" sz="2400" dirty="0">
                <a:latin typeface="+mj-lt"/>
                <a:cs typeface="Times New Roman" pitchFamily="18" charset="0"/>
              </a:rPr>
              <a:t>par remercier le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jury ou </a:t>
            </a:r>
            <a:r>
              <a:rPr lang="fr-FR" sz="2400" dirty="0">
                <a:latin typeface="+mj-lt"/>
                <a:cs typeface="Times New Roman" pitchFamily="18" charset="0"/>
              </a:rPr>
              <a:t>les organisateurs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547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-Maintenez </a:t>
            </a:r>
            <a:r>
              <a:rPr lang="fr-FR" sz="2400" dirty="0">
                <a:latin typeface="+mj-lt"/>
                <a:cs typeface="Times New Roman" pitchFamily="18" charset="0"/>
              </a:rPr>
              <a:t>le contact visuel.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dirty="0">
                <a:latin typeface="+mj-lt"/>
                <a:cs typeface="Times New Roman" pitchFamily="18" charset="0"/>
              </a:rPr>
              <a:t>Ne tournez pas le dos à votre public.</a:t>
            </a: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dirty="0">
                <a:latin typeface="+mj-lt"/>
                <a:cs typeface="Times New Roman" pitchFamily="18" charset="0"/>
              </a:rPr>
              <a:t>Parlez lentement et avec un volume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suffisant.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-Utilisez </a:t>
            </a:r>
            <a:r>
              <a:rPr lang="fr-FR" sz="2400" dirty="0">
                <a:latin typeface="+mj-lt"/>
                <a:cs typeface="Times New Roman" pitchFamily="18" charset="0"/>
              </a:rPr>
              <a:t>le microphone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correctement.</a:t>
            </a:r>
          </a:p>
          <a:p>
            <a:pPr algn="just">
              <a:buFontTx/>
              <a:buChar char="-"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latin typeface="+mj-lt"/>
                <a:cs typeface="Times New Roman" pitchFamily="18" charset="0"/>
              </a:rPr>
              <a:t>-Faites une pause avant de passer à la diapositive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suivante.</a:t>
            </a: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latin typeface="+mj-lt"/>
                <a:cs typeface="Times New Roman" pitchFamily="18" charset="0"/>
              </a:rPr>
              <a:t>-</a:t>
            </a:r>
            <a:r>
              <a:rPr lang="fr-FR" sz="2400" dirty="0">
                <a:latin typeface="+mj-lt"/>
                <a:cs typeface="Times New Roman" pitchFamily="18" charset="0"/>
              </a:rPr>
              <a:t>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vitez les mouvements </a:t>
            </a:r>
            <a:r>
              <a:rPr lang="fr-FR" sz="2400" dirty="0">
                <a:latin typeface="+mj-lt"/>
                <a:cs typeface="Times New Roman" pitchFamily="18" charset="0"/>
              </a:rPr>
              <a:t>trop rapides avec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 pointeur laser.</a:t>
            </a: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64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404664"/>
            <a:ext cx="784094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Une question de place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/>
              <a:t>Notre </a:t>
            </a:r>
            <a:r>
              <a:rPr lang="fr-FR" dirty="0"/>
              <a:t>manière de communiquer exprime la position que l’on souhaite occuper </a:t>
            </a:r>
            <a:r>
              <a:rPr lang="fr-FR" dirty="0" smtClean="0"/>
              <a:t>et corrélativement </a:t>
            </a:r>
            <a:r>
              <a:rPr lang="fr-FR" dirty="0"/>
              <a:t>la position que l’on attribue à notre </a:t>
            </a:r>
            <a:r>
              <a:rPr lang="fr-FR" dirty="0" smtClean="0"/>
              <a:t>interlocuteur </a:t>
            </a:r>
          </a:p>
          <a:p>
            <a:pPr algn="just"/>
            <a:r>
              <a:rPr lang="fr-FR" dirty="0"/>
              <a:t>S</a:t>
            </a:r>
            <a:r>
              <a:rPr lang="fr-FR" dirty="0" smtClean="0"/>
              <a:t>imilarité/ complémentarité, </a:t>
            </a:r>
          </a:p>
          <a:p>
            <a:pPr algn="just"/>
            <a:r>
              <a:rPr lang="fr-FR" dirty="0" smtClean="0"/>
              <a:t>Égalité / différence.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004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b="1" dirty="0"/>
              <a:t>La place respective de chacun est déterminée en fonction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D’éléments externes :</a:t>
            </a:r>
            <a:r>
              <a:rPr lang="fr-FR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statuts et rôles de chacun (</a:t>
            </a:r>
            <a:r>
              <a:rPr lang="fr-FR" dirty="0" smtClean="0"/>
              <a:t>fournisseur/client, médecin/malade</a:t>
            </a:r>
            <a:r>
              <a:rPr lang="fr-FR" dirty="0"/>
              <a:t>, policier/population, </a:t>
            </a:r>
            <a:r>
              <a:rPr lang="fr-FR" dirty="0" smtClean="0"/>
              <a:t>collègue/collègue…)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L’identité </a:t>
            </a:r>
            <a:r>
              <a:rPr lang="fr-FR" dirty="0"/>
              <a:t>sociale (parent/enfant, </a:t>
            </a:r>
            <a:r>
              <a:rPr lang="fr-FR" dirty="0" smtClean="0"/>
              <a:t>homme/femme…) 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D’éléments internes 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place subjective </a:t>
            </a:r>
            <a:r>
              <a:rPr lang="fr-FR" dirty="0" smtClean="0"/>
              <a:t>que chacun </a:t>
            </a:r>
            <a:r>
              <a:rPr lang="fr-FR" dirty="0"/>
              <a:t>prend par rapport à l’autre (</a:t>
            </a:r>
            <a:r>
              <a:rPr lang="fr-FR" dirty="0" smtClean="0"/>
              <a:t>dominant/dominé…)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Cette </a:t>
            </a:r>
            <a:r>
              <a:rPr lang="fr-FR" dirty="0"/>
              <a:t>détermination de place peut faire l’objet soit d’un </a:t>
            </a:r>
            <a:r>
              <a:rPr lang="fr-FR" dirty="0" smtClean="0"/>
              <a:t>accord, </a:t>
            </a:r>
            <a:r>
              <a:rPr lang="fr-FR" dirty="0"/>
              <a:t>soit d’un désaccord qui peut déboucher sur un conflit.</a:t>
            </a:r>
          </a:p>
        </p:txBody>
      </p:sp>
    </p:spTree>
    <p:extLst>
      <p:ext uri="{BB962C8B-B14F-4D97-AF65-F5344CB8AC3E}">
        <p14:creationId xmlns:p14="http://schemas.microsoft.com/office/powerpoint/2010/main" xmlns="" val="8939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Une </a:t>
            </a:r>
            <a:r>
              <a:rPr lang="fr-FR" b="1" dirty="0"/>
              <a:t>question de perception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Pour </a:t>
            </a:r>
            <a:r>
              <a:rPr lang="fr-FR" dirty="0"/>
              <a:t>avoir une signification complète d’un message, il est </a:t>
            </a:r>
            <a:r>
              <a:rPr lang="fr-FR" dirty="0" smtClean="0"/>
              <a:t>utile de </a:t>
            </a:r>
            <a:r>
              <a:rPr lang="fr-FR" dirty="0"/>
              <a:t>prendre en compte toutes les composantes de la </a:t>
            </a:r>
            <a:r>
              <a:rPr lang="fr-FR" dirty="0" smtClean="0"/>
              <a:t>communication.</a:t>
            </a:r>
          </a:p>
          <a:p>
            <a:pPr algn="just"/>
            <a:r>
              <a:rPr lang="fr-FR" dirty="0" smtClean="0"/>
              <a:t>Il </a:t>
            </a:r>
            <a:r>
              <a:rPr lang="fr-FR" dirty="0"/>
              <a:t>faut être attentif au fait que le message est </a:t>
            </a:r>
            <a:r>
              <a:rPr lang="fr-FR" dirty="0" smtClean="0"/>
              <a:t>toujours émis (verbalement </a:t>
            </a:r>
            <a:r>
              <a:rPr lang="fr-FR" dirty="0"/>
              <a:t>ou non) dans un contexte particulier et qu’il est codé </a:t>
            </a:r>
            <a:r>
              <a:rPr lang="fr-FR" dirty="0" smtClean="0"/>
              <a:t>par l’émetteur </a:t>
            </a:r>
            <a:r>
              <a:rPr lang="fr-FR" dirty="0"/>
              <a:t>et décodé par le récepteur. </a:t>
            </a:r>
            <a:endParaRPr lang="fr-FR" dirty="0" smtClean="0"/>
          </a:p>
          <a:p>
            <a:pPr algn="just"/>
            <a:r>
              <a:rPr lang="fr-FR" dirty="0" smtClean="0"/>
              <a:t>Le </a:t>
            </a:r>
            <a:r>
              <a:rPr lang="fr-FR" dirty="0"/>
              <a:t>message est donc </a:t>
            </a:r>
            <a:r>
              <a:rPr lang="fr-FR" b="1" dirty="0"/>
              <a:t>interprété</a:t>
            </a:r>
            <a:r>
              <a:rPr lang="fr-FR" dirty="0"/>
              <a:t>.</a:t>
            </a:r>
          </a:p>
          <a:p>
            <a:pPr algn="just"/>
            <a:r>
              <a:rPr lang="fr-FR" dirty="0"/>
              <a:t>L</a:t>
            </a:r>
            <a:r>
              <a:rPr lang="fr-FR" dirty="0" smtClean="0"/>
              <a:t>’intention </a:t>
            </a:r>
            <a:r>
              <a:rPr lang="fr-FR" dirty="0"/>
              <a:t>de l’émetteur peut ne pas correspondre à l’effet produit </a:t>
            </a:r>
            <a:r>
              <a:rPr lang="fr-FR" dirty="0" smtClean="0"/>
              <a:t>sur le </a:t>
            </a:r>
            <a:r>
              <a:rPr lang="fr-FR" dirty="0"/>
              <a:t>récepteur en cas de « </a:t>
            </a:r>
            <a:r>
              <a:rPr lang="fr-FR" i="1" dirty="0"/>
              <a:t>mauvaise </a:t>
            </a:r>
            <a:r>
              <a:rPr lang="fr-FR" dirty="0"/>
              <a:t>» interprétation du message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973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il faut distinguer </a:t>
            </a:r>
            <a:r>
              <a:rPr lang="fr-FR" b="1" dirty="0"/>
              <a:t>trois niveaux différents </a:t>
            </a:r>
            <a:r>
              <a:rPr lang="fr-FR" dirty="0"/>
              <a:t>dans la situation de communication </a:t>
            </a:r>
            <a:r>
              <a:rPr lang="fr-FR" dirty="0" smtClean="0"/>
              <a:t>:</a:t>
            </a:r>
          </a:p>
          <a:p>
            <a:pPr algn="just"/>
            <a:endParaRPr lang="fr-F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Ce que je pense (</a:t>
            </a:r>
            <a:r>
              <a:rPr lang="fr-FR" b="1" dirty="0">
                <a:solidFill>
                  <a:srgbClr val="FF0000"/>
                </a:solidFill>
              </a:rPr>
              <a:t>intention</a:t>
            </a:r>
            <a:r>
              <a:rPr lang="fr-FR" b="1" dirty="0"/>
              <a:t>), </a:t>
            </a:r>
            <a:r>
              <a:rPr lang="fr-FR" dirty="0"/>
              <a:t>ce que je veux signifier par mon message 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Ce qui est </a:t>
            </a:r>
            <a:r>
              <a:rPr lang="fr-FR" b="1" dirty="0" smtClean="0"/>
              <a:t>émis (</a:t>
            </a:r>
            <a:r>
              <a:rPr lang="fr-FR" b="1" dirty="0" smtClean="0">
                <a:solidFill>
                  <a:srgbClr val="FF0000"/>
                </a:solidFill>
              </a:rPr>
              <a:t>message</a:t>
            </a:r>
            <a:r>
              <a:rPr lang="fr-FR" b="1" dirty="0" smtClean="0"/>
              <a:t>) </a:t>
            </a:r>
            <a:r>
              <a:rPr lang="fr-FR" b="1" dirty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/>
              <a:t>Ce que l’autre perçoit (</a:t>
            </a:r>
            <a:r>
              <a:rPr lang="fr-FR" b="1" dirty="0">
                <a:solidFill>
                  <a:srgbClr val="FF0000"/>
                </a:solidFill>
              </a:rPr>
              <a:t>effet</a:t>
            </a:r>
            <a:r>
              <a:rPr lang="fr-FR" b="1" dirty="0"/>
              <a:t>), </a:t>
            </a:r>
            <a:r>
              <a:rPr lang="fr-FR" dirty="0"/>
              <a:t>ce que l’autre comprend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045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FF0000"/>
                </a:solidFill>
              </a:rPr>
              <a:t>L’efficacité est donc liée à </a:t>
            </a:r>
            <a:r>
              <a:rPr lang="fr-FR" i="1" dirty="0">
                <a:solidFill>
                  <a:srgbClr val="FF0000"/>
                </a:solidFill>
              </a:rPr>
              <a:t>« la concordance entre l’effet produit et l’intention initiale ».</a:t>
            </a:r>
            <a:endParaRPr lang="fr-FR" dirty="0">
              <a:solidFill>
                <a:srgbClr val="FF0000"/>
              </a:solidFill>
            </a:endParaRP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Cette </a:t>
            </a:r>
            <a:r>
              <a:rPr lang="fr-FR" dirty="0"/>
              <a:t>concordance sera d’autant plus forte </a:t>
            </a:r>
            <a:r>
              <a:rPr lang="fr-FR" dirty="0" smtClean="0"/>
              <a:t>que l’intention est clarifiée (finalités</a:t>
            </a:r>
            <a:r>
              <a:rPr lang="fr-FR" dirty="0"/>
              <a:t>, </a:t>
            </a:r>
            <a:r>
              <a:rPr lang="fr-FR" dirty="0" smtClean="0"/>
              <a:t>objectifs </a:t>
            </a:r>
            <a:r>
              <a:rPr lang="fr-FR" dirty="0"/>
              <a:t>pédagogiques) – </a:t>
            </a:r>
            <a:r>
              <a:rPr lang="fr-FR" dirty="0" smtClean="0"/>
              <a:t>donc</a:t>
            </a:r>
            <a:r>
              <a:rPr lang="fr-FR" dirty="0"/>
              <a:t> </a:t>
            </a:r>
            <a:r>
              <a:rPr lang="fr-FR" dirty="0" smtClean="0"/>
              <a:t>l’effet </a:t>
            </a:r>
            <a:r>
              <a:rPr lang="fr-FR" dirty="0"/>
              <a:t>recherché – et à adapter le fond et la forme </a:t>
            </a:r>
            <a:r>
              <a:rPr lang="fr-FR" dirty="0" smtClean="0"/>
              <a:t>du message </a:t>
            </a:r>
            <a:r>
              <a:rPr lang="fr-FR" dirty="0"/>
              <a:t>à </a:t>
            </a:r>
            <a:r>
              <a:rPr lang="fr-FR" dirty="0" smtClean="0"/>
              <a:t>cette intention</a:t>
            </a:r>
            <a:r>
              <a:rPr lang="fr-FR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988840"/>
            <a:ext cx="18478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8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1347</Words>
  <Application>Microsoft Office PowerPoint</Application>
  <PresentationFormat>Affichage à l'écran (4:3)</PresentationFormat>
  <Paragraphs>207</Paragraphs>
  <Slides>49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Généralités </vt:lpstr>
      <vt:lpstr>Une question de contexte</vt:lpstr>
      <vt:lpstr>La communication, un échange</vt:lpstr>
      <vt:lpstr>Diapositive 4</vt:lpstr>
      <vt:lpstr>Une question de place</vt:lpstr>
      <vt:lpstr>Diapositive 6</vt:lpstr>
      <vt:lpstr>Une question de perception </vt:lpstr>
      <vt:lpstr>Diapositive 8</vt:lpstr>
      <vt:lpstr>Diapositive 9</vt:lpstr>
      <vt:lpstr>La communication verbale, non verbale et para-verbal</vt:lpstr>
      <vt:lpstr>Diapositive 11</vt:lpstr>
      <vt:lpstr>Diapositive 12</vt:lpstr>
      <vt:lpstr> Communication Scientifique  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Microorganismes responsables des toxi-infections alimentaires</dc:title>
  <dc:creator>SAMSUNG</dc:creator>
  <cp:lastModifiedBy>SAMSUNG</cp:lastModifiedBy>
  <cp:revision>763</cp:revision>
  <dcterms:created xsi:type="dcterms:W3CDTF">2019-02-17T14:28:27Z</dcterms:created>
  <dcterms:modified xsi:type="dcterms:W3CDTF">2019-11-20T10:02:51Z</dcterms:modified>
</cp:coreProperties>
</file>