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86" r:id="rId3"/>
    <p:sldId id="298" r:id="rId4"/>
    <p:sldId id="299" r:id="rId5"/>
    <p:sldId id="289" r:id="rId6"/>
    <p:sldId id="300" r:id="rId7"/>
    <p:sldId id="288" r:id="rId8"/>
    <p:sldId id="301" r:id="rId9"/>
    <p:sldId id="302" r:id="rId10"/>
    <p:sldId id="303" r:id="rId11"/>
    <p:sldId id="304" r:id="rId12"/>
    <p:sldId id="305" r:id="rId13"/>
    <p:sldId id="314" r:id="rId14"/>
    <p:sldId id="315" r:id="rId15"/>
    <p:sldId id="316" r:id="rId16"/>
    <p:sldId id="310" r:id="rId17"/>
    <p:sldId id="311" r:id="rId18"/>
    <p:sldId id="312" r:id="rId19"/>
    <p:sldId id="313" r:id="rId20"/>
    <p:sldId id="317" r:id="rId21"/>
    <p:sldId id="318" r:id="rId22"/>
    <p:sldId id="319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5" autoAdjust="0"/>
    <p:restoredTop sz="94434" autoAdjust="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8647E-4001-43B3-A519-4FA042B682F5}" type="datetimeFigureOut">
              <a:rPr lang="fr-FR" smtClean="0"/>
              <a:pPr/>
              <a:t>26/11/2019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79153-7730-4E8F-B177-1C6DBAC62F9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45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79153-7730-4E8F-B177-1C6DBAC62F91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819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26/11/2019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2643182"/>
            <a:ext cx="7772400" cy="1470025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  <a:latin typeface="Book Antiqua" pitchFamily="18" charset="0"/>
              </a:rPr>
              <a:t>Rédaction d’un mémoire de fin d’étude</a:t>
            </a:r>
            <a:endParaRPr lang="fr-FR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319738"/>
            <a:ext cx="6400800" cy="1252534"/>
          </a:xfrm>
        </p:spPr>
        <p:txBody>
          <a:bodyPr/>
          <a:lstStyle/>
          <a:p>
            <a:r>
              <a:rPr lang="fr-FR" dirty="0" smtClean="0">
                <a:latin typeface="Book Antiqua" pitchFamily="18" charset="0"/>
              </a:rPr>
              <a:t>Dr LEBSIR Dalila </a:t>
            </a:r>
          </a:p>
          <a:p>
            <a:r>
              <a:rPr lang="fr-FR" dirty="0" smtClean="0">
                <a:latin typeface="Book Antiqua" pitchFamily="18" charset="0"/>
              </a:rPr>
              <a:t>2019/2020</a:t>
            </a:r>
            <a:endParaRPr lang="fr-FR" dirty="0">
              <a:latin typeface="Book Antiqua" pitchFamily="18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214282" y="285728"/>
            <a:ext cx="857256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Master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I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1428736"/>
            <a:ext cx="8358246" cy="9699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UET1:</a:t>
            </a:r>
            <a:r>
              <a:rPr kumimoji="0" lang="fr-F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Communication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0648"/>
            <a:ext cx="8748464" cy="61926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b="1" u="sng" dirty="0">
                <a:latin typeface="+mj-lt"/>
                <a:cs typeface="Times New Roman" pitchFamily="18" charset="0"/>
              </a:rPr>
              <a:t>7</a:t>
            </a:r>
            <a:r>
              <a:rPr lang="fr-FR" sz="2400" b="1" u="sng" dirty="0" smtClean="0">
                <a:latin typeface="+mj-lt"/>
                <a:cs typeface="Times New Roman" pitchFamily="18" charset="0"/>
              </a:rPr>
              <a:t>. Parie </a:t>
            </a:r>
            <a:r>
              <a:rPr lang="fr-FR" sz="2400" b="1" u="sng" dirty="0" smtClean="0">
                <a:latin typeface="+mj-lt"/>
                <a:cs typeface="Times New Roman" pitchFamily="18" charset="0"/>
              </a:rPr>
              <a:t>pratique</a:t>
            </a:r>
          </a:p>
          <a:p>
            <a:pPr marL="0" indent="0" algn="just">
              <a:buNone/>
            </a:pPr>
            <a:endParaRPr lang="fr-FR" sz="2000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000" b="1" u="sng" dirty="0">
                <a:latin typeface="+mj-lt"/>
                <a:cs typeface="Times New Roman" pitchFamily="18" charset="0"/>
              </a:rPr>
              <a:t>7</a:t>
            </a:r>
            <a:r>
              <a:rPr lang="fr-FR" sz="2000" b="1" u="sng" dirty="0" smtClean="0">
                <a:latin typeface="+mj-lt"/>
                <a:cs typeface="Times New Roman" pitchFamily="18" charset="0"/>
              </a:rPr>
              <a:t>.1 Matériels et Méthodes</a:t>
            </a:r>
            <a:endParaRPr lang="fr-FR" sz="2000" b="1" u="sng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000" dirty="0" smtClean="0">
                <a:latin typeface="+mj-lt"/>
                <a:cs typeface="Times New Roman" pitchFamily="18" charset="0"/>
              </a:rPr>
              <a:t>Citer le matériel utilisé et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justifier le choix de toutes les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éléments importants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de vos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expérimentation (modèle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animale ; de la dose de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traitement, technique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.</a:t>
            </a:r>
            <a:r>
              <a:rPr lang="fr-FR" sz="2000" dirty="0" smtClean="0">
                <a:latin typeface="+mj-lt"/>
                <a:cs typeface="Times New Roman" pitchFamily="18" charset="0"/>
              </a:rPr>
              <a:t>..)</a:t>
            </a:r>
            <a:endParaRPr lang="fr-FR" sz="2000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000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000" dirty="0" smtClean="0">
                <a:latin typeface="+mj-lt"/>
                <a:cs typeface="Times New Roman" pitchFamily="18" charset="0"/>
              </a:rPr>
              <a:t>Détailler les méthodes en précisant les limites </a:t>
            </a:r>
            <a:endParaRPr lang="fr-FR" sz="2000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000" b="1" u="sng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000" b="1" u="sng" dirty="0">
                <a:latin typeface="+mj-lt"/>
                <a:cs typeface="Times New Roman" pitchFamily="18" charset="0"/>
              </a:rPr>
              <a:t>7</a:t>
            </a:r>
            <a:r>
              <a:rPr lang="fr-FR" sz="2000" b="1" u="sng" dirty="0" smtClean="0">
                <a:latin typeface="+mj-lt"/>
                <a:cs typeface="Times New Roman" pitchFamily="18" charset="0"/>
              </a:rPr>
              <a:t>.2 Résultats </a:t>
            </a:r>
            <a:endParaRPr lang="fr-FR" sz="2000" b="1" u="sng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000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000" dirty="0" smtClean="0">
                <a:latin typeface="+mj-lt"/>
                <a:cs typeface="Times New Roman" pitchFamily="18" charset="0"/>
              </a:rPr>
              <a:t>La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présentation des résultats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quantitatifs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ou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qualitatifs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pour chaque variable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étudié (texte – graph – tableau…)</a:t>
            </a:r>
            <a:endParaRPr lang="fr-FR" sz="2000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000" dirty="0" smtClean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13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r-FR" sz="2400" b="1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b="1" u="sng" dirty="0">
                <a:latin typeface="+mj-lt"/>
                <a:cs typeface="Times New Roman" pitchFamily="18" charset="0"/>
              </a:rPr>
              <a:t>7</a:t>
            </a:r>
            <a:r>
              <a:rPr lang="fr-FR" sz="2400" b="1" u="sng" dirty="0" smtClean="0">
                <a:latin typeface="+mj-lt"/>
                <a:cs typeface="Times New Roman" pitchFamily="18" charset="0"/>
              </a:rPr>
              <a:t>.3 Discussion</a:t>
            </a:r>
            <a:r>
              <a:rPr lang="fr-FR" sz="2400" b="1" dirty="0" smtClean="0">
                <a:latin typeface="+mj-lt"/>
                <a:cs typeface="Times New Roman" pitchFamily="18" charset="0"/>
              </a:rPr>
              <a:t>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: interpréter les résultats en fonction des données de la littérature (comparaison – explication …)</a:t>
            </a:r>
          </a:p>
          <a:p>
            <a:pPr marL="0" indent="0" algn="just">
              <a:buNone/>
            </a:pPr>
            <a:endParaRPr lang="fr-FR" sz="2000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400" b="1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b="1" u="sng" dirty="0">
                <a:latin typeface="+mj-lt"/>
                <a:cs typeface="Times New Roman" pitchFamily="18" charset="0"/>
              </a:rPr>
              <a:t>7</a:t>
            </a:r>
            <a:r>
              <a:rPr lang="fr-FR" sz="2400" b="1" u="sng" dirty="0" smtClean="0">
                <a:latin typeface="+mj-lt"/>
                <a:cs typeface="Times New Roman" pitchFamily="18" charset="0"/>
              </a:rPr>
              <a:t>.4 Conclusion</a:t>
            </a:r>
            <a:r>
              <a:rPr lang="fr-FR" sz="2400" b="1" dirty="0" smtClean="0">
                <a:latin typeface="+mj-lt"/>
                <a:cs typeface="Times New Roman" pitchFamily="18" charset="0"/>
              </a:rPr>
              <a:t>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:</a:t>
            </a:r>
            <a:endParaRPr lang="fr-FR" sz="2000" dirty="0" smtClean="0">
              <a:latin typeface="+mj-lt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sz="2000" dirty="0">
                <a:latin typeface="+mj-lt"/>
                <a:cs typeface="Times New Roman" pitchFamily="18" charset="0"/>
              </a:rPr>
              <a:t>U</a:t>
            </a:r>
            <a:r>
              <a:rPr lang="fr-FR" sz="2000" dirty="0" smtClean="0">
                <a:latin typeface="+mj-lt"/>
                <a:cs typeface="Times New Roman" pitchFamily="18" charset="0"/>
              </a:rPr>
              <a:t>n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rappel de la problématique ou de la question centrale 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sz="2000" dirty="0">
                <a:latin typeface="+mj-lt"/>
                <a:cs typeface="Times New Roman" pitchFamily="18" charset="0"/>
              </a:rPr>
              <a:t>L</a:t>
            </a:r>
            <a:r>
              <a:rPr lang="fr-FR" sz="2000" dirty="0" smtClean="0">
                <a:latin typeface="+mj-lt"/>
                <a:cs typeface="Times New Roman" pitchFamily="18" charset="0"/>
              </a:rPr>
              <a:t>es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principaux résultats de l’étude 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sz="2000" dirty="0">
                <a:latin typeface="+mj-lt"/>
                <a:cs typeface="Times New Roman" pitchFamily="18" charset="0"/>
              </a:rPr>
              <a:t>L</a:t>
            </a:r>
            <a:r>
              <a:rPr lang="fr-FR" sz="2000" dirty="0" smtClean="0">
                <a:latin typeface="+mj-lt"/>
                <a:cs typeface="Times New Roman" pitchFamily="18" charset="0"/>
              </a:rPr>
              <a:t>es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apports théoriques de l’étude 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sz="2000" dirty="0">
                <a:latin typeface="+mj-lt"/>
                <a:cs typeface="Times New Roman" pitchFamily="18" charset="0"/>
              </a:rPr>
              <a:t>L</a:t>
            </a:r>
            <a:r>
              <a:rPr lang="fr-FR" sz="2000" dirty="0" smtClean="0">
                <a:latin typeface="+mj-lt"/>
                <a:cs typeface="Times New Roman" pitchFamily="18" charset="0"/>
              </a:rPr>
              <a:t>es </a:t>
            </a:r>
            <a:r>
              <a:rPr lang="fr-FR" sz="2000" dirty="0" smtClean="0">
                <a:latin typeface="+mj-lt"/>
                <a:cs typeface="Times New Roman" pitchFamily="18" charset="0"/>
              </a:rPr>
              <a:t>limites de la recherche au niveau théorique, et méthodologique 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sz="2000" dirty="0" smtClean="0">
                <a:latin typeface="+mj-lt"/>
                <a:cs typeface="Times New Roman" pitchFamily="18" charset="0"/>
              </a:rPr>
              <a:t>P</a:t>
            </a:r>
            <a:r>
              <a:rPr lang="fr-FR" sz="2000" dirty="0" smtClean="0">
                <a:latin typeface="+mj-lt"/>
                <a:cs typeface="Times New Roman" pitchFamily="18" charset="0"/>
              </a:rPr>
              <a:t>erspective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fr-FR" sz="2400" b="1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12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8. Les </a:t>
            </a:r>
            <a:r>
              <a:rPr lang="fr-FR" sz="2400" b="1" u="sng" dirty="0" smtClean="0">
                <a:latin typeface="+mj-lt"/>
                <a:cs typeface="Times New Roman" pitchFamily="18" charset="0"/>
              </a:rPr>
              <a:t>références </a:t>
            </a:r>
            <a:r>
              <a:rPr lang="fr-FR" sz="2400" b="1" u="sng" dirty="0" smtClean="0">
                <a:latin typeface="+mj-lt"/>
                <a:cs typeface="Times New Roman" pitchFamily="18" charset="0"/>
              </a:rPr>
              <a:t>bibliographiques </a:t>
            </a:r>
            <a:r>
              <a:rPr lang="fr-FR" sz="2400" dirty="0">
                <a:latin typeface="+mj-lt"/>
              </a:rPr>
              <a:t>pour éviter toute forme de plagiat (c’est une faute grave !), vous devez citer les auteurs et les œuvres dont s’est nourrie votre réflexion.</a:t>
            </a:r>
            <a:endParaRPr lang="fr-FR" sz="2400" b="1" u="sng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400" b="1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b="1" dirty="0" smtClean="0">
                <a:latin typeface="+mj-lt"/>
                <a:cs typeface="Times New Roman" pitchFamily="18" charset="0"/>
              </a:rPr>
              <a:t>-Citation </a:t>
            </a:r>
            <a:r>
              <a:rPr lang="fr-FR" sz="2400" b="1" dirty="0" smtClean="0">
                <a:latin typeface="+mj-lt"/>
                <a:cs typeface="Times New Roman" pitchFamily="18" charset="0"/>
              </a:rPr>
              <a:t>dans le texte :</a:t>
            </a:r>
            <a:r>
              <a:rPr lang="fr-FR" sz="2400" dirty="0" smtClean="0">
                <a:latin typeface="+mj-lt"/>
                <a:cs typeface="Times New Roman" pitchFamily="18" charset="0"/>
              </a:rPr>
              <a:t> </a:t>
            </a: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Style HARVARD :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(nom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et al.,2019) , (nom1&amp;2.,2019)</a:t>
            </a:r>
          </a:p>
          <a:p>
            <a:pPr marL="0" indent="0" algn="just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Style VANCOUVER : numérotation 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(1) , (2) par ordre de la première citation.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([</a:t>
            </a:r>
            <a:r>
              <a:rPr lang="fr-FR" sz="2400" dirty="0" smtClean="0">
                <a:latin typeface="+mj-lt"/>
                <a:cs typeface="Times New Roman" pitchFamily="18" charset="0"/>
              </a:rPr>
              <a:t>3, 9, 17</a:t>
            </a:r>
            <a:r>
              <a:rPr lang="fr-FR" sz="2400" dirty="0" smtClean="0">
                <a:latin typeface="+mj-lt"/>
                <a:cs typeface="Times New Roman" pitchFamily="18" charset="0"/>
              </a:rPr>
              <a:t>], [</a:t>
            </a:r>
            <a:r>
              <a:rPr lang="fr-FR" sz="2400" dirty="0" smtClean="0">
                <a:latin typeface="+mj-lt"/>
                <a:cs typeface="Times New Roman" pitchFamily="18" charset="0"/>
              </a:rPr>
              <a:t>5-9</a:t>
            </a:r>
            <a:r>
              <a:rPr lang="fr-FR" sz="2400" dirty="0" smtClean="0">
                <a:latin typeface="+mj-lt"/>
                <a:cs typeface="Times New Roman" pitchFamily="18" charset="0"/>
              </a:rPr>
              <a:t>])</a:t>
            </a:r>
            <a:endParaRPr lang="fr-FR" sz="2400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b="1" dirty="0" smtClean="0">
                <a:latin typeface="+mj-lt"/>
                <a:cs typeface="Times New Roman" pitchFamily="18" charset="0"/>
              </a:rPr>
              <a:t>-Citation dans la liste bibliographique :</a:t>
            </a:r>
          </a:p>
          <a:p>
            <a:pPr marL="0" indent="0" algn="just">
              <a:buNone/>
            </a:pPr>
            <a:endParaRPr lang="fr-FR" sz="2400" dirty="0" smtClean="0">
              <a:solidFill>
                <a:prstClr val="black"/>
              </a:solidFill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Citation par ordre alphabétique pour le style </a:t>
            </a:r>
            <a:r>
              <a:rPr lang="fr-FR" sz="2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(VANCOUVER)</a:t>
            </a:r>
            <a:endParaRPr lang="fr-FR" sz="2400" dirty="0" smtClean="0">
              <a:solidFill>
                <a:prstClr val="black"/>
              </a:solidFill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400" dirty="0" smtClean="0">
              <a:solidFill>
                <a:prstClr val="black"/>
              </a:solidFill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Citation par ordre d’apparition dans le </a:t>
            </a:r>
            <a:r>
              <a:rPr lang="fr-FR" sz="2400" dirty="0" smtClean="0">
                <a:solidFill>
                  <a:prstClr val="black"/>
                </a:solidFill>
                <a:latin typeface="+mj-lt"/>
                <a:cs typeface="Times New Roman" pitchFamily="18" charset="0"/>
              </a:rPr>
              <a:t>texte (HARVARD)</a:t>
            </a:r>
            <a:endParaRPr lang="fr-FR" sz="2400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77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b="1" dirty="0">
                <a:cs typeface="Times New Roman" pitchFamily="18" charset="0"/>
              </a:rPr>
              <a:t>Rédaction des références bibliographiques </a:t>
            </a:r>
            <a:r>
              <a:rPr lang="fr-FR" dirty="0">
                <a:cs typeface="Times New Roman" pitchFamily="18" charset="0"/>
              </a:rPr>
              <a:t>: la liste des références doit être </a:t>
            </a:r>
            <a:r>
              <a:rPr lang="fr-FR" dirty="0" smtClean="0">
                <a:cs typeface="Times New Roman" pitchFamily="18" charset="0"/>
              </a:rPr>
              <a:t>:</a:t>
            </a:r>
            <a:endParaRPr lang="fr-FR" dirty="0">
              <a:cs typeface="Times New Roman" pitchFamily="18" charset="0"/>
            </a:endParaRPr>
          </a:p>
          <a:p>
            <a:pPr marL="0" indent="0" algn="just">
              <a:buNone/>
            </a:pPr>
            <a:endParaRPr lang="fr-FR" b="1" dirty="0" smtClean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b="1" dirty="0" smtClean="0">
                <a:cs typeface="Times New Roman" pitchFamily="18" charset="0"/>
              </a:rPr>
              <a:t>Complète</a:t>
            </a:r>
            <a:r>
              <a:rPr lang="fr-FR" dirty="0">
                <a:cs typeface="Times New Roman" pitchFamily="18" charset="0"/>
              </a:rPr>
              <a:t>: toutes les références qui figurent dans le texte doivent figurés dans la liste des références. </a:t>
            </a:r>
          </a:p>
          <a:p>
            <a:pPr marL="0" indent="0" algn="just">
              <a:buNone/>
            </a:pPr>
            <a:endParaRPr lang="fr-FR" b="1" dirty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b="1" dirty="0">
                <a:cs typeface="Times New Roman" pitchFamily="18" charset="0"/>
              </a:rPr>
              <a:t>Homogène: </a:t>
            </a:r>
            <a:r>
              <a:rPr lang="fr-FR" dirty="0">
                <a:cs typeface="Times New Roman" pitchFamily="18" charset="0"/>
              </a:rPr>
              <a:t>pour garantir un style homogène sans confusion et perte de temps, utilisez les logiciel d'édition comme </a:t>
            </a:r>
            <a:r>
              <a:rPr lang="fr-FR" b="1" dirty="0" err="1">
                <a:cs typeface="Times New Roman" pitchFamily="18" charset="0"/>
              </a:rPr>
              <a:t>EndNote</a:t>
            </a:r>
            <a:r>
              <a:rPr lang="fr-FR" b="1" dirty="0" smtClean="0">
                <a:cs typeface="Times New Roman" pitchFamily="18" charset="0"/>
              </a:rPr>
              <a:t>…</a:t>
            </a:r>
            <a:endParaRPr lang="fr-FR" b="1" dirty="0">
              <a:cs typeface="Times New Roman" pitchFamily="18" charset="0"/>
            </a:endParaRPr>
          </a:p>
          <a:p>
            <a:pPr marL="0" indent="0" algn="just">
              <a:buNone/>
            </a:pPr>
            <a:endParaRPr lang="fr-FR" dirty="0">
              <a:cs typeface="Times New Roman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b="1" u="sng" dirty="0">
                <a:cs typeface="Times New Roman" pitchFamily="18" charset="0"/>
              </a:rPr>
              <a:t>9. Les </a:t>
            </a:r>
            <a:r>
              <a:rPr lang="fr-FR" b="1" u="sng" dirty="0" smtClean="0">
                <a:cs typeface="Times New Roman" pitchFamily="18" charset="0"/>
              </a:rPr>
              <a:t>annexes</a:t>
            </a:r>
            <a:r>
              <a:rPr lang="fr-FR" b="1" dirty="0" smtClean="0">
                <a:cs typeface="Times New Roman" pitchFamily="18" charset="0"/>
              </a:rPr>
              <a:t> : </a:t>
            </a:r>
            <a:endParaRPr lang="fr-FR" b="1" dirty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dirty="0">
                <a:cs typeface="Times New Roman" pitchFamily="18" charset="0"/>
              </a:rPr>
              <a:t>Longueur en principe illimitée. Mettre tout ce qui n'est pas absolument nécessaire à la compréhension de la question étudiée mais qui peut servir au lecteur pour approfondir un point particulier (ex: données brutes</a:t>
            </a:r>
            <a:r>
              <a:rPr lang="fr-FR" dirty="0" smtClean="0">
                <a:cs typeface="Times New Roman" pitchFamily="18" charset="0"/>
              </a:rPr>
              <a:t>, </a:t>
            </a:r>
            <a:r>
              <a:rPr lang="fr-FR" dirty="0">
                <a:cs typeface="Times New Roman" pitchFamily="18" charset="0"/>
              </a:rPr>
              <a:t>questionnaire, courbes d’ étalonnage , méthode de préparation des tampons </a:t>
            </a:r>
            <a:r>
              <a:rPr lang="fr-FR" dirty="0" smtClean="0">
                <a:cs typeface="Times New Roman" pitchFamily="18" charset="0"/>
              </a:rPr>
              <a:t>…). </a:t>
            </a:r>
            <a:endParaRPr lang="fr-FR" dirty="0">
              <a:cs typeface="Times New Roman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204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b="1" u="sng" dirty="0">
                <a:cs typeface="Times New Roman" pitchFamily="18" charset="0"/>
              </a:rPr>
              <a:t>10. Résumé </a:t>
            </a:r>
            <a:r>
              <a:rPr lang="fr-FR" b="1" dirty="0">
                <a:cs typeface="Times New Roman" pitchFamily="18" charset="0"/>
              </a:rPr>
              <a:t>: </a:t>
            </a:r>
          </a:p>
          <a:p>
            <a:pPr marL="0" indent="0" algn="just">
              <a:buNone/>
            </a:pPr>
            <a:endParaRPr lang="fr-FR" dirty="0" smtClean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dirty="0" smtClean="0">
                <a:cs typeface="Times New Roman" pitchFamily="18" charset="0"/>
              </a:rPr>
              <a:t>Doit récapitulé l’idée générale du mémoire</a:t>
            </a:r>
          </a:p>
          <a:p>
            <a:pPr marL="0" indent="0" algn="just">
              <a:buNone/>
            </a:pPr>
            <a:r>
              <a:rPr lang="fr-FR" dirty="0" smtClean="0">
                <a:cs typeface="Times New Roman" pitchFamily="18" charset="0"/>
              </a:rPr>
              <a:t>Structuré (contexte – méthode –résultats – conclusion)</a:t>
            </a:r>
          </a:p>
          <a:p>
            <a:pPr marL="0" indent="0" algn="just">
              <a:buNone/>
            </a:pPr>
            <a:r>
              <a:rPr lang="fr-FR" dirty="0" smtClean="0">
                <a:cs typeface="Times New Roman" pitchFamily="18" charset="0"/>
              </a:rPr>
              <a:t>Français /anglais ( 1 feuille)</a:t>
            </a:r>
            <a:endParaRPr lang="fr-FR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02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9288"/>
            <a:ext cx="8820472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3568" y="0"/>
            <a:ext cx="62584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Exemple des règles d’édition standards 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76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7920880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291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848871" cy="6525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804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0688"/>
            <a:ext cx="8699673" cy="5967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987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Introduction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 smtClean="0"/>
              <a:t>Les travaux de fin d’études (master, thèse d’exercice, thèse de doctorat…) sont à </a:t>
            </a:r>
            <a:r>
              <a:rPr lang="fr-FR" dirty="0"/>
              <a:t>la fois 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P</a:t>
            </a:r>
            <a:r>
              <a:rPr lang="fr-FR" dirty="0" smtClean="0"/>
              <a:t>roduction </a:t>
            </a:r>
            <a:r>
              <a:rPr lang="fr-FR" dirty="0"/>
              <a:t>de l’esprit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A</a:t>
            </a:r>
            <a:r>
              <a:rPr lang="fr-FR" dirty="0" smtClean="0"/>
              <a:t>boutissement </a:t>
            </a:r>
            <a:r>
              <a:rPr lang="fr-FR" dirty="0"/>
              <a:t>d’un travail de recherche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E</a:t>
            </a:r>
            <a:r>
              <a:rPr lang="fr-FR" dirty="0" smtClean="0"/>
              <a:t>xercice </a:t>
            </a:r>
            <a:r>
              <a:rPr lang="fr-FR" dirty="0"/>
              <a:t>académique validé par l’obtention d’un grade universitaire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D</a:t>
            </a:r>
            <a:r>
              <a:rPr lang="fr-FR" dirty="0" smtClean="0"/>
              <a:t>ocument </a:t>
            </a:r>
            <a:r>
              <a:rPr lang="fr-FR" dirty="0"/>
              <a:t>riche d’informations scientifiques originales.</a:t>
            </a:r>
            <a:endParaRPr lang="fr-FR" dirty="0" smtClean="0">
              <a:latin typeface="+mj-lt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4013" y="82618263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1. Page de garde : </a:t>
            </a: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faire figurer les informations suivantes : lieu des études, année universitaire, année d’étude (Spécialité</a:t>
            </a:r>
            <a:endParaRPr kumimoji="0" lang="fr-FR" alt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82778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choisie), titre du mémoire, vos nom et prénom, ceux du directeur du mémoire (ainsi que son titre).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07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Thèse sur article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/>
              <a:t>permet d’intégrer des articles publiés ou prêts à être publiés </a:t>
            </a:r>
            <a:r>
              <a:rPr lang="fr-FR" dirty="0" smtClean="0"/>
              <a:t>(</a:t>
            </a:r>
            <a:r>
              <a:rPr lang="fr-FR" dirty="0"/>
              <a:t>en général trois articles au minimum</a:t>
            </a:r>
            <a:r>
              <a:rPr lang="fr-FR" dirty="0" smtClean="0"/>
              <a:t>).</a:t>
            </a:r>
          </a:p>
          <a:p>
            <a:pPr algn="just"/>
            <a:r>
              <a:rPr lang="fr-FR" dirty="0"/>
              <a:t>Le doctorant doit être l’auteur principal des </a:t>
            </a:r>
            <a:r>
              <a:rPr lang="fr-FR" dirty="0" smtClean="0"/>
              <a:t>articles.</a:t>
            </a:r>
          </a:p>
          <a:p>
            <a:pPr algn="just"/>
            <a:r>
              <a:rPr lang="fr-FR" dirty="0" smtClean="0"/>
              <a:t>Ce n’est </a:t>
            </a:r>
            <a:r>
              <a:rPr lang="fr-FR" dirty="0"/>
              <a:t>pas une simple juxtaposition des articles </a:t>
            </a:r>
            <a:r>
              <a:rPr lang="fr-FR" dirty="0" smtClean="0"/>
              <a:t>(liens </a:t>
            </a:r>
            <a:r>
              <a:rPr lang="fr-FR" dirty="0"/>
              <a:t>entre </a:t>
            </a:r>
            <a:r>
              <a:rPr lang="fr-FR" dirty="0" smtClean="0"/>
              <a:t>articles </a:t>
            </a:r>
            <a:r>
              <a:rPr lang="fr-FR" dirty="0"/>
              <a:t>et la démarche </a:t>
            </a:r>
            <a:r>
              <a:rPr lang="fr-FR" dirty="0" smtClean="0"/>
              <a:t>pour </a:t>
            </a:r>
            <a:r>
              <a:rPr lang="fr-FR" dirty="0"/>
              <a:t>atteindre les objectifs </a:t>
            </a:r>
            <a:r>
              <a:rPr lang="fr-FR" dirty="0" smtClean="0"/>
              <a:t>fixés). </a:t>
            </a:r>
          </a:p>
        </p:txBody>
      </p:sp>
    </p:spTree>
    <p:extLst>
      <p:ext uri="{BB962C8B-B14F-4D97-AF65-F5344CB8AC3E}">
        <p14:creationId xmlns:p14="http://schemas.microsoft.com/office/powerpoint/2010/main" val="310385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Le mémoire doit être structuré </a:t>
            </a:r>
            <a:r>
              <a:rPr lang="fr-FR" dirty="0" smtClean="0"/>
              <a:t>avec: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Une introduction générale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Une </a:t>
            </a:r>
            <a:r>
              <a:rPr lang="fr-FR" dirty="0"/>
              <a:t>présentation de chacun des articles </a:t>
            </a:r>
            <a:r>
              <a:rPr lang="fr-FR" dirty="0" smtClean="0"/>
              <a:t>(un </a:t>
            </a:r>
            <a:r>
              <a:rPr lang="fr-FR" dirty="0"/>
              <a:t>chapitre ou une partie de chapitre de la </a:t>
            </a:r>
            <a:r>
              <a:rPr lang="fr-FR" dirty="0" smtClean="0"/>
              <a:t>thèse)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Une </a:t>
            </a:r>
            <a:r>
              <a:rPr lang="fr-FR" dirty="0"/>
              <a:t>partie analyse globale des résultats, </a:t>
            </a:r>
            <a:endParaRPr lang="fr-F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U</a:t>
            </a:r>
            <a:r>
              <a:rPr lang="fr-FR" dirty="0" smtClean="0"/>
              <a:t>ne </a:t>
            </a:r>
            <a:r>
              <a:rPr lang="fr-FR" dirty="0"/>
              <a:t>discussion générale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Une </a:t>
            </a:r>
            <a:r>
              <a:rPr lang="fr-FR" dirty="0"/>
              <a:t>conclusion. </a:t>
            </a:r>
          </a:p>
        </p:txBody>
      </p:sp>
    </p:spTree>
    <p:extLst>
      <p:ext uri="{BB962C8B-B14F-4D97-AF65-F5344CB8AC3E}">
        <p14:creationId xmlns:p14="http://schemas.microsoft.com/office/powerpoint/2010/main" val="275621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Il appartient aux rapporteurs de juger si le manuscrit de thèse respecte les exigences de qualité attendues d’un travail de thèse (valeur scientifique et contribution personnelle</a:t>
            </a:r>
            <a:r>
              <a:rPr lang="fr-FR"/>
              <a:t>). </a:t>
            </a:r>
            <a:endParaRPr lang="fr-FR" smtClean="0"/>
          </a:p>
          <a:p>
            <a:pPr algn="just"/>
            <a:r>
              <a:rPr lang="fr-FR" smtClean="0"/>
              <a:t>Les </a:t>
            </a:r>
            <a:r>
              <a:rPr lang="fr-FR" dirty="0"/>
              <a:t>rapporteurs ne doivent pas être co-auteurs des articles intégrés dans le mémoire de thèse, ni avoir déjà publié avec le doctorant.</a:t>
            </a:r>
          </a:p>
        </p:txBody>
      </p:sp>
    </p:spTree>
    <p:extLst>
      <p:ext uri="{BB962C8B-B14F-4D97-AF65-F5344CB8AC3E}">
        <p14:creationId xmlns:p14="http://schemas.microsoft.com/office/powerpoint/2010/main" val="187132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Valorisation de la thèse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fr-FR" dirty="0"/>
              <a:t>D</a:t>
            </a:r>
            <a:r>
              <a:rPr lang="fr-FR" dirty="0" smtClean="0"/>
              <a:t>oivent </a:t>
            </a:r>
            <a:r>
              <a:rPr lang="fr-FR" dirty="0"/>
              <a:t>être 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F</a:t>
            </a:r>
            <a:r>
              <a:rPr lang="fr-FR" dirty="0" smtClean="0"/>
              <a:t>acilement </a:t>
            </a:r>
            <a:r>
              <a:rPr lang="fr-FR" b="1" u="sng" dirty="0"/>
              <a:t>repérées</a:t>
            </a:r>
            <a:r>
              <a:rPr lang="fr-FR" dirty="0"/>
              <a:t>, c’est-à-dire signalées dans différents catalogues ou bases de données : </a:t>
            </a:r>
            <a:r>
              <a:rPr lang="fr-FR" dirty="0" smtClean="0"/>
              <a:t>le catalogue </a:t>
            </a:r>
            <a:r>
              <a:rPr lang="fr-FR" dirty="0"/>
              <a:t>de la bibliothèque de l’établissement de soutenance, le catalogue collectif </a:t>
            </a:r>
            <a:r>
              <a:rPr lang="fr-FR" dirty="0" smtClean="0"/>
              <a:t>de l’enseignement supérieur, et </a:t>
            </a:r>
            <a:r>
              <a:rPr lang="fr-FR" dirty="0"/>
              <a:t>des outils de </a:t>
            </a:r>
            <a:r>
              <a:rPr lang="fr-FR" dirty="0" smtClean="0"/>
              <a:t>signalement spécialisés</a:t>
            </a:r>
            <a:r>
              <a:rPr lang="fr-FR" dirty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F</a:t>
            </a:r>
            <a:r>
              <a:rPr lang="fr-FR" dirty="0" smtClean="0"/>
              <a:t>acilement </a:t>
            </a:r>
            <a:r>
              <a:rPr lang="fr-FR" b="1" u="sng" dirty="0"/>
              <a:t>accessibles</a:t>
            </a:r>
            <a:r>
              <a:rPr lang="fr-FR" dirty="0"/>
              <a:t>, tant dans la bibliothèque de l’établissement de soutenance que </a:t>
            </a:r>
            <a:r>
              <a:rPr lang="fr-FR" dirty="0" smtClean="0"/>
              <a:t>sur l’internet </a:t>
            </a:r>
            <a:r>
              <a:rPr lang="fr-FR" dirty="0"/>
              <a:t>ou encore par l’intermédiaire de reproductions ou produits dérivés.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b="1" u="sng" dirty="0"/>
              <a:t>C</a:t>
            </a:r>
            <a:r>
              <a:rPr lang="fr-FR" b="1" u="sng" dirty="0" smtClean="0"/>
              <a:t>onservées</a:t>
            </a:r>
            <a:r>
              <a:rPr lang="fr-FR" i="1" dirty="0" smtClean="0"/>
              <a:t> </a:t>
            </a:r>
            <a:r>
              <a:rPr lang="fr-FR" dirty="0"/>
              <a:t>dans de bonnes conditions (sur support électronique, sous forme de </a:t>
            </a:r>
            <a:r>
              <a:rPr lang="fr-FR" dirty="0" smtClean="0"/>
              <a:t>microfiches ou </a:t>
            </a:r>
            <a:r>
              <a:rPr lang="fr-FR" dirty="0"/>
              <a:t>sous forme papier)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b="1" u="sng" dirty="0"/>
              <a:t>P</a:t>
            </a:r>
            <a:r>
              <a:rPr lang="fr-FR" b="1" u="sng" dirty="0" smtClean="0"/>
              <a:t>rotégées</a:t>
            </a:r>
            <a:r>
              <a:rPr lang="fr-FR" i="1" dirty="0" smtClean="0"/>
              <a:t> </a:t>
            </a:r>
            <a:r>
              <a:rPr lang="fr-FR" dirty="0"/>
              <a:t>de la contrefaçon et des utilisations abusives, selon les volontés de l’auteur et </a:t>
            </a:r>
            <a:r>
              <a:rPr lang="fr-FR" dirty="0" smtClean="0"/>
              <a:t>des autres </a:t>
            </a:r>
            <a:r>
              <a:rPr lang="fr-FR" dirty="0"/>
              <a:t>ayants-droit.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80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Catégorie de thèse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Thèse classique</a:t>
            </a:r>
          </a:p>
          <a:p>
            <a:r>
              <a:rPr lang="fr-FR" dirty="0" smtClean="0"/>
              <a:t>Thèse sur article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869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Structure </a:t>
            </a:r>
            <a:r>
              <a:rPr lang="fr-FR" dirty="0" smtClean="0"/>
              <a:t>de la thèse classique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Page de garde ;</a:t>
            </a: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Dédicaces ;</a:t>
            </a: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Remerciements ;</a:t>
            </a: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Table des matières </a:t>
            </a:r>
            <a:r>
              <a:rPr lang="fr-FR" dirty="0" smtClean="0">
                <a:latin typeface="+mj-lt"/>
                <a:cs typeface="Times New Roman" pitchFamily="18" charset="0"/>
              </a:rPr>
              <a:t>(sommaire)</a:t>
            </a:r>
            <a:endParaRPr lang="fr-FR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Liste des </a:t>
            </a:r>
            <a:r>
              <a:rPr lang="fr-FR" dirty="0"/>
              <a:t>acronymes</a:t>
            </a:r>
            <a:r>
              <a:rPr lang="fr-FR" dirty="0" smtClean="0">
                <a:latin typeface="+mj-lt"/>
                <a:cs typeface="Times New Roman" pitchFamily="18" charset="0"/>
              </a:rPr>
              <a:t>;</a:t>
            </a:r>
            <a:endParaRPr lang="fr-FR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Liste des </a:t>
            </a:r>
            <a:r>
              <a:rPr lang="fr-FR" dirty="0" smtClean="0">
                <a:latin typeface="+mj-lt"/>
                <a:cs typeface="Times New Roman" pitchFamily="18" charset="0"/>
              </a:rPr>
              <a:t>illustrations (tableaux, figures)</a:t>
            </a:r>
            <a:endParaRPr lang="fr-FR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</a:t>
            </a:r>
            <a:r>
              <a:rPr lang="fr-FR" dirty="0" smtClean="0">
                <a:latin typeface="+mj-lt"/>
                <a:cs typeface="Times New Roman" pitchFamily="18" charset="0"/>
              </a:rPr>
              <a:t>Introduction </a:t>
            </a:r>
            <a:r>
              <a:rPr lang="fr-FR" dirty="0">
                <a:latin typeface="+mj-lt"/>
                <a:cs typeface="Times New Roman" pitchFamily="18" charset="0"/>
              </a:rPr>
              <a:t>générale et problématique ; Objectifs ;</a:t>
            </a: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La partie « revue de la littérature » organisée en chapitres ;</a:t>
            </a: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La partie pratique </a:t>
            </a:r>
            <a:r>
              <a:rPr lang="fr-FR" dirty="0" smtClean="0">
                <a:latin typeface="+mj-lt"/>
                <a:cs typeface="Times New Roman" pitchFamily="18" charset="0"/>
              </a:rPr>
              <a:t>(Matériel </a:t>
            </a:r>
            <a:r>
              <a:rPr lang="fr-FR" dirty="0">
                <a:latin typeface="+mj-lt"/>
                <a:cs typeface="Times New Roman" pitchFamily="18" charset="0"/>
              </a:rPr>
              <a:t>et </a:t>
            </a:r>
            <a:r>
              <a:rPr lang="fr-FR" dirty="0" smtClean="0">
                <a:latin typeface="+mj-lt"/>
                <a:cs typeface="Times New Roman" pitchFamily="18" charset="0"/>
              </a:rPr>
              <a:t>méthodes; Résultats et Discussion).</a:t>
            </a:r>
            <a:endParaRPr lang="fr-FR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</a:t>
            </a:r>
            <a:r>
              <a:rPr lang="fr-FR" dirty="0" smtClean="0">
                <a:latin typeface="+mj-lt"/>
                <a:cs typeface="Times New Roman" pitchFamily="18" charset="0"/>
              </a:rPr>
              <a:t>Conclusions et conclusion générale;</a:t>
            </a:r>
            <a:endParaRPr lang="fr-FR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Références bibliographiques ;</a:t>
            </a: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Annexes ;</a:t>
            </a: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- </a:t>
            </a:r>
            <a:r>
              <a:rPr lang="fr-FR" dirty="0" smtClean="0">
                <a:latin typeface="+mj-lt"/>
                <a:cs typeface="Times New Roman" pitchFamily="18" charset="0"/>
              </a:rPr>
              <a:t>Résumé.</a:t>
            </a:r>
            <a:endParaRPr lang="fr-FR" dirty="0">
              <a:latin typeface="+mj-lt"/>
              <a:cs typeface="Times New Roman" pitchFamily="18" charset="0"/>
            </a:endParaRPr>
          </a:p>
          <a:p>
            <a:pPr algn="just"/>
            <a:endParaRPr lang="fr-F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9926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59221"/>
            <a:ext cx="8229600" cy="503001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fr-FR" b="1" u="sng" dirty="0" smtClean="0"/>
              <a:t>1. Page </a:t>
            </a:r>
            <a:r>
              <a:rPr lang="fr-FR" b="1" u="sng" dirty="0"/>
              <a:t>de garde </a:t>
            </a:r>
            <a:r>
              <a:rPr lang="fr-FR" b="1" dirty="0"/>
              <a:t>: </a:t>
            </a:r>
            <a:r>
              <a:rPr lang="fr-FR" dirty="0" smtClean="0"/>
              <a:t>Elle </a:t>
            </a:r>
            <a:r>
              <a:rPr lang="fr-FR" dirty="0"/>
              <a:t>doit obligatoirement comporter </a:t>
            </a:r>
            <a:r>
              <a:rPr lang="fr-FR" dirty="0" smtClean="0"/>
              <a:t>:</a:t>
            </a:r>
          </a:p>
          <a:p>
            <a:pPr marL="0" indent="0" algn="just">
              <a:buNone/>
            </a:pPr>
            <a:endParaRPr lang="fr-F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L</a:t>
            </a:r>
            <a:r>
              <a:rPr lang="fr-FR" dirty="0" smtClean="0"/>
              <a:t>e </a:t>
            </a:r>
            <a:r>
              <a:rPr lang="fr-FR" dirty="0"/>
              <a:t>nom de l'établissement ou des établissements qui délivrent le doctorat et le nom de </a:t>
            </a:r>
            <a:r>
              <a:rPr lang="fr-FR" dirty="0" smtClean="0"/>
              <a:t>l’école doctorale</a:t>
            </a:r>
            <a:r>
              <a:rPr lang="fr-FR" dirty="0"/>
              <a:t>. Dans le cas d’une cotutelle internationale de thèse, mentionner le nom de </a:t>
            </a:r>
            <a:r>
              <a:rPr lang="fr-FR" dirty="0" smtClean="0"/>
              <a:t>chacun des </a:t>
            </a:r>
            <a:r>
              <a:rPr lang="fr-FR" dirty="0"/>
              <a:t>établissements 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L</a:t>
            </a:r>
            <a:r>
              <a:rPr lang="fr-FR" dirty="0" smtClean="0"/>
              <a:t>e </a:t>
            </a:r>
            <a:r>
              <a:rPr lang="fr-FR" dirty="0"/>
              <a:t>type de doctorat 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L</a:t>
            </a:r>
            <a:r>
              <a:rPr lang="fr-FR" dirty="0" smtClean="0"/>
              <a:t>e </a:t>
            </a:r>
            <a:r>
              <a:rPr lang="fr-FR" dirty="0"/>
              <a:t>champ disciplinaire dans lequel est soutenue la thèse 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N</a:t>
            </a:r>
            <a:r>
              <a:rPr lang="fr-FR" dirty="0" smtClean="0"/>
              <a:t>oms </a:t>
            </a:r>
            <a:r>
              <a:rPr lang="fr-FR" dirty="0"/>
              <a:t>et prénoms de l'auteur </a:t>
            </a:r>
            <a:r>
              <a:rPr lang="fr-FR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L</a:t>
            </a:r>
            <a:r>
              <a:rPr lang="fr-FR" dirty="0" smtClean="0"/>
              <a:t>e </a:t>
            </a:r>
            <a:r>
              <a:rPr lang="fr-FR" dirty="0"/>
              <a:t>titre de la thèse ou l’intitulé des principaux travaux </a:t>
            </a:r>
            <a:r>
              <a:rPr lang="fr-FR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L</a:t>
            </a:r>
            <a:r>
              <a:rPr lang="fr-FR" dirty="0" smtClean="0"/>
              <a:t>es </a:t>
            </a:r>
            <a:r>
              <a:rPr lang="fr-FR" dirty="0"/>
              <a:t>noms et prénoms du directeur de recherche. Dans le cas d’une thèse en cotutelle, les </a:t>
            </a:r>
            <a:r>
              <a:rPr lang="fr-FR" dirty="0" smtClean="0"/>
              <a:t>noms et </a:t>
            </a:r>
            <a:r>
              <a:rPr lang="fr-FR" dirty="0"/>
              <a:t>prénoms des directeurs de recherche </a:t>
            </a:r>
            <a:r>
              <a:rPr lang="fr-FR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L</a:t>
            </a:r>
            <a:r>
              <a:rPr lang="fr-FR" dirty="0" smtClean="0"/>
              <a:t>a </a:t>
            </a:r>
            <a:r>
              <a:rPr lang="fr-FR" dirty="0"/>
              <a:t>date de soutenance </a:t>
            </a:r>
            <a:r>
              <a:rPr lang="fr-FR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L</a:t>
            </a:r>
            <a:r>
              <a:rPr lang="fr-FR" dirty="0" smtClean="0"/>
              <a:t>es </a:t>
            </a:r>
            <a:r>
              <a:rPr lang="fr-FR" dirty="0"/>
              <a:t>noms et prénoms </a:t>
            </a:r>
            <a:r>
              <a:rPr lang="fr-FR" dirty="0" smtClean="0"/>
              <a:t>et grade des </a:t>
            </a:r>
            <a:r>
              <a:rPr lang="fr-FR" dirty="0"/>
              <a:t>membres du </a:t>
            </a:r>
            <a:r>
              <a:rPr lang="fr-FR" dirty="0" smtClean="0"/>
              <a:t>jury.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673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b="1" u="sng" dirty="0"/>
              <a:t>2. Page de </a:t>
            </a:r>
            <a:r>
              <a:rPr lang="fr-FR" b="1" u="sng" dirty="0" smtClean="0"/>
              <a:t>remerciements</a:t>
            </a:r>
            <a:r>
              <a:rPr lang="fr-FR" b="1" dirty="0" smtClean="0"/>
              <a:t> :</a:t>
            </a:r>
            <a:r>
              <a:rPr lang="fr-FR" b="1" dirty="0"/>
              <a:t> </a:t>
            </a:r>
            <a:r>
              <a:rPr lang="fr-FR" dirty="0"/>
              <a:t>(directeur, contacts professionnels, proches…).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b="1" u="sng" dirty="0" smtClean="0"/>
              <a:t>3</a:t>
            </a:r>
            <a:r>
              <a:rPr lang="fr-FR" b="1" u="sng" dirty="0"/>
              <a:t>. Liste des </a:t>
            </a:r>
            <a:r>
              <a:rPr lang="fr-FR" b="1" u="sng" dirty="0" smtClean="0"/>
              <a:t>acronymes</a:t>
            </a:r>
            <a:r>
              <a:rPr lang="fr-FR" b="1" dirty="0" smtClean="0"/>
              <a:t> : </a:t>
            </a:r>
            <a:r>
              <a:rPr lang="fr-FR" dirty="0">
                <a:latin typeface="+mj-lt"/>
                <a:cs typeface="Times New Roman" pitchFamily="18" charset="0"/>
              </a:rPr>
              <a:t>Abréviations très utilisées, ou non commun </a:t>
            </a:r>
            <a:endParaRPr lang="fr-FR" b="1" dirty="0" smtClean="0">
              <a:latin typeface="+mj-lt"/>
            </a:endParaRPr>
          </a:p>
          <a:p>
            <a:pPr marL="0" indent="0" algn="just">
              <a:buNone/>
            </a:pPr>
            <a:endParaRPr lang="fr-FR" b="1" dirty="0" smtClean="0"/>
          </a:p>
          <a:p>
            <a:pPr marL="0" lvl="0" indent="0" algn="just">
              <a:buNone/>
            </a:pPr>
            <a:r>
              <a:rPr lang="fr-FR" b="1" u="sng" dirty="0" smtClean="0">
                <a:latin typeface="+mj-lt"/>
                <a:cs typeface="Times New Roman" pitchFamily="18" charset="0"/>
              </a:rPr>
              <a:t>4. Liste </a:t>
            </a:r>
            <a:r>
              <a:rPr lang="fr-FR" b="1" u="sng" dirty="0">
                <a:latin typeface="+mj-lt"/>
                <a:cs typeface="Times New Roman" pitchFamily="18" charset="0"/>
              </a:rPr>
              <a:t>des tableaux et figures</a:t>
            </a:r>
            <a:r>
              <a:rPr lang="fr-FR" b="1" dirty="0">
                <a:latin typeface="+mj-lt"/>
                <a:cs typeface="Times New Roman" pitchFamily="18" charset="0"/>
              </a:rPr>
              <a:t> </a:t>
            </a:r>
            <a:r>
              <a:rPr lang="fr-FR" dirty="0">
                <a:latin typeface="+mj-lt"/>
                <a:cs typeface="Times New Roman" pitchFamily="18" charset="0"/>
              </a:rPr>
              <a:t>: Tout en précisant le numéro de la page.</a:t>
            </a:r>
          </a:p>
          <a:p>
            <a:pPr marL="0" indent="0" algn="just">
              <a:buNone/>
            </a:pPr>
            <a:endParaRPr lang="fr-FR" b="1" dirty="0" smtClean="0"/>
          </a:p>
          <a:p>
            <a:pPr algn="just"/>
            <a:endParaRPr lang="fr-FR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4013" y="82618263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1. Page de garde : </a:t>
            </a: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faire figurer les informations suivantes : lieu des études, année universitaire, année d’étude (Spécialité</a:t>
            </a:r>
            <a:endParaRPr kumimoji="0" lang="fr-FR" alt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82778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choisie), titre du mémoire, vos nom et prénom, ceux du directeur du mémoire (ainsi que son titre).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06413" y="82770663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1. Page de garde : </a:t>
            </a: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faire figurer les informations suivantes : lieu des études, année universitaire, année d’étude (Spécialité</a:t>
            </a:r>
            <a:endParaRPr kumimoji="0" lang="fr-FR" alt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06413" y="829310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choisie), titre du mémoire, vos nom et prénom, ceux du directeur du mémoire (ainsi que son titre).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58813" y="82923063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1. Page de garde : </a:t>
            </a: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faire figurer les informations suivantes : lieu des études, année universitaire, année d’étude (Spécialité</a:t>
            </a:r>
            <a:endParaRPr kumimoji="0" lang="fr-FR" alt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58813" y="83083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choisie), titre du mémoire, vos nom et prénom, ceux du directeur du mémoire (ainsi que son titre).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29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b="1" u="sng" dirty="0" smtClean="0"/>
              <a:t>5. </a:t>
            </a:r>
            <a:r>
              <a:rPr lang="fr-FR" b="1" u="sng" dirty="0"/>
              <a:t>Sommaire</a:t>
            </a:r>
            <a:r>
              <a:rPr lang="fr-FR" b="1" dirty="0"/>
              <a:t> : </a:t>
            </a:r>
            <a:r>
              <a:rPr lang="fr-FR" dirty="0"/>
              <a:t>avec pagination (titres des parties et des chapitres), </a:t>
            </a:r>
            <a:r>
              <a:rPr lang="fr-FR" dirty="0">
                <a:solidFill>
                  <a:prstClr val="black"/>
                </a:solidFill>
                <a:cs typeface="Times New Roman" pitchFamily="18" charset="0"/>
              </a:rPr>
              <a:t>permet de visualiser la structure de votre document</a:t>
            </a:r>
            <a:r>
              <a:rPr lang="fr-FR" dirty="0"/>
              <a:t>.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548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07342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fr-FR" b="1" u="sng" dirty="0">
                <a:latin typeface="+mj-lt"/>
                <a:cs typeface="Times New Roman" pitchFamily="18" charset="0"/>
              </a:rPr>
              <a:t>6</a:t>
            </a:r>
            <a:r>
              <a:rPr lang="fr-FR" b="1" u="sng" dirty="0" smtClean="0">
                <a:latin typeface="+mj-lt"/>
                <a:cs typeface="Times New Roman" pitchFamily="18" charset="0"/>
              </a:rPr>
              <a:t>. Introduction</a:t>
            </a:r>
            <a:r>
              <a:rPr lang="fr-FR" b="1" u="sng" dirty="0">
                <a:latin typeface="+mj-lt"/>
                <a:cs typeface="Times New Roman" pitchFamily="18" charset="0"/>
              </a:rPr>
              <a:t>:</a:t>
            </a:r>
            <a:r>
              <a:rPr lang="fr-FR" dirty="0">
                <a:latin typeface="+mj-lt"/>
                <a:cs typeface="Times New Roman" pitchFamily="18" charset="0"/>
              </a:rPr>
              <a:t> Doit présenter brièvement la problématique du sujet choisi (</a:t>
            </a:r>
            <a:r>
              <a:rPr lang="fr-FR" u="sng" dirty="0">
                <a:latin typeface="+mj-lt"/>
                <a:cs typeface="Times New Roman" pitchFamily="18" charset="0"/>
              </a:rPr>
              <a:t>de son intérêt et de son actualité</a:t>
            </a:r>
            <a:r>
              <a:rPr lang="fr-FR" dirty="0">
                <a:latin typeface="+mj-lt"/>
                <a:cs typeface="Times New Roman" pitchFamily="18" charset="0"/>
              </a:rPr>
              <a:t>). Cette présentation doit être structurée et doit permettre au lecteur d’évaluer la pertinence du thème et de la synthèse bibliographique au regard de la problématique posée</a:t>
            </a:r>
            <a:r>
              <a:rPr lang="fr-FR" b="1" dirty="0">
                <a:latin typeface="+mj-lt"/>
                <a:cs typeface="Times New Roman" pitchFamily="18" charset="0"/>
              </a:rPr>
              <a:t>. De l’introduction émane la qualité du travail. </a:t>
            </a:r>
          </a:p>
          <a:p>
            <a:pPr marL="0" indent="0" algn="just">
              <a:buNone/>
            </a:pPr>
            <a:endParaRPr lang="fr-FR" b="1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b="1" u="sng" dirty="0">
                <a:latin typeface="+mj-lt"/>
                <a:cs typeface="Times New Roman" pitchFamily="18" charset="0"/>
              </a:rPr>
              <a:t>L’objectif</a:t>
            </a:r>
            <a:r>
              <a:rPr lang="fr-FR" b="1" dirty="0">
                <a:latin typeface="+mj-lt"/>
                <a:cs typeface="Times New Roman" pitchFamily="18" charset="0"/>
              </a:rPr>
              <a:t> : </a:t>
            </a:r>
            <a:r>
              <a:rPr lang="fr-FR" dirty="0">
                <a:latin typeface="+mj-lt"/>
                <a:cs typeface="Times New Roman" pitchFamily="18" charset="0"/>
              </a:rPr>
              <a:t>doit être présenté clairement  à la fin de l’introduction. </a:t>
            </a: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L'objectif est la description précise des information à atteindre par des actions concrètes dans un délai fixe.</a:t>
            </a:r>
          </a:p>
          <a:p>
            <a:pPr marL="0" indent="0" algn="just">
              <a:buNone/>
            </a:pPr>
            <a:endParaRPr lang="fr-FR" b="1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b="1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b="1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b="1" u="sng" dirty="0">
                <a:latin typeface="+mj-lt"/>
                <a:cs typeface="Times New Roman" pitchFamily="18" charset="0"/>
              </a:rPr>
              <a:t>Revue de la littérature ( synthèse bibliographique) </a:t>
            </a:r>
          </a:p>
          <a:p>
            <a:pPr marL="0" indent="0" algn="just">
              <a:buNone/>
            </a:pPr>
            <a:r>
              <a:rPr lang="fr-FR" dirty="0">
                <a:latin typeface="+mj-lt"/>
                <a:cs typeface="Times New Roman" pitchFamily="18" charset="0"/>
              </a:rPr>
              <a:t>Appelée aussi partie théorique, cette partie permet à l’étudiant de retracer les travaux antérieurs entrepris par d’autres auteurs pour </a:t>
            </a:r>
            <a:r>
              <a:rPr lang="fr-FR" dirty="0" smtClean="0">
                <a:latin typeface="+mj-lt"/>
                <a:cs typeface="Times New Roman" pitchFamily="18" charset="0"/>
              </a:rPr>
              <a:t>soulever des </a:t>
            </a:r>
            <a:r>
              <a:rPr lang="fr-FR" dirty="0">
                <a:latin typeface="+mj-lt"/>
                <a:cs typeface="Times New Roman" pitchFamily="18" charset="0"/>
              </a:rPr>
              <a:t>problèmes similaires. Ainsi, pour chaque projet antérieur, les hypothèses, la méthodologie choisie, les résultats et leurs limites sont clairement exposés. </a:t>
            </a:r>
          </a:p>
          <a:p>
            <a:endParaRPr lang="fr-F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4164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4447</TotalTime>
  <Words>1039</Words>
  <Application>Microsoft Office PowerPoint</Application>
  <PresentationFormat>Affichage à l'écran (4:3)</PresentationFormat>
  <Paragraphs>125</Paragraphs>
  <Slides>22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9" baseType="lpstr">
      <vt:lpstr>Arial</vt:lpstr>
      <vt:lpstr>Book Antiqua</vt:lpstr>
      <vt:lpstr>Calibri</vt:lpstr>
      <vt:lpstr>Times</vt:lpstr>
      <vt:lpstr>Times New Roman</vt:lpstr>
      <vt:lpstr>Wingdings</vt:lpstr>
      <vt:lpstr>Thème Office</vt:lpstr>
      <vt:lpstr>Rédaction d’un mémoire de fin d’étude</vt:lpstr>
      <vt:lpstr>Introduction</vt:lpstr>
      <vt:lpstr>Valorisation de la thèse</vt:lpstr>
      <vt:lpstr>Catégorie de thèse </vt:lpstr>
      <vt:lpstr>Structure de la thèse classique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Thèse sur article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Microorganismes responsables des toxi-infections alimentaires</dc:title>
  <dc:creator>SAMSUNG</dc:creator>
  <cp:lastModifiedBy>HP</cp:lastModifiedBy>
  <cp:revision>899</cp:revision>
  <dcterms:created xsi:type="dcterms:W3CDTF">2019-02-17T14:28:27Z</dcterms:created>
  <dcterms:modified xsi:type="dcterms:W3CDTF">2019-11-26T21:36:40Z</dcterms:modified>
</cp:coreProperties>
</file>